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3222"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3b72579f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3b72579f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3b72579f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3b72579f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3b72579f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3b72579f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3b72579f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3b72579f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3b72579f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3b72579f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3b72579f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3b72579f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3b72579f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3b72579f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2da9d7ef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2da9d7ef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2da9d7ef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52da9d7ef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2da9d7e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2da9d7ef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2da9d7ef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2da9d7ef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2da9d7ef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2da9d7ef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2da9d7ef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2da9d7ef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3b72579f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3b72579f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3b72579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3b7257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2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“AGAINST ALL THE </a:t>
            </a:r>
            <a:endParaRPr sz="5000" b="1">
              <a:solidFill>
                <a:srgbClr val="00FFFF"/>
              </a:solidFill>
            </a:endParaRPr>
          </a:p>
          <a:p>
            <a:pPr marL="0" lvl="0" indent="0" algn="ctr" rtl="0">
              <a:spcBef>
                <a:spcPts val="0"/>
              </a:spcBef>
              <a:spcAft>
                <a:spcPts val="0"/>
              </a:spcAft>
              <a:buNone/>
            </a:pPr>
            <a:r>
              <a:rPr lang="en" sz="5000" b="1">
                <a:solidFill>
                  <a:srgbClr val="00FFFF"/>
                </a:solidFill>
              </a:rPr>
              <a:t>GODS OF EGYPT”</a:t>
            </a:r>
            <a:endParaRPr sz="5000" b="1">
              <a:solidFill>
                <a:srgbClr val="00FFFF"/>
              </a:solidFill>
            </a:endParaRPr>
          </a:p>
        </p:txBody>
      </p:sp>
      <p:sp>
        <p:nvSpPr>
          <p:cNvPr id="55" name="Google Shape;55;p13"/>
          <p:cNvSpPr txBox="1">
            <a:spLocks noGrp="1"/>
          </p:cNvSpPr>
          <p:nvPr>
            <p:ph type="subTitle" idx="1"/>
          </p:nvPr>
        </p:nvSpPr>
        <p:spPr>
          <a:xfrm>
            <a:off x="0" y="3835975"/>
            <a:ext cx="9144000" cy="13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u="sng">
                <a:solidFill>
                  <a:srgbClr val="FFFF00"/>
                </a:solidFill>
              </a:rPr>
              <a:t>Ex.5:1-2</a:t>
            </a:r>
            <a:r>
              <a:rPr lang="en" sz="2000"/>
              <a:t> </a:t>
            </a:r>
            <a:r>
              <a:rPr lang="en" sz="2000">
                <a:solidFill>
                  <a:srgbClr val="00FFFF"/>
                </a:solidFill>
              </a:rPr>
              <a:t>(NKJV)</a:t>
            </a:r>
            <a:r>
              <a:rPr lang="en" sz="2000"/>
              <a:t> </a:t>
            </a:r>
            <a:r>
              <a:rPr lang="en" sz="2000" i="1">
                <a:solidFill>
                  <a:schemeClr val="dk1"/>
                </a:solidFill>
              </a:rPr>
              <a:t>“Afterward Moses and Aaron went in and told Pharaoh, “Thus says </a:t>
            </a:r>
            <a:r>
              <a:rPr lang="en" sz="2000" i="1" u="sng">
                <a:solidFill>
                  <a:srgbClr val="FFFF00"/>
                </a:solidFill>
              </a:rPr>
              <a:t>the LORD</a:t>
            </a:r>
            <a:r>
              <a:rPr lang="en" sz="2000" i="1">
                <a:solidFill>
                  <a:schemeClr val="dk1"/>
                </a:solidFill>
              </a:rPr>
              <a:t> God of Israel: ‘Let My people go, that they may hold a feast to Me in the wilderness.’ ” 2 And Pharaoh said, “Who is </a:t>
            </a:r>
            <a:r>
              <a:rPr lang="en" sz="2000" i="1" u="sng">
                <a:solidFill>
                  <a:srgbClr val="FFFF00"/>
                </a:solidFill>
              </a:rPr>
              <a:t>the LORD</a:t>
            </a:r>
            <a:r>
              <a:rPr lang="en" sz="2000" i="1">
                <a:solidFill>
                  <a:schemeClr val="dk1"/>
                </a:solidFill>
              </a:rPr>
              <a:t>, that I should obey His voice to let Israel go? I do not know </a:t>
            </a:r>
            <a:r>
              <a:rPr lang="en" sz="2000" i="1" u="sng">
                <a:solidFill>
                  <a:srgbClr val="FFFF00"/>
                </a:solidFill>
              </a:rPr>
              <a:t>the LORD</a:t>
            </a:r>
            <a:r>
              <a:rPr lang="en" sz="2000" i="1">
                <a:solidFill>
                  <a:schemeClr val="dk1"/>
                </a:solidFill>
              </a:rPr>
              <a:t>, nor will I let Israel go.”</a:t>
            </a:r>
            <a:endParaRPr sz="2000" i="1">
              <a:solidFill>
                <a:schemeClr val="dk1"/>
              </a:solidFill>
            </a:endParaRPr>
          </a:p>
        </p:txBody>
      </p:sp>
      <p:pic>
        <p:nvPicPr>
          <p:cNvPr id="56" name="Google Shape;56;p13"/>
          <p:cNvPicPr preferRelativeResize="0"/>
          <p:nvPr/>
        </p:nvPicPr>
        <p:blipFill>
          <a:blip r:embed="rId3">
            <a:alphaModFix/>
          </a:blip>
          <a:stretch>
            <a:fillRect/>
          </a:stretch>
        </p:blipFill>
        <p:spPr>
          <a:xfrm>
            <a:off x="975900" y="1308875"/>
            <a:ext cx="7261824" cy="2594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0" y="0"/>
            <a:ext cx="9374700" cy="51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FLAMING HAIL</a:t>
            </a:r>
            <a:endParaRPr sz="5000" b="1">
              <a:solidFill>
                <a:srgbClr val="00FFFF"/>
              </a:solidFill>
            </a:endParaRPr>
          </a:p>
        </p:txBody>
      </p:sp>
      <p:sp>
        <p:nvSpPr>
          <p:cNvPr id="125" name="Google Shape;125;p22"/>
          <p:cNvSpPr txBox="1">
            <a:spLocks noGrp="1"/>
          </p:cNvSpPr>
          <p:nvPr>
            <p:ph type="body" idx="1"/>
          </p:nvPr>
        </p:nvSpPr>
        <p:spPr>
          <a:xfrm>
            <a:off x="-66326" y="374925"/>
            <a:ext cx="6409849" cy="47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FFFF00"/>
                </a:solidFill>
              </a:rPr>
              <a:t>In addition to the gods of the air and sky, Shu and Horus -</a:t>
            </a:r>
            <a:endParaRPr sz="1900" dirty="0">
              <a:solidFill>
                <a:srgbClr val="FFFF00"/>
              </a:solidFill>
            </a:endParaRPr>
          </a:p>
          <a:p>
            <a:pPr marL="0" lvl="0" indent="0" algn="l" rtl="0">
              <a:spcBef>
                <a:spcPts val="1200"/>
              </a:spcBef>
              <a:spcAft>
                <a:spcPts val="0"/>
              </a:spcAft>
              <a:buNone/>
            </a:pPr>
            <a:r>
              <a:rPr lang="en" sz="1900" dirty="0">
                <a:solidFill>
                  <a:srgbClr val="FFFF00"/>
                </a:solidFill>
              </a:rPr>
              <a:t>TEFNUT - goddess of rain and moisture.</a:t>
            </a:r>
            <a:endParaRPr sz="1900" dirty="0">
              <a:solidFill>
                <a:srgbClr val="FFFF00"/>
              </a:solidFill>
            </a:endParaRPr>
          </a:p>
          <a:p>
            <a:pPr marL="0" lvl="0" indent="0" algn="l" rtl="0">
              <a:spcBef>
                <a:spcPts val="1200"/>
              </a:spcBef>
              <a:spcAft>
                <a:spcPts val="1200"/>
              </a:spcAft>
              <a:buNone/>
            </a:pPr>
            <a:r>
              <a:rPr lang="en" sz="1900" u="sng" dirty="0">
                <a:solidFill>
                  <a:srgbClr val="FFFF00"/>
                </a:solidFill>
              </a:rPr>
              <a:t>Ex.9:23-26</a:t>
            </a:r>
            <a:r>
              <a:rPr lang="en" sz="1900" dirty="0">
                <a:solidFill>
                  <a:srgbClr val="FFFF00"/>
                </a:solidFill>
              </a:rPr>
              <a:t> </a:t>
            </a:r>
            <a:r>
              <a:rPr lang="en" sz="1900" i="1" dirty="0">
                <a:solidFill>
                  <a:schemeClr val="dk1"/>
                </a:solidFill>
              </a:rPr>
              <a:t>“And Moses stretched out his rod toward heaven; and the Lord sent thunder and hail, and fire darted to the ground. And the Lord rained hail on the land of Egypt. 24 So there was hail, and fire mingled with the hail, so very heavy that there was none like it in all the land of Egypt since it became a nation. 25 And the hail struck throughout the whole land of Egypt, all that was in the field, both man and beast; and the hail struck every herb of the field and broke every tree of the field. 26 Only in the land of Goshen, where the children of Israel were, there was no hail.”</a:t>
            </a:r>
            <a:r>
              <a:rPr lang="en" sz="1900" dirty="0">
                <a:solidFill>
                  <a:srgbClr val="00FFFF"/>
                </a:solidFill>
              </a:rPr>
              <a:t>  Where were Shu, Horus and Tefnut?</a:t>
            </a:r>
            <a:endParaRPr sz="1900" dirty="0">
              <a:solidFill>
                <a:srgbClr val="00FFFF"/>
              </a:solidFill>
            </a:endParaRPr>
          </a:p>
        </p:txBody>
      </p:sp>
      <p:sp>
        <p:nvSpPr>
          <p:cNvPr id="126" name="Google Shape;126;p22"/>
          <p:cNvSpPr txBox="1">
            <a:spLocks noGrp="1"/>
          </p:cNvSpPr>
          <p:nvPr>
            <p:ph type="body" idx="2"/>
          </p:nvPr>
        </p:nvSpPr>
        <p:spPr>
          <a:xfrm>
            <a:off x="6390125" y="513000"/>
            <a:ext cx="2753700" cy="387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7" name="Google Shape;127;p22"/>
          <p:cNvPicPr preferRelativeResize="0"/>
          <p:nvPr/>
        </p:nvPicPr>
        <p:blipFill>
          <a:blip r:embed="rId3">
            <a:alphaModFix/>
          </a:blip>
          <a:stretch>
            <a:fillRect/>
          </a:stretch>
        </p:blipFill>
        <p:spPr>
          <a:xfrm>
            <a:off x="6343523" y="835112"/>
            <a:ext cx="2753700" cy="398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0" y="0"/>
            <a:ext cx="93747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LOCUSTS</a:t>
            </a:r>
            <a:endParaRPr sz="5000" b="1">
              <a:solidFill>
                <a:srgbClr val="00FFFF"/>
              </a:solidFill>
            </a:endParaRPr>
          </a:p>
        </p:txBody>
      </p:sp>
      <p:sp>
        <p:nvSpPr>
          <p:cNvPr id="133" name="Google Shape;133;p23"/>
          <p:cNvSpPr txBox="1">
            <a:spLocks noGrp="1"/>
          </p:cNvSpPr>
          <p:nvPr>
            <p:ph type="body" idx="1"/>
          </p:nvPr>
        </p:nvSpPr>
        <p:spPr>
          <a:xfrm>
            <a:off x="-66325" y="354625"/>
            <a:ext cx="6361800" cy="478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00"/>
                </a:solidFill>
              </a:rPr>
              <a:t>OSIRIS - god of resurrection and enlivening the vegetation.</a:t>
            </a:r>
            <a:endParaRPr sz="1800">
              <a:solidFill>
                <a:srgbClr val="FFFF00"/>
              </a:solidFill>
            </a:endParaRPr>
          </a:p>
          <a:p>
            <a:pPr marL="0" lvl="0" indent="0" algn="l" rtl="0">
              <a:spcBef>
                <a:spcPts val="1200"/>
              </a:spcBef>
              <a:spcAft>
                <a:spcPts val="0"/>
              </a:spcAft>
              <a:buNone/>
            </a:pPr>
            <a:r>
              <a:rPr lang="en" sz="1800">
                <a:solidFill>
                  <a:srgbClr val="FFFF00"/>
                </a:solidFill>
              </a:rPr>
              <a:t>Also Khepri again (insects), and Shu again (wind).</a:t>
            </a:r>
            <a:endParaRPr sz="1800">
              <a:solidFill>
                <a:srgbClr val="FFFF00"/>
              </a:solidFill>
            </a:endParaRPr>
          </a:p>
          <a:p>
            <a:pPr marL="0" lvl="0" indent="0" algn="l" rtl="0">
              <a:spcBef>
                <a:spcPts val="1200"/>
              </a:spcBef>
              <a:spcAft>
                <a:spcPts val="1200"/>
              </a:spcAft>
              <a:buNone/>
            </a:pPr>
            <a:r>
              <a:rPr lang="en" sz="1800" u="sng">
                <a:solidFill>
                  <a:srgbClr val="FFFF00"/>
                </a:solidFill>
              </a:rPr>
              <a:t>Ex.10:13-15</a:t>
            </a:r>
            <a:r>
              <a:rPr lang="en" sz="1800">
                <a:solidFill>
                  <a:srgbClr val="00FFFF"/>
                </a:solidFill>
              </a:rPr>
              <a:t> </a:t>
            </a:r>
            <a:r>
              <a:rPr lang="en" sz="1800" i="1">
                <a:solidFill>
                  <a:schemeClr val="dk1"/>
                </a:solidFill>
              </a:rPr>
              <a:t>“So Moses stretched out his rod over the land of Egypt, and the Lord brought an east wind on the land all that day and all that night. When it was morning, the east wind brought the locusts. 14 And the locusts went up over all the land of Egypt and rested on all the territory of Egypt. They were very severe; previously there had been no such locusts as they, nor shall there be such after them. 15 For they covered the face of the whole earth, so that the land was darkened; and they ate every herb of the land and all the fruit of the trees which the hail had left. So there remained nothing green on the trees or on the plants of the field throughout all the land of Egypt.”</a:t>
            </a:r>
            <a:r>
              <a:rPr lang="en" sz="1800">
                <a:solidFill>
                  <a:srgbClr val="00FFFF"/>
                </a:solidFill>
              </a:rPr>
              <a:t>  Where was Osiris?</a:t>
            </a:r>
            <a:endParaRPr sz="1800">
              <a:solidFill>
                <a:srgbClr val="00FFFF"/>
              </a:solidFill>
            </a:endParaRPr>
          </a:p>
        </p:txBody>
      </p:sp>
      <p:sp>
        <p:nvSpPr>
          <p:cNvPr id="134" name="Google Shape;134;p23"/>
          <p:cNvSpPr txBox="1">
            <a:spLocks noGrp="1"/>
          </p:cNvSpPr>
          <p:nvPr>
            <p:ph type="body" idx="2"/>
          </p:nvPr>
        </p:nvSpPr>
        <p:spPr>
          <a:xfrm>
            <a:off x="6390125" y="513000"/>
            <a:ext cx="2753700" cy="387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5" name="Google Shape;135;p23"/>
          <p:cNvPicPr preferRelativeResize="0"/>
          <p:nvPr/>
        </p:nvPicPr>
        <p:blipFill>
          <a:blip r:embed="rId3">
            <a:alphaModFix/>
          </a:blip>
          <a:stretch>
            <a:fillRect/>
          </a:stretch>
        </p:blipFill>
        <p:spPr>
          <a:xfrm>
            <a:off x="6630000" y="560375"/>
            <a:ext cx="2273950" cy="4499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0" y="0"/>
            <a:ext cx="93747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IMPENETRABLE DARKNESS</a:t>
            </a:r>
            <a:endParaRPr sz="5000" b="1">
              <a:solidFill>
                <a:srgbClr val="00FFFF"/>
              </a:solidFill>
            </a:endParaRPr>
          </a:p>
        </p:txBody>
      </p:sp>
      <p:sp>
        <p:nvSpPr>
          <p:cNvPr id="141" name="Google Shape;141;p24"/>
          <p:cNvSpPr txBox="1">
            <a:spLocks noGrp="1"/>
          </p:cNvSpPr>
          <p:nvPr>
            <p:ph type="body" idx="1"/>
          </p:nvPr>
        </p:nvSpPr>
        <p:spPr>
          <a:xfrm>
            <a:off x="-66325" y="354625"/>
            <a:ext cx="6361800" cy="478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00"/>
                </a:solidFill>
              </a:rPr>
              <a:t>RA - the “creator” god and god of the sun.  Revered as the father of every Pharaoh.  </a:t>
            </a:r>
            <a:endParaRPr sz="2000">
              <a:solidFill>
                <a:srgbClr val="FFFF00"/>
              </a:solidFill>
            </a:endParaRPr>
          </a:p>
          <a:p>
            <a:pPr marL="0" lvl="0" indent="0" algn="l" rtl="0">
              <a:spcBef>
                <a:spcPts val="1200"/>
              </a:spcBef>
              <a:spcAft>
                <a:spcPts val="0"/>
              </a:spcAft>
              <a:buNone/>
            </a:pPr>
            <a:r>
              <a:rPr lang="en" sz="2000">
                <a:solidFill>
                  <a:srgbClr val="FFFF00"/>
                </a:solidFill>
              </a:rPr>
              <a:t>NUT - goddess of the stars and astronomy.</a:t>
            </a:r>
            <a:endParaRPr sz="2000">
              <a:solidFill>
                <a:srgbClr val="FFFF00"/>
              </a:solidFill>
            </a:endParaRPr>
          </a:p>
          <a:p>
            <a:pPr marL="0" lvl="0" indent="0" algn="l" rtl="0">
              <a:spcBef>
                <a:spcPts val="1200"/>
              </a:spcBef>
              <a:spcAft>
                <a:spcPts val="1200"/>
              </a:spcAft>
              <a:buNone/>
            </a:pPr>
            <a:r>
              <a:rPr lang="en" sz="2000" u="sng">
                <a:solidFill>
                  <a:srgbClr val="FFFF00"/>
                </a:solidFill>
              </a:rPr>
              <a:t>Ex.10:21-23</a:t>
            </a:r>
            <a:r>
              <a:rPr lang="en" sz="2000">
                <a:solidFill>
                  <a:srgbClr val="00FFFF"/>
                </a:solidFill>
              </a:rPr>
              <a:t> </a:t>
            </a:r>
            <a:r>
              <a:rPr lang="en" sz="2000" i="1">
                <a:solidFill>
                  <a:schemeClr val="dk1"/>
                </a:solidFill>
              </a:rPr>
              <a:t>“Then the Lord said to Moses, “Stretch out your hand toward heaven, that there may be darkness over the land of Egypt, darkness which may even be felt.” 22 So Moses stretched out his hand toward heaven, and there was thick darkness in all the land of Egypt three days. 23 They did not see one another; nor did anyone rise from his place for three days. But all the children of Israel had light in their dwellings.”</a:t>
            </a:r>
            <a:r>
              <a:rPr lang="en" sz="2000">
                <a:solidFill>
                  <a:srgbClr val="00FFFF"/>
                </a:solidFill>
              </a:rPr>
              <a:t>  Where was Ra?  Where was Nut?</a:t>
            </a:r>
            <a:endParaRPr sz="2000">
              <a:solidFill>
                <a:srgbClr val="00FFFF"/>
              </a:solidFill>
            </a:endParaRPr>
          </a:p>
        </p:txBody>
      </p:sp>
      <p:sp>
        <p:nvSpPr>
          <p:cNvPr id="142" name="Google Shape;142;p24"/>
          <p:cNvSpPr txBox="1">
            <a:spLocks noGrp="1"/>
          </p:cNvSpPr>
          <p:nvPr>
            <p:ph type="body" idx="2"/>
          </p:nvPr>
        </p:nvSpPr>
        <p:spPr>
          <a:xfrm>
            <a:off x="6390125" y="513000"/>
            <a:ext cx="2753700" cy="387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3" name="Google Shape;143;p24"/>
          <p:cNvPicPr preferRelativeResize="0"/>
          <p:nvPr/>
        </p:nvPicPr>
        <p:blipFill>
          <a:blip r:embed="rId3">
            <a:alphaModFix/>
          </a:blip>
          <a:stretch>
            <a:fillRect/>
          </a:stretch>
        </p:blipFill>
        <p:spPr>
          <a:xfrm>
            <a:off x="6701450" y="513000"/>
            <a:ext cx="1988375" cy="2135900"/>
          </a:xfrm>
          <a:prstGeom prst="rect">
            <a:avLst/>
          </a:prstGeom>
          <a:noFill/>
          <a:ln>
            <a:noFill/>
          </a:ln>
        </p:spPr>
      </p:pic>
      <p:pic>
        <p:nvPicPr>
          <p:cNvPr id="144" name="Google Shape;144;p24"/>
          <p:cNvPicPr preferRelativeResize="0"/>
          <p:nvPr/>
        </p:nvPicPr>
        <p:blipFill>
          <a:blip r:embed="rId4">
            <a:alphaModFix/>
          </a:blip>
          <a:stretch>
            <a:fillRect/>
          </a:stretch>
        </p:blipFill>
        <p:spPr>
          <a:xfrm>
            <a:off x="6227700" y="2824875"/>
            <a:ext cx="2862776" cy="2024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ctrTitle"/>
          </p:nvPr>
        </p:nvSpPr>
        <p:spPr>
          <a:xfrm>
            <a:off x="0" y="0"/>
            <a:ext cx="9144000" cy="5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WHAT “GOD” REMAINED?</a:t>
            </a:r>
            <a:endParaRPr sz="5000" b="1">
              <a:solidFill>
                <a:srgbClr val="00FFFF"/>
              </a:solidFill>
            </a:endParaRPr>
          </a:p>
        </p:txBody>
      </p:sp>
      <p:sp>
        <p:nvSpPr>
          <p:cNvPr id="150" name="Google Shape;150;p25"/>
          <p:cNvSpPr txBox="1">
            <a:spLocks noGrp="1"/>
          </p:cNvSpPr>
          <p:nvPr>
            <p:ph type="subTitle" idx="1"/>
          </p:nvPr>
        </p:nvSpPr>
        <p:spPr>
          <a:xfrm>
            <a:off x="-167850" y="392525"/>
            <a:ext cx="9311700" cy="4751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a:solidFill>
                  <a:srgbClr val="FFFF00"/>
                </a:solidFill>
              </a:rPr>
              <a:t>There is another so-called “god” in Egypt who had escaped the first 9 plagues relatively unscathed…</a:t>
            </a:r>
            <a:endParaRPr sz="1900">
              <a:solidFill>
                <a:srgbClr val="FFFF00"/>
              </a:solidFill>
            </a:endParaRPr>
          </a:p>
          <a:p>
            <a:pPr marL="457200" lvl="0" indent="-349250" algn="l" rtl="0">
              <a:spcBef>
                <a:spcPts val="0"/>
              </a:spcBef>
              <a:spcAft>
                <a:spcPts val="0"/>
              </a:spcAft>
              <a:buClr>
                <a:srgbClr val="00FFFF"/>
              </a:buClr>
              <a:buSzPts val="1900"/>
              <a:buChar char="●"/>
            </a:pPr>
            <a:r>
              <a:rPr lang="en" sz="1900">
                <a:solidFill>
                  <a:srgbClr val="00FFFF"/>
                </a:solidFill>
              </a:rPr>
              <a:t>How did Egypt view their Pharaohs?  </a:t>
            </a:r>
            <a:r>
              <a:rPr lang="en" sz="1900" u="sng">
                <a:solidFill>
                  <a:srgbClr val="FFFF00"/>
                </a:solidFill>
              </a:rPr>
              <a:t>Ezek.29:3</a:t>
            </a:r>
            <a:r>
              <a:rPr lang="en" sz="1900">
                <a:solidFill>
                  <a:srgbClr val="00FFFF"/>
                </a:solidFill>
              </a:rPr>
              <a:t> </a:t>
            </a:r>
            <a:r>
              <a:rPr lang="en" sz="1900" i="1">
                <a:solidFill>
                  <a:schemeClr val="dk1"/>
                </a:solidFill>
              </a:rPr>
              <a:t>“Speak, and say, ‘Thus says the Lord God: “Behold, I am against you, O Pharaoh king of Egypt, O great monster who lies in the midst of his rivers, Who has said, ‘</a:t>
            </a:r>
            <a:r>
              <a:rPr lang="en" sz="1900" i="1" u="sng">
                <a:solidFill>
                  <a:schemeClr val="dk1"/>
                </a:solidFill>
              </a:rPr>
              <a:t>My River is my own; I have made it for myself</a:t>
            </a:r>
            <a:r>
              <a:rPr lang="en" sz="1900" i="1">
                <a:solidFill>
                  <a:schemeClr val="dk1"/>
                </a:solidFill>
              </a:rPr>
              <a:t>.’”</a:t>
            </a:r>
            <a:r>
              <a:rPr lang="en" sz="1900">
                <a:solidFill>
                  <a:srgbClr val="00FFFF"/>
                </a:solidFill>
              </a:rPr>
              <a:t>  Pharaohs were worshipped as gods in human form.</a:t>
            </a:r>
            <a:endParaRPr sz="1900">
              <a:solidFill>
                <a:srgbClr val="00FFFF"/>
              </a:solidFill>
            </a:endParaRPr>
          </a:p>
          <a:p>
            <a:pPr marL="457200" lvl="0" indent="-349250" algn="l" rtl="0">
              <a:spcBef>
                <a:spcPts val="0"/>
              </a:spcBef>
              <a:spcAft>
                <a:spcPts val="0"/>
              </a:spcAft>
              <a:buClr>
                <a:srgbClr val="FFFF00"/>
              </a:buClr>
              <a:buSzPts val="1900"/>
              <a:buChar char="●"/>
            </a:pPr>
            <a:r>
              <a:rPr lang="en" sz="1900" u="sng">
                <a:solidFill>
                  <a:srgbClr val="FFFF00"/>
                </a:solidFill>
              </a:rPr>
              <a:t>Ex.9:14-15</a:t>
            </a:r>
            <a:r>
              <a:rPr lang="en" sz="1900">
                <a:solidFill>
                  <a:srgbClr val="00FFFF"/>
                </a:solidFill>
              </a:rPr>
              <a:t> </a:t>
            </a:r>
            <a:r>
              <a:rPr lang="en" sz="1900" i="1">
                <a:solidFill>
                  <a:schemeClr val="dk1"/>
                </a:solidFill>
              </a:rPr>
              <a:t>“for at this time I will send all My plagues to your very heart, and on your servants and on your people, that you may know that there is none like Me in all the earth. 15 Now </a:t>
            </a:r>
            <a:r>
              <a:rPr lang="en" sz="1900" i="1" u="sng">
                <a:solidFill>
                  <a:schemeClr val="dk1"/>
                </a:solidFill>
              </a:rPr>
              <a:t>if I had stretched out My hand and struck you and your people with pestilence, then you would have been cut off from the earth</a:t>
            </a:r>
            <a:r>
              <a:rPr lang="en" sz="1900" i="1">
                <a:solidFill>
                  <a:schemeClr val="dk1"/>
                </a:solidFill>
              </a:rPr>
              <a:t>.”</a:t>
            </a:r>
            <a:r>
              <a:rPr lang="en" sz="1900">
                <a:solidFill>
                  <a:srgbClr val="00FFFF"/>
                </a:solidFill>
              </a:rPr>
              <a:t>  God tells Pharaoh I could have killed YOU at any moment!</a:t>
            </a:r>
            <a:endParaRPr sz="1900">
              <a:solidFill>
                <a:srgbClr val="00FFFF"/>
              </a:solidFill>
            </a:endParaRPr>
          </a:p>
          <a:p>
            <a:pPr marL="457200" lvl="0" indent="-349250" algn="l" rtl="0">
              <a:spcBef>
                <a:spcPts val="0"/>
              </a:spcBef>
              <a:spcAft>
                <a:spcPts val="0"/>
              </a:spcAft>
              <a:buClr>
                <a:srgbClr val="FFFF00"/>
              </a:buClr>
              <a:buSzPts val="1900"/>
              <a:buChar char="●"/>
            </a:pPr>
            <a:r>
              <a:rPr lang="en" sz="1900" u="sng">
                <a:solidFill>
                  <a:srgbClr val="FFFF00"/>
                </a:solidFill>
              </a:rPr>
              <a:t>Ex.3:7</a:t>
            </a:r>
            <a:r>
              <a:rPr lang="en" sz="1900">
                <a:solidFill>
                  <a:srgbClr val="00FFFF"/>
                </a:solidFill>
              </a:rPr>
              <a:t> </a:t>
            </a:r>
            <a:r>
              <a:rPr lang="en" sz="1900" i="1">
                <a:solidFill>
                  <a:schemeClr val="dk1"/>
                </a:solidFill>
              </a:rPr>
              <a:t>“And the Lord said: “I have surely seen the oppression of My people who are in Egypt, and have heard their cry because of their taskmasters, for I know their sorrows.”</a:t>
            </a:r>
            <a:r>
              <a:rPr lang="en" sz="1900">
                <a:solidFill>
                  <a:srgbClr val="00FFFF"/>
                </a:solidFill>
              </a:rPr>
              <a:t>  This Pharaoh had ordered the deaths of THOUSANDS of newborn Israelite babies, while God watched, and waited.</a:t>
            </a:r>
            <a:endParaRPr sz="1900">
              <a:solidFill>
                <a:srgbClr val="00FFFF"/>
              </a:solidFill>
            </a:endParaRPr>
          </a:p>
          <a:p>
            <a:pPr marL="457200" lvl="0" indent="-349250" algn="l" rtl="0">
              <a:spcBef>
                <a:spcPts val="0"/>
              </a:spcBef>
              <a:spcAft>
                <a:spcPts val="0"/>
              </a:spcAft>
              <a:buClr>
                <a:srgbClr val="FFFF00"/>
              </a:buClr>
              <a:buSzPts val="1900"/>
              <a:buChar char="●"/>
            </a:pPr>
            <a:r>
              <a:rPr lang="en" sz="1900">
                <a:solidFill>
                  <a:srgbClr val="FFFF00"/>
                </a:solidFill>
              </a:rPr>
              <a:t>In the 10th plague, a “god” was going to die in the household of Pharaoh.</a:t>
            </a:r>
            <a:endParaRPr sz="19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ctrTitle"/>
          </p:nvPr>
        </p:nvSpPr>
        <p:spPr>
          <a:xfrm>
            <a:off x="0" y="0"/>
            <a:ext cx="9144000" cy="5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DEATH OF THE FIRSTBORN</a:t>
            </a:r>
            <a:endParaRPr sz="5000" b="1">
              <a:solidFill>
                <a:srgbClr val="00FFFF"/>
              </a:solidFill>
            </a:endParaRPr>
          </a:p>
        </p:txBody>
      </p:sp>
      <p:sp>
        <p:nvSpPr>
          <p:cNvPr id="156" name="Google Shape;156;p26"/>
          <p:cNvSpPr txBox="1">
            <a:spLocks noGrp="1"/>
          </p:cNvSpPr>
          <p:nvPr>
            <p:ph type="subTitle" idx="1"/>
          </p:nvPr>
        </p:nvSpPr>
        <p:spPr>
          <a:xfrm>
            <a:off x="-167850" y="392525"/>
            <a:ext cx="9311700" cy="4751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u="sng">
                <a:solidFill>
                  <a:srgbClr val="FFFF00"/>
                </a:solidFill>
              </a:rPr>
              <a:t>Ex.11:4-7</a:t>
            </a:r>
            <a:r>
              <a:rPr lang="en" sz="1900">
                <a:solidFill>
                  <a:srgbClr val="FFFF00"/>
                </a:solidFill>
              </a:rPr>
              <a:t> </a:t>
            </a:r>
            <a:r>
              <a:rPr lang="en" sz="1900" i="1">
                <a:solidFill>
                  <a:schemeClr val="dk1"/>
                </a:solidFill>
              </a:rPr>
              <a:t>“Then Moses said, “Thus says the Lord: ‘About midnight I will go out into the midst of Egypt; 5 and all the firstborn in the land of Egypt shall die, </a:t>
            </a:r>
            <a:r>
              <a:rPr lang="en" sz="1900" i="1" u="sng">
                <a:solidFill>
                  <a:schemeClr val="dk1"/>
                </a:solidFill>
              </a:rPr>
              <a:t>from the firstborn of Pharaoh who sits on his throne</a:t>
            </a:r>
            <a:r>
              <a:rPr lang="en" sz="1900" i="1">
                <a:solidFill>
                  <a:schemeClr val="dk1"/>
                </a:solidFill>
              </a:rPr>
              <a:t>, even to the firstborn of the female servant who is behind the handmill, and all the firstborn of the animals. 6 Then there shall be a great cry throughout all the land of Egypt, such as was not like it before, nor shall be like it again. 7 But against </a:t>
            </a:r>
            <a:r>
              <a:rPr lang="en" sz="1900" i="1" u="sng">
                <a:solidFill>
                  <a:schemeClr val="dk1"/>
                </a:solidFill>
              </a:rPr>
              <a:t>none</a:t>
            </a:r>
            <a:r>
              <a:rPr lang="en" sz="1900" i="1">
                <a:solidFill>
                  <a:schemeClr val="dk1"/>
                </a:solidFill>
              </a:rPr>
              <a:t> of the children of Israel shall a dog move its tongue, against man or beast, </a:t>
            </a:r>
            <a:r>
              <a:rPr lang="en" sz="1900" i="1" u="sng">
                <a:solidFill>
                  <a:schemeClr val="dk1"/>
                </a:solidFill>
              </a:rPr>
              <a:t>that you may know that the Lord does make a difference between the Egyptians and Israel</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00FFFF"/>
              </a:buClr>
              <a:buSzPts val="1900"/>
              <a:buChar char="●"/>
            </a:pPr>
            <a:r>
              <a:rPr lang="en" sz="1900">
                <a:solidFill>
                  <a:srgbClr val="00FFFF"/>
                </a:solidFill>
              </a:rPr>
              <a:t>Pharaoh’s own firstborn, the offspring of Egypt’s “god”, was killed.</a:t>
            </a:r>
            <a:endParaRPr sz="1900">
              <a:solidFill>
                <a:srgbClr val="00FFFF"/>
              </a:solidFill>
            </a:endParaRPr>
          </a:p>
          <a:p>
            <a:pPr marL="457200" lvl="0" indent="-349250" algn="l" rtl="0">
              <a:spcBef>
                <a:spcPts val="0"/>
              </a:spcBef>
              <a:spcAft>
                <a:spcPts val="0"/>
              </a:spcAft>
              <a:buClr>
                <a:srgbClr val="FFFF00"/>
              </a:buClr>
              <a:buSzPts val="1900"/>
              <a:buChar char="●"/>
            </a:pPr>
            <a:r>
              <a:rPr lang="en" sz="1900" u="sng">
                <a:solidFill>
                  <a:srgbClr val="FFFF00"/>
                </a:solidFill>
              </a:rPr>
              <a:t>Ex.12:29-30</a:t>
            </a:r>
            <a:r>
              <a:rPr lang="en" sz="1900">
                <a:solidFill>
                  <a:srgbClr val="FFFF00"/>
                </a:solidFill>
              </a:rPr>
              <a:t> </a:t>
            </a:r>
            <a:r>
              <a:rPr lang="en" sz="1900" i="1">
                <a:solidFill>
                  <a:schemeClr val="dk1"/>
                </a:solidFill>
              </a:rPr>
              <a:t>“And it came to pass at midnight that the Lord struck all the firstborn in the land of Egypt, from the firstborn of Pharaoh who sat on his throne to the firstborn of the captive who was in the dungeon, and all the firstborn of livestock. 30 </a:t>
            </a:r>
            <a:r>
              <a:rPr lang="en" sz="1900" i="1" u="sng">
                <a:solidFill>
                  <a:schemeClr val="dk1"/>
                </a:solidFill>
              </a:rPr>
              <a:t>So Pharaoh rose in the night, he, all his servants, and all the Egyptians; and there was a great cry in Egypt, for there was not a house where there was not one dead</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00FFFF"/>
              </a:buClr>
              <a:buSzPts val="1900"/>
              <a:buChar char="●"/>
            </a:pPr>
            <a:r>
              <a:rPr lang="en" sz="1900">
                <a:solidFill>
                  <a:srgbClr val="00FFFF"/>
                </a:solidFill>
              </a:rPr>
              <a:t>It was actually a MERCY of God that He let so many Egyptians live!</a:t>
            </a:r>
            <a:endParaRPr sz="1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0"/>
            <a:ext cx="8520600" cy="57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THE AFTERMATH</a:t>
            </a:r>
            <a:endParaRPr sz="5000" b="1">
              <a:solidFill>
                <a:srgbClr val="00FFFF"/>
              </a:solidFill>
            </a:endParaRPr>
          </a:p>
        </p:txBody>
      </p:sp>
      <p:sp>
        <p:nvSpPr>
          <p:cNvPr id="162" name="Google Shape;162;p27"/>
          <p:cNvSpPr txBox="1">
            <a:spLocks noGrp="1"/>
          </p:cNvSpPr>
          <p:nvPr>
            <p:ph type="body" idx="1"/>
          </p:nvPr>
        </p:nvSpPr>
        <p:spPr>
          <a:xfrm>
            <a:off x="-167850" y="374925"/>
            <a:ext cx="7025100" cy="4768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a:solidFill>
                  <a:srgbClr val="FFFF00"/>
                </a:solidFill>
              </a:rPr>
              <a:t>Pharaoh, a “god” to his people, could NOT stop his own son from dying.</a:t>
            </a:r>
            <a:endParaRPr sz="1800">
              <a:solidFill>
                <a:srgbClr val="FFFF00"/>
              </a:solidFill>
            </a:endParaRPr>
          </a:p>
          <a:p>
            <a:pPr marL="457200" lvl="0" indent="-342900" algn="l" rtl="0">
              <a:spcBef>
                <a:spcPts val="0"/>
              </a:spcBef>
              <a:spcAft>
                <a:spcPts val="0"/>
              </a:spcAft>
              <a:buClr>
                <a:schemeClr val="dk1"/>
              </a:buClr>
              <a:buSzPts val="1800"/>
              <a:buChar char="●"/>
            </a:pPr>
            <a:r>
              <a:rPr lang="en" sz="1800">
                <a:solidFill>
                  <a:schemeClr val="dk1"/>
                </a:solidFill>
              </a:rPr>
              <a:t>Osiris, their god of resurrection, could NOT bring their children back to them.</a:t>
            </a:r>
            <a:endParaRPr sz="1800">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Isis, their goddess of motherhood, could NOT comfort the thousands of grieving mothers in Egypt.</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Tefnut, their goddess of moisture, could NOT hold back the flood of their tears.</a:t>
            </a:r>
            <a:endParaRPr sz="1800">
              <a:solidFill>
                <a:srgbClr val="FFFF00"/>
              </a:solidFill>
            </a:endParaRPr>
          </a:p>
          <a:p>
            <a:pPr marL="457200" lvl="0" indent="-342900" algn="l" rtl="0">
              <a:spcBef>
                <a:spcPts val="0"/>
              </a:spcBef>
              <a:spcAft>
                <a:spcPts val="0"/>
              </a:spcAft>
              <a:buClr>
                <a:schemeClr val="dk1"/>
              </a:buClr>
              <a:buSzPts val="1800"/>
              <a:buChar char="●"/>
            </a:pPr>
            <a:r>
              <a:rPr lang="en" sz="1800">
                <a:solidFill>
                  <a:schemeClr val="dk1"/>
                </a:solidFill>
              </a:rPr>
              <a:t>Thoth, their god of treasure and wealth, is humiliated when Egypt is plundered by the Israelites</a:t>
            </a:r>
            <a:r>
              <a:rPr lang="en" sz="1800">
                <a:solidFill>
                  <a:srgbClr val="00FFFF"/>
                </a:solidFill>
              </a:rPr>
              <a:t> </a:t>
            </a:r>
            <a:r>
              <a:rPr lang="en" sz="1800">
                <a:solidFill>
                  <a:srgbClr val="FFFF00"/>
                </a:solidFill>
              </a:rPr>
              <a:t>(</a:t>
            </a:r>
            <a:r>
              <a:rPr lang="en" sz="1800" u="sng">
                <a:solidFill>
                  <a:srgbClr val="FFFF00"/>
                </a:solidFill>
              </a:rPr>
              <a:t>Ex.12:33-36</a:t>
            </a:r>
            <a:r>
              <a:rPr lang="en" sz="1800">
                <a:solidFill>
                  <a:srgbClr val="FFFF00"/>
                </a:solidFill>
              </a:rPr>
              <a:t>)</a:t>
            </a:r>
            <a:r>
              <a:rPr lang="en" sz="1800">
                <a:solidFill>
                  <a:schemeClr val="dk1"/>
                </a:solidFill>
              </a:rPr>
              <a:t>.</a:t>
            </a:r>
            <a:endParaRPr sz="1800">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Later, at the Red Sea, Onuris, their god of war, could NOT protect their soldiers from drowning when the divided waters closed in on them </a:t>
            </a:r>
            <a:r>
              <a:rPr lang="en" sz="1800">
                <a:solidFill>
                  <a:srgbClr val="FFFF00"/>
                </a:solidFill>
              </a:rPr>
              <a:t>(</a:t>
            </a:r>
            <a:r>
              <a:rPr lang="en" sz="1800" u="sng">
                <a:solidFill>
                  <a:srgbClr val="FFFF00"/>
                </a:solidFill>
              </a:rPr>
              <a:t>Exodus 14</a:t>
            </a:r>
            <a:r>
              <a:rPr lang="en" sz="1800">
                <a:solidFill>
                  <a:srgbClr val="FFFF00"/>
                </a:solidFill>
              </a:rPr>
              <a:t>)</a:t>
            </a:r>
            <a:r>
              <a:rPr lang="en" sz="1800">
                <a:solidFill>
                  <a:srgbClr val="00FFFF"/>
                </a:solidFill>
              </a:rPr>
              <a:t>.</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And Anubis, their god of the dead (pictured at right), was NOT there to welcome and guide all their dead into the “afterlife”.</a:t>
            </a:r>
            <a:endParaRPr sz="1800">
              <a:solidFill>
                <a:srgbClr val="FFFF00"/>
              </a:solidFill>
            </a:endParaRPr>
          </a:p>
        </p:txBody>
      </p:sp>
      <p:sp>
        <p:nvSpPr>
          <p:cNvPr id="163" name="Google Shape;163;p27"/>
          <p:cNvSpPr txBox="1">
            <a:spLocks noGrp="1"/>
          </p:cNvSpPr>
          <p:nvPr>
            <p:ph type="body" idx="2"/>
          </p:nvPr>
        </p:nvSpPr>
        <p:spPr>
          <a:xfrm>
            <a:off x="6857100" y="571200"/>
            <a:ext cx="2286900" cy="2345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4" name="Google Shape;164;p27"/>
          <p:cNvPicPr preferRelativeResize="0"/>
          <p:nvPr/>
        </p:nvPicPr>
        <p:blipFill>
          <a:blip r:embed="rId3">
            <a:alphaModFix/>
          </a:blip>
          <a:stretch>
            <a:fillRect/>
          </a:stretch>
        </p:blipFill>
        <p:spPr>
          <a:xfrm>
            <a:off x="7009500" y="671087"/>
            <a:ext cx="1771650" cy="2345700"/>
          </a:xfrm>
          <a:prstGeom prst="rect">
            <a:avLst/>
          </a:prstGeom>
          <a:noFill/>
          <a:ln>
            <a:noFill/>
          </a:ln>
        </p:spPr>
      </p:pic>
      <p:pic>
        <p:nvPicPr>
          <p:cNvPr id="165" name="Google Shape;165;p27"/>
          <p:cNvPicPr preferRelativeResize="0"/>
          <p:nvPr/>
        </p:nvPicPr>
        <p:blipFill>
          <a:blip r:embed="rId4">
            <a:alphaModFix/>
          </a:blip>
          <a:stretch>
            <a:fillRect/>
          </a:stretch>
        </p:blipFill>
        <p:spPr>
          <a:xfrm>
            <a:off x="6938300" y="3059025"/>
            <a:ext cx="2043875" cy="201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ctrTitle"/>
          </p:nvPr>
        </p:nvSpPr>
        <p:spPr>
          <a:xfrm>
            <a:off x="0" y="0"/>
            <a:ext cx="9144000" cy="52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LESSONS FOR US TODAY</a:t>
            </a:r>
            <a:endParaRPr sz="5000" b="1">
              <a:solidFill>
                <a:srgbClr val="00FFFF"/>
              </a:solidFill>
            </a:endParaRPr>
          </a:p>
        </p:txBody>
      </p:sp>
      <p:sp>
        <p:nvSpPr>
          <p:cNvPr id="171" name="Google Shape;171;p28"/>
          <p:cNvSpPr txBox="1">
            <a:spLocks noGrp="1"/>
          </p:cNvSpPr>
          <p:nvPr>
            <p:ph type="subTitle" idx="1"/>
          </p:nvPr>
        </p:nvSpPr>
        <p:spPr>
          <a:xfrm>
            <a:off x="-181375" y="374925"/>
            <a:ext cx="9407100" cy="4768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a:solidFill>
                  <a:srgbClr val="FFFF00"/>
                </a:solidFill>
              </a:rPr>
              <a:t>Our God is an </a:t>
            </a:r>
            <a:r>
              <a:rPr lang="en" sz="1800" u="sng">
                <a:solidFill>
                  <a:srgbClr val="FFFF00"/>
                </a:solidFill>
              </a:rPr>
              <a:t>AWESOME</a:t>
            </a:r>
            <a:r>
              <a:rPr lang="en" sz="1800">
                <a:solidFill>
                  <a:srgbClr val="FFFF00"/>
                </a:solidFill>
              </a:rPr>
              <a:t> God!  Pharaoh’s final line in the famous “Ten Commandments” film, when returning from the Red Sea, is “His God, IS God.”  Amen!</a:t>
            </a:r>
            <a:r>
              <a:rPr lang="en" sz="1800">
                <a:solidFill>
                  <a:schemeClr val="dk1"/>
                </a:solidFill>
              </a:rPr>
              <a:t>  </a:t>
            </a:r>
            <a:r>
              <a:rPr lang="en" sz="1800" u="sng">
                <a:solidFill>
                  <a:srgbClr val="FFFF00"/>
                </a:solidFill>
              </a:rPr>
              <a:t>Ex.10:7</a:t>
            </a:r>
            <a:r>
              <a:rPr lang="en" sz="1800">
                <a:solidFill>
                  <a:schemeClr val="dk1"/>
                </a:solidFill>
              </a:rPr>
              <a:t> </a:t>
            </a:r>
            <a:r>
              <a:rPr lang="en" sz="1800" i="1">
                <a:solidFill>
                  <a:schemeClr val="dk1"/>
                </a:solidFill>
              </a:rPr>
              <a:t>“Then Pharaoh’s servants said to him, “How long shall this man be a snare to us? Let the men go, that they may serve the Lord their God. </a:t>
            </a:r>
            <a:r>
              <a:rPr lang="en" sz="1800" i="1" u="sng">
                <a:solidFill>
                  <a:schemeClr val="dk1"/>
                </a:solidFill>
              </a:rPr>
              <a:t>Do you not yet know that Egypt is destroyed</a:t>
            </a:r>
            <a:r>
              <a:rPr lang="en" sz="1800" i="1">
                <a:solidFill>
                  <a:schemeClr val="dk1"/>
                </a:solidFill>
              </a:rPr>
              <a:t>?”  </a:t>
            </a:r>
            <a:r>
              <a:rPr lang="en" sz="1800">
                <a:solidFill>
                  <a:srgbClr val="00FFFF"/>
                </a:solidFill>
              </a:rPr>
              <a:t>These events are mentioned over 10 times by N.T. prophets!</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Our God is a jealous God!</a:t>
            </a:r>
            <a:r>
              <a:rPr lang="en" sz="1800">
                <a:solidFill>
                  <a:schemeClr val="dk1"/>
                </a:solidFill>
              </a:rPr>
              <a:t>  </a:t>
            </a:r>
            <a:r>
              <a:rPr lang="en" sz="1800" u="sng">
                <a:solidFill>
                  <a:srgbClr val="FFFF00"/>
                </a:solidFill>
              </a:rPr>
              <a:t>Is.19:1</a:t>
            </a:r>
            <a:r>
              <a:rPr lang="en" sz="1800">
                <a:solidFill>
                  <a:schemeClr val="dk1"/>
                </a:solidFill>
              </a:rPr>
              <a:t> </a:t>
            </a:r>
            <a:r>
              <a:rPr lang="en" sz="1800" i="1">
                <a:solidFill>
                  <a:schemeClr val="dk1"/>
                </a:solidFill>
              </a:rPr>
              <a:t>“The burden against Egypt. Behold, the Lord rides on a swift cloud, and will come into Egypt; </a:t>
            </a:r>
            <a:r>
              <a:rPr lang="en" sz="1800" i="1" u="sng">
                <a:solidFill>
                  <a:schemeClr val="dk1"/>
                </a:solidFill>
              </a:rPr>
              <a:t>The idols of Egypt will totter at His presence</a:t>
            </a:r>
            <a:r>
              <a:rPr lang="en" sz="1800" i="1">
                <a:solidFill>
                  <a:schemeClr val="dk1"/>
                </a:solidFill>
              </a:rPr>
              <a:t>, and the heart of Egypt will melt in its midst.”</a:t>
            </a:r>
            <a:r>
              <a:rPr lang="en" sz="1800">
                <a:solidFill>
                  <a:schemeClr val="dk1"/>
                </a:solidFill>
              </a:rPr>
              <a:t>  </a:t>
            </a:r>
            <a:r>
              <a:rPr lang="en" sz="1800" u="sng">
                <a:solidFill>
                  <a:srgbClr val="FFFF00"/>
                </a:solidFill>
              </a:rPr>
              <a:t>Jer.46:25</a:t>
            </a:r>
            <a:r>
              <a:rPr lang="en" sz="1800">
                <a:solidFill>
                  <a:schemeClr val="dk1"/>
                </a:solidFill>
              </a:rPr>
              <a:t> </a:t>
            </a:r>
            <a:r>
              <a:rPr lang="en" sz="1800" i="1">
                <a:solidFill>
                  <a:schemeClr val="dk1"/>
                </a:solidFill>
              </a:rPr>
              <a:t>“The Lord of hosts, the God of Israel, says: “Behold, I will bring punishment on Amon of No, and </a:t>
            </a:r>
            <a:r>
              <a:rPr lang="en" sz="1800" i="1" u="sng">
                <a:solidFill>
                  <a:schemeClr val="dk1"/>
                </a:solidFill>
              </a:rPr>
              <a:t>Pharaoh and Egypt, with their gods and their kings - Pharaoh and those who trust in him</a:t>
            </a:r>
            <a:r>
              <a:rPr lang="en" sz="1800" i="1">
                <a:solidFill>
                  <a:schemeClr val="dk1"/>
                </a:solidFill>
              </a:rPr>
              <a:t>.”</a:t>
            </a:r>
            <a:r>
              <a:rPr lang="en" sz="1800">
                <a:solidFill>
                  <a:schemeClr val="dk1"/>
                </a:solidFill>
              </a:rPr>
              <a:t>  </a:t>
            </a:r>
            <a:r>
              <a:rPr lang="en" sz="1800">
                <a:solidFill>
                  <a:srgbClr val="FFFF00"/>
                </a:solidFill>
              </a:rPr>
              <a:t>Today if you are worshipping or serving Allah, Vishnu, Buddha, your ancestors, Mary the mother of Jesus, or any other false God we BEG you to repent before it is too late!</a:t>
            </a:r>
            <a:endParaRPr sz="1800">
              <a:solidFill>
                <a:srgbClr val="FFFF00"/>
              </a:solidFill>
            </a:endParaRPr>
          </a:p>
          <a:p>
            <a:pPr marL="457200" lvl="0" indent="-342900" algn="l" rtl="0">
              <a:spcBef>
                <a:spcPts val="0"/>
              </a:spcBef>
              <a:spcAft>
                <a:spcPts val="0"/>
              </a:spcAft>
              <a:buClr>
                <a:srgbClr val="00FFFF"/>
              </a:buClr>
              <a:buSzPts val="1800"/>
              <a:buChar char="●"/>
            </a:pPr>
            <a:r>
              <a:rPr lang="en" sz="1800">
                <a:solidFill>
                  <a:srgbClr val="00FFFF"/>
                </a:solidFill>
              </a:rPr>
              <a:t>Our God is a long-suffering God!  He gave Egypt and Pharaoh ample opportunities to repent.  He was longsuffering with His people of old.  And He came to earth in the form of Jesus Christ and DIED for your sins! </a:t>
            </a:r>
            <a:r>
              <a:rPr lang="en" sz="1800">
                <a:solidFill>
                  <a:schemeClr val="dk1"/>
                </a:solidFill>
              </a:rPr>
              <a:t> </a:t>
            </a:r>
            <a:r>
              <a:rPr lang="en" sz="1800" u="sng">
                <a:solidFill>
                  <a:srgbClr val="FFFF00"/>
                </a:solidFill>
              </a:rPr>
              <a:t>1 Cor.5:7</a:t>
            </a:r>
            <a:r>
              <a:rPr lang="en" sz="1800">
                <a:solidFill>
                  <a:schemeClr val="dk1"/>
                </a:solidFill>
              </a:rPr>
              <a:t> </a:t>
            </a:r>
            <a:r>
              <a:rPr lang="en" sz="1800" i="1">
                <a:solidFill>
                  <a:schemeClr val="dk1"/>
                </a:solidFill>
              </a:rPr>
              <a:t>“Therefore purge out the old leaven, that you may be a new lump, since you truly are unleavened. For indeed </a:t>
            </a:r>
            <a:r>
              <a:rPr lang="en" sz="1800" i="1" u="sng">
                <a:solidFill>
                  <a:schemeClr val="dk1"/>
                </a:solidFill>
              </a:rPr>
              <a:t>Christ, our Passover, was sacrificed for us</a:t>
            </a:r>
            <a:r>
              <a:rPr lang="en" sz="1800" i="1">
                <a:solidFill>
                  <a:schemeClr val="dk1"/>
                </a:solidFill>
              </a:rPr>
              <a:t>.”  </a:t>
            </a:r>
            <a:r>
              <a:rPr lang="en" sz="1800">
                <a:solidFill>
                  <a:srgbClr val="00FFFF"/>
                </a:solidFill>
              </a:rPr>
              <a:t>He can pass over your sins too, if you will obey Him!</a:t>
            </a:r>
            <a:endParaRPr sz="18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0"/>
            <a:ext cx="9144000" cy="53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WHY THE TEN PLAGUES?</a:t>
            </a:r>
            <a:endParaRPr sz="5000" b="1">
              <a:solidFill>
                <a:srgbClr val="00FFFF"/>
              </a:solidFill>
            </a:endParaRPr>
          </a:p>
        </p:txBody>
      </p:sp>
      <p:sp>
        <p:nvSpPr>
          <p:cNvPr id="62" name="Google Shape;62;p14"/>
          <p:cNvSpPr txBox="1">
            <a:spLocks noGrp="1"/>
          </p:cNvSpPr>
          <p:nvPr>
            <p:ph type="subTitle" idx="1"/>
          </p:nvPr>
        </p:nvSpPr>
        <p:spPr>
          <a:xfrm>
            <a:off x="-167850" y="408775"/>
            <a:ext cx="9312000" cy="4734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dirty="0">
                <a:solidFill>
                  <a:srgbClr val="FFFF00"/>
                </a:solidFill>
              </a:rPr>
              <a:t>Have you ever wondered this?  The natural instinct is to say that the plagues were so that the Israelites would be set free.  But did God need Pharaoh to give Him permission?  Couldn’t God have just transported them all straight to Mt. Sinai with all the treasures of Egypt in hand?  Of course He could!</a:t>
            </a:r>
            <a:endParaRPr sz="2000" dirty="0">
              <a:solidFill>
                <a:srgbClr val="FFFF00"/>
              </a:solidFill>
            </a:endParaRPr>
          </a:p>
          <a:p>
            <a:pPr marL="457200" lvl="0" indent="-355600" algn="l" rtl="0">
              <a:spcBef>
                <a:spcPts val="0"/>
              </a:spcBef>
              <a:spcAft>
                <a:spcPts val="0"/>
              </a:spcAft>
              <a:buClr>
                <a:srgbClr val="00FFFF"/>
              </a:buClr>
              <a:buSzPts val="2000"/>
              <a:buChar char="●"/>
            </a:pPr>
            <a:r>
              <a:rPr lang="en" sz="2000" dirty="0">
                <a:solidFill>
                  <a:srgbClr val="00FFFF"/>
                </a:solidFill>
              </a:rPr>
              <a:t>The plagues were to teach Pharaoh, Egypt, Israel and all of mankind some very important lessons about God, and about the people of God!</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Ex.12:12</a:t>
            </a:r>
            <a:r>
              <a:rPr lang="en" sz="2000" dirty="0">
                <a:solidFill>
                  <a:srgbClr val="FFFF00"/>
                </a:solidFill>
              </a:rPr>
              <a:t> (Before the 10th plague)</a:t>
            </a:r>
            <a:r>
              <a:rPr lang="en" sz="2000" dirty="0">
                <a:solidFill>
                  <a:schemeClr val="dk1"/>
                </a:solidFill>
              </a:rPr>
              <a:t> </a:t>
            </a:r>
            <a:r>
              <a:rPr lang="en" sz="2000" i="1" dirty="0">
                <a:solidFill>
                  <a:schemeClr val="dk1"/>
                </a:solidFill>
              </a:rPr>
              <a:t>“For I will pass through the land of Egypt on that night, and will strike all the firstborn in the land of Egypt, both man and beast; and </a:t>
            </a:r>
            <a:r>
              <a:rPr lang="en" sz="2000" i="1" u="sng" dirty="0">
                <a:solidFill>
                  <a:srgbClr val="00FFFF"/>
                </a:solidFill>
              </a:rPr>
              <a:t>against ALL the gods of Egypt</a:t>
            </a:r>
            <a:r>
              <a:rPr lang="en" sz="2000" i="1" dirty="0">
                <a:solidFill>
                  <a:schemeClr val="dk1"/>
                </a:solidFill>
              </a:rPr>
              <a:t> I will execute judgment: I am </a:t>
            </a:r>
            <a:r>
              <a:rPr lang="en" sz="2000" i="1" u="sng" dirty="0">
                <a:solidFill>
                  <a:srgbClr val="FFFF00"/>
                </a:solidFill>
              </a:rPr>
              <a:t>the LORD</a:t>
            </a:r>
            <a:r>
              <a:rPr lang="en" sz="2000" i="1" dirty="0">
                <a:solidFill>
                  <a:schemeClr val="dk1"/>
                </a:solidFill>
              </a:rPr>
              <a:t>.”</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Ex.7:5</a:t>
            </a:r>
            <a:r>
              <a:rPr lang="en" sz="2000" dirty="0">
                <a:solidFill>
                  <a:schemeClr val="dk1"/>
                </a:solidFill>
              </a:rPr>
              <a:t> </a:t>
            </a:r>
            <a:r>
              <a:rPr lang="en" sz="2000" i="1" dirty="0">
                <a:solidFill>
                  <a:schemeClr val="dk1"/>
                </a:solidFill>
              </a:rPr>
              <a:t>“And the Egyptians shall know that I am </a:t>
            </a:r>
            <a:r>
              <a:rPr lang="en" sz="2000" i="1" u="sng" dirty="0">
                <a:solidFill>
                  <a:srgbClr val="FFFF00"/>
                </a:solidFill>
              </a:rPr>
              <a:t>the LORD</a:t>
            </a:r>
            <a:r>
              <a:rPr lang="en" sz="2000" i="1" dirty="0">
                <a:solidFill>
                  <a:schemeClr val="dk1"/>
                </a:solidFill>
              </a:rPr>
              <a:t>, when I stretch out My hand on Egypt and bring out the children of Israel from among them.”</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Ex.9:16</a:t>
            </a:r>
            <a:r>
              <a:rPr lang="en" sz="2000" dirty="0">
                <a:solidFill>
                  <a:srgbClr val="FFFF00"/>
                </a:solidFill>
              </a:rPr>
              <a:t> (God to Pharaoh)</a:t>
            </a:r>
            <a:r>
              <a:rPr lang="en" sz="2000" dirty="0">
                <a:solidFill>
                  <a:schemeClr val="dk1"/>
                </a:solidFill>
              </a:rPr>
              <a:t> </a:t>
            </a:r>
            <a:r>
              <a:rPr lang="en" sz="2000" i="1" dirty="0">
                <a:solidFill>
                  <a:schemeClr val="dk1"/>
                </a:solidFill>
              </a:rPr>
              <a:t>“But indeed </a:t>
            </a:r>
            <a:r>
              <a:rPr lang="en" sz="2000" i="1" u="sng" dirty="0">
                <a:solidFill>
                  <a:schemeClr val="accent1">
                    <a:lumMod val="60000"/>
                    <a:lumOff val="40000"/>
                  </a:schemeClr>
                </a:solidFill>
              </a:rPr>
              <a:t>for this purpose I have raised you up</a:t>
            </a:r>
            <a:r>
              <a:rPr lang="en" sz="2000" i="1" dirty="0">
                <a:solidFill>
                  <a:schemeClr val="dk1"/>
                </a:solidFill>
              </a:rPr>
              <a:t>, </a:t>
            </a:r>
            <a:r>
              <a:rPr lang="en" sz="2000" i="1" u="sng" dirty="0">
                <a:solidFill>
                  <a:schemeClr val="dk1"/>
                </a:solidFill>
              </a:rPr>
              <a:t>that I may show My power</a:t>
            </a:r>
            <a:r>
              <a:rPr lang="en" sz="2000" i="1" dirty="0">
                <a:solidFill>
                  <a:schemeClr val="dk1"/>
                </a:solidFill>
              </a:rPr>
              <a:t> in you, </a:t>
            </a:r>
            <a:r>
              <a:rPr lang="en" sz="2000" i="1" u="sng" dirty="0">
                <a:solidFill>
                  <a:schemeClr val="dk1"/>
                </a:solidFill>
              </a:rPr>
              <a:t>and that </a:t>
            </a:r>
            <a:r>
              <a:rPr lang="en" sz="2000" i="1" u="sng" dirty="0">
                <a:solidFill>
                  <a:srgbClr val="FFFF00"/>
                </a:solidFill>
              </a:rPr>
              <a:t>My name</a:t>
            </a:r>
            <a:r>
              <a:rPr lang="en" sz="2000" i="1" u="sng" dirty="0">
                <a:solidFill>
                  <a:schemeClr val="dk1"/>
                </a:solidFill>
              </a:rPr>
              <a:t> may be declared in all the earth</a:t>
            </a:r>
            <a:r>
              <a:rPr lang="en" sz="2000" i="1" dirty="0">
                <a:solidFill>
                  <a:schemeClr val="dk1"/>
                </a:solidFill>
              </a:rPr>
              <a:t>.”</a:t>
            </a:r>
            <a:endParaRPr sz="20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0" y="0"/>
            <a:ext cx="9144000" cy="53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WHICH “GODS”?</a:t>
            </a:r>
            <a:endParaRPr sz="5000" b="1">
              <a:solidFill>
                <a:srgbClr val="00FFFF"/>
              </a:solidFill>
            </a:endParaRPr>
          </a:p>
        </p:txBody>
      </p:sp>
      <p:sp>
        <p:nvSpPr>
          <p:cNvPr id="68" name="Google Shape;68;p15"/>
          <p:cNvSpPr txBox="1">
            <a:spLocks noGrp="1"/>
          </p:cNvSpPr>
          <p:nvPr>
            <p:ph type="subTitle" idx="1"/>
          </p:nvPr>
        </p:nvSpPr>
        <p:spPr>
          <a:xfrm>
            <a:off x="-188150" y="408775"/>
            <a:ext cx="9407100" cy="47349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u="sng">
                <a:solidFill>
                  <a:srgbClr val="FFFF00"/>
                </a:solidFill>
              </a:rPr>
              <a:t>1 Cor.8:4</a:t>
            </a:r>
            <a:r>
              <a:rPr lang="en" sz="1900">
                <a:solidFill>
                  <a:srgbClr val="FFFF00"/>
                </a:solidFill>
              </a:rPr>
              <a:t> </a:t>
            </a:r>
            <a:r>
              <a:rPr lang="en" sz="1900" i="1">
                <a:solidFill>
                  <a:schemeClr val="dk1"/>
                </a:solidFill>
              </a:rPr>
              <a:t>“Therefore concerning the eating of things offered to idols, we know that an idol is nothing in the world, and that there is no other God but one.”</a:t>
            </a:r>
            <a:r>
              <a:rPr lang="en" sz="1900">
                <a:solidFill>
                  <a:srgbClr val="FFFF00"/>
                </a:solidFill>
              </a:rPr>
              <a:t> We live in a country today where idol worship, and even massive “pantheons” of so-called gods being honored is rather rare.  It is hard for us to imagine.  The largest religion worshipping multiple deities today is Hinduism (India primarily), with over 33 deities and about 1.2 billion followers.</a:t>
            </a:r>
            <a:endParaRPr sz="1900" i="1">
              <a:solidFill>
                <a:schemeClr val="dk1"/>
              </a:solidFill>
            </a:endParaRPr>
          </a:p>
          <a:p>
            <a:pPr marL="457200" lvl="0" indent="-349250" algn="l" rtl="0">
              <a:spcBef>
                <a:spcPts val="0"/>
              </a:spcBef>
              <a:spcAft>
                <a:spcPts val="0"/>
              </a:spcAft>
              <a:buClr>
                <a:srgbClr val="00FFFF"/>
              </a:buClr>
              <a:buSzPts val="1900"/>
              <a:buChar char="●"/>
            </a:pPr>
            <a:r>
              <a:rPr lang="en" sz="1900">
                <a:solidFill>
                  <a:srgbClr val="00FFFF"/>
                </a:solidFill>
              </a:rPr>
              <a:t>What about ancient Egypt? According to Wikipedia they had 51 MAJOR gods!</a:t>
            </a:r>
            <a:endParaRPr sz="1900">
              <a:solidFill>
                <a:srgbClr val="00FFFF"/>
              </a:solidFill>
            </a:endParaRPr>
          </a:p>
          <a:p>
            <a:pPr marL="457200" lvl="0" indent="-349250" algn="l" rtl="0">
              <a:spcBef>
                <a:spcPts val="0"/>
              </a:spcBef>
              <a:spcAft>
                <a:spcPts val="0"/>
              </a:spcAft>
              <a:buClr>
                <a:schemeClr val="dk1"/>
              </a:buClr>
              <a:buSzPts val="1900"/>
              <a:buChar char="●"/>
            </a:pPr>
            <a:r>
              <a:rPr lang="en" sz="1900">
                <a:solidFill>
                  <a:schemeClr val="dk1"/>
                </a:solidFill>
              </a:rPr>
              <a:t>But wait!  Let’s not forget about their 239 MINOR gods!</a:t>
            </a:r>
            <a:endParaRPr sz="1900">
              <a:solidFill>
                <a:schemeClr val="dk1"/>
              </a:solidFill>
            </a:endParaRPr>
          </a:p>
          <a:p>
            <a:pPr marL="457200" lvl="0" indent="-349250" algn="l" rtl="0">
              <a:spcBef>
                <a:spcPts val="0"/>
              </a:spcBef>
              <a:spcAft>
                <a:spcPts val="0"/>
              </a:spcAft>
              <a:buClr>
                <a:srgbClr val="FFFF00"/>
              </a:buClr>
              <a:buSzPts val="1900"/>
              <a:buChar char="●"/>
            </a:pPr>
            <a:r>
              <a:rPr lang="en" sz="1900">
                <a:solidFill>
                  <a:srgbClr val="FFFF00"/>
                </a:solidFill>
              </a:rPr>
              <a:t>But wait!  Also know that they had at least 182 “lesser known” gods, distributed across 19 groups of gods.  </a:t>
            </a:r>
            <a:r>
              <a:rPr lang="en" sz="1900" u="sng">
                <a:solidFill>
                  <a:srgbClr val="FFFF00"/>
                </a:solidFill>
              </a:rPr>
              <a:t>472</a:t>
            </a:r>
            <a:r>
              <a:rPr lang="en" sz="1900">
                <a:solidFill>
                  <a:srgbClr val="FFFF00"/>
                </a:solidFill>
              </a:rPr>
              <a:t> total gods over ancient Egypt’s long history!</a:t>
            </a:r>
            <a:endParaRPr sz="1900">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Josh.9:9</a:t>
            </a:r>
            <a:r>
              <a:rPr lang="en" sz="1900">
                <a:solidFill>
                  <a:schemeClr val="dk1"/>
                </a:solidFill>
              </a:rPr>
              <a:t> </a:t>
            </a:r>
            <a:r>
              <a:rPr lang="en" sz="1900" i="1">
                <a:solidFill>
                  <a:schemeClr val="dk1"/>
                </a:solidFill>
              </a:rPr>
              <a:t>“So they said to him: “From a very far country your servants have come, because of the name of </a:t>
            </a:r>
            <a:r>
              <a:rPr lang="en" sz="1900" i="1" u="sng">
                <a:solidFill>
                  <a:srgbClr val="FFFF00"/>
                </a:solidFill>
              </a:rPr>
              <a:t>the LORD</a:t>
            </a:r>
            <a:r>
              <a:rPr lang="en" sz="1900" i="1">
                <a:solidFill>
                  <a:schemeClr val="dk1"/>
                </a:solidFill>
              </a:rPr>
              <a:t> your God; for we have heard of His fame, and all that He did in Egypt,”</a:t>
            </a:r>
            <a:r>
              <a:rPr lang="en" sz="1900">
                <a:solidFill>
                  <a:schemeClr val="dk1"/>
                </a:solidFill>
              </a:rPr>
              <a:t>  </a:t>
            </a:r>
            <a:r>
              <a:rPr lang="en" sz="1900">
                <a:solidFill>
                  <a:srgbClr val="00FFFF"/>
                </a:solidFill>
              </a:rPr>
              <a:t>Other nations DID learn about the “I AM” from this!</a:t>
            </a:r>
            <a:endParaRPr sz="1900">
              <a:solidFill>
                <a:srgbClr val="00FFFF"/>
              </a:solidFill>
            </a:endParaRPr>
          </a:p>
          <a:p>
            <a:pPr marL="457200" lvl="0" indent="-349250" algn="l" rtl="0">
              <a:spcBef>
                <a:spcPts val="0"/>
              </a:spcBef>
              <a:spcAft>
                <a:spcPts val="0"/>
              </a:spcAft>
              <a:buClr>
                <a:srgbClr val="FFFF00"/>
              </a:buClr>
              <a:buSzPts val="1900"/>
              <a:buChar char="●"/>
            </a:pPr>
            <a:r>
              <a:rPr lang="en" sz="1900" u="sng">
                <a:solidFill>
                  <a:srgbClr val="FFFF00"/>
                </a:solidFill>
              </a:rPr>
              <a:t>1 Sam.4:8</a:t>
            </a:r>
            <a:r>
              <a:rPr lang="en" sz="1900">
                <a:solidFill>
                  <a:srgbClr val="FFFF00"/>
                </a:solidFill>
              </a:rPr>
              <a:t> (Philistines)</a:t>
            </a:r>
            <a:r>
              <a:rPr lang="en" sz="1900">
                <a:solidFill>
                  <a:srgbClr val="00FFFF"/>
                </a:solidFill>
              </a:rPr>
              <a:t> </a:t>
            </a:r>
            <a:r>
              <a:rPr lang="en" sz="1900" i="1">
                <a:solidFill>
                  <a:schemeClr val="dk1"/>
                </a:solidFill>
              </a:rPr>
              <a:t>“Woe to us! Who will deliver us from the hand of </a:t>
            </a:r>
            <a:r>
              <a:rPr lang="en" sz="1900" i="1" u="sng">
                <a:solidFill>
                  <a:schemeClr val="dk1"/>
                </a:solidFill>
              </a:rPr>
              <a:t>these mighty gods</a:t>
            </a:r>
            <a:r>
              <a:rPr lang="en" sz="1900" i="1">
                <a:solidFill>
                  <a:schemeClr val="dk1"/>
                </a:solidFill>
              </a:rPr>
              <a:t>? These are the gods who struck the Egyptians with all the plagues in the wilderness.”</a:t>
            </a:r>
            <a:r>
              <a:rPr lang="en" sz="1900">
                <a:solidFill>
                  <a:srgbClr val="00FFFF"/>
                </a:solidFill>
              </a:rPr>
              <a:t>  400 years later nations remembered this part of Israel’s history!</a:t>
            </a:r>
            <a:endParaRPr sz="1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6325" y="0"/>
            <a:ext cx="9441000" cy="51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900" b="1">
                <a:solidFill>
                  <a:srgbClr val="00FFFF"/>
                </a:solidFill>
              </a:rPr>
              <a:t>THE NILE TURNED TO BLOOD</a:t>
            </a:r>
            <a:endParaRPr sz="4900" b="1">
              <a:solidFill>
                <a:srgbClr val="00FFFF"/>
              </a:solidFill>
            </a:endParaRPr>
          </a:p>
        </p:txBody>
      </p:sp>
      <p:sp>
        <p:nvSpPr>
          <p:cNvPr id="74" name="Google Shape;74;p16"/>
          <p:cNvSpPr txBox="1">
            <a:spLocks noGrp="1"/>
          </p:cNvSpPr>
          <p:nvPr>
            <p:ph type="body" idx="1"/>
          </p:nvPr>
        </p:nvSpPr>
        <p:spPr>
          <a:xfrm>
            <a:off x="-93400" y="360000"/>
            <a:ext cx="5894700" cy="47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FF00"/>
                </a:solidFill>
              </a:rPr>
              <a:t>SOBEK - The Crocodile god, the protector of the Nile river (which was the “lifeblood” of Egypt).</a:t>
            </a:r>
            <a:endParaRPr sz="1800" dirty="0">
              <a:solidFill>
                <a:srgbClr val="FFFF00"/>
              </a:solidFill>
            </a:endParaRPr>
          </a:p>
          <a:p>
            <a:pPr marL="0" lvl="0" indent="0" algn="l" rtl="0">
              <a:spcBef>
                <a:spcPts val="1200"/>
              </a:spcBef>
              <a:spcAft>
                <a:spcPts val="0"/>
              </a:spcAft>
              <a:buNone/>
            </a:pPr>
            <a:r>
              <a:rPr lang="en" sz="1800" dirty="0">
                <a:solidFill>
                  <a:srgbClr val="FFFF00"/>
                </a:solidFill>
              </a:rPr>
              <a:t>KHNUM - god of fertility and the Nile River itself.</a:t>
            </a:r>
            <a:endParaRPr sz="1800" dirty="0">
              <a:solidFill>
                <a:srgbClr val="FFFF00"/>
              </a:solidFill>
            </a:endParaRPr>
          </a:p>
          <a:p>
            <a:pPr marL="0" lvl="0" indent="0" algn="l" rtl="0">
              <a:spcBef>
                <a:spcPts val="1200"/>
              </a:spcBef>
              <a:spcAft>
                <a:spcPts val="0"/>
              </a:spcAft>
              <a:buNone/>
            </a:pPr>
            <a:r>
              <a:rPr lang="en" sz="1800" u="sng" dirty="0">
                <a:solidFill>
                  <a:srgbClr val="FFFF00"/>
                </a:solidFill>
              </a:rPr>
              <a:t>Ex.7:20-21</a:t>
            </a:r>
            <a:r>
              <a:rPr lang="en" sz="1800" dirty="0">
                <a:solidFill>
                  <a:srgbClr val="00FFFF"/>
                </a:solidFill>
              </a:rPr>
              <a:t> </a:t>
            </a:r>
            <a:r>
              <a:rPr lang="en" sz="1800" i="1" dirty="0">
                <a:solidFill>
                  <a:schemeClr val="dk1"/>
                </a:solidFill>
              </a:rPr>
              <a:t>“And Moses and Aaron did so, just as the Lord commanded. So he lifted up the rod and struck the waters that were in the river, in the sight of Pharaoh and in the sight of his servants. And all the waters that were in the river were turned to blood. 21 The fish that were in the river died, the river stank, and the Egyptians could not drink the water of the river. So there was blood throughout all the land of Egypt.”</a:t>
            </a:r>
            <a:r>
              <a:rPr lang="en" sz="1800" dirty="0">
                <a:solidFill>
                  <a:srgbClr val="00FFFF"/>
                </a:solidFill>
              </a:rPr>
              <a:t>  Where were Sobek and Khnum?</a:t>
            </a:r>
            <a:endParaRPr sz="1800" dirty="0">
              <a:solidFill>
                <a:srgbClr val="00FFFF"/>
              </a:solidFill>
            </a:endParaRPr>
          </a:p>
          <a:p>
            <a:pPr marL="0" lvl="0" indent="0" algn="l" rtl="0">
              <a:spcBef>
                <a:spcPts val="1200"/>
              </a:spcBef>
              <a:spcAft>
                <a:spcPts val="0"/>
              </a:spcAft>
              <a:buNone/>
            </a:pPr>
            <a:r>
              <a:rPr lang="en" sz="1800" dirty="0">
                <a:solidFill>
                  <a:srgbClr val="FFFF00"/>
                </a:solidFill>
              </a:rPr>
              <a:t>The river they’re throwing newborn Israelite babies into!</a:t>
            </a:r>
            <a:endParaRPr sz="1900" dirty="0">
              <a:solidFill>
                <a:srgbClr val="00FFFF"/>
              </a:solidFill>
            </a:endParaRPr>
          </a:p>
          <a:p>
            <a:pPr marL="0" lvl="0" indent="0" algn="l" rtl="0">
              <a:spcBef>
                <a:spcPts val="1200"/>
              </a:spcBef>
              <a:spcAft>
                <a:spcPts val="1200"/>
              </a:spcAft>
              <a:buNone/>
            </a:pPr>
            <a:endParaRPr sz="1900" dirty="0">
              <a:solidFill>
                <a:srgbClr val="00FFFF"/>
              </a:solidFill>
            </a:endParaRPr>
          </a:p>
        </p:txBody>
      </p:sp>
      <p:sp>
        <p:nvSpPr>
          <p:cNvPr id="75" name="Google Shape;75;p16"/>
          <p:cNvSpPr txBox="1">
            <a:spLocks noGrp="1"/>
          </p:cNvSpPr>
          <p:nvPr>
            <p:ph type="body" idx="2"/>
          </p:nvPr>
        </p:nvSpPr>
        <p:spPr>
          <a:xfrm>
            <a:off x="5706650" y="513000"/>
            <a:ext cx="3437400" cy="459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6" name="Google Shape;76;p16"/>
          <p:cNvPicPr preferRelativeResize="0"/>
          <p:nvPr/>
        </p:nvPicPr>
        <p:blipFill>
          <a:blip r:embed="rId3">
            <a:alphaModFix/>
          </a:blip>
          <a:stretch>
            <a:fillRect/>
          </a:stretch>
        </p:blipFill>
        <p:spPr>
          <a:xfrm>
            <a:off x="5706575" y="513000"/>
            <a:ext cx="3437426" cy="1878725"/>
          </a:xfrm>
          <a:prstGeom prst="rect">
            <a:avLst/>
          </a:prstGeom>
          <a:noFill/>
          <a:ln>
            <a:noFill/>
          </a:ln>
        </p:spPr>
      </p:pic>
      <p:pic>
        <p:nvPicPr>
          <p:cNvPr id="77" name="Google Shape;77;p16"/>
          <p:cNvPicPr preferRelativeResize="0"/>
          <p:nvPr/>
        </p:nvPicPr>
        <p:blipFill>
          <a:blip r:embed="rId4">
            <a:alphaModFix/>
          </a:blip>
          <a:stretch>
            <a:fillRect/>
          </a:stretch>
        </p:blipFill>
        <p:spPr>
          <a:xfrm>
            <a:off x="6002100" y="2437050"/>
            <a:ext cx="2911950" cy="262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00175" y="0"/>
            <a:ext cx="9474900" cy="51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900" b="1">
                <a:solidFill>
                  <a:srgbClr val="00FFFF"/>
                </a:solidFill>
              </a:rPr>
              <a:t>FROGS THROUGHOUT EGYPT</a:t>
            </a:r>
            <a:endParaRPr sz="4900" b="1">
              <a:solidFill>
                <a:srgbClr val="00FFFF"/>
              </a:solidFill>
            </a:endParaRPr>
          </a:p>
        </p:txBody>
      </p:sp>
      <p:sp>
        <p:nvSpPr>
          <p:cNvPr id="83" name="Google Shape;83;p17"/>
          <p:cNvSpPr txBox="1">
            <a:spLocks noGrp="1"/>
          </p:cNvSpPr>
          <p:nvPr>
            <p:ph type="body" idx="1"/>
          </p:nvPr>
        </p:nvSpPr>
        <p:spPr>
          <a:xfrm>
            <a:off x="-66325" y="374925"/>
            <a:ext cx="5772900" cy="47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00"/>
                </a:solidFill>
              </a:rPr>
              <a:t>HEQET - The frog goddess.  Representing birth, fertility, and the life and death cycle.</a:t>
            </a:r>
            <a:endParaRPr sz="2000" dirty="0">
              <a:solidFill>
                <a:srgbClr val="FFFF00"/>
              </a:solidFill>
            </a:endParaRPr>
          </a:p>
          <a:p>
            <a:pPr marL="0" lvl="0" indent="0" algn="l" rtl="0">
              <a:spcBef>
                <a:spcPts val="1200"/>
              </a:spcBef>
              <a:spcAft>
                <a:spcPts val="0"/>
              </a:spcAft>
              <a:buNone/>
            </a:pPr>
            <a:r>
              <a:rPr lang="en" sz="2000" dirty="0">
                <a:solidFill>
                  <a:srgbClr val="FFFF00"/>
                </a:solidFill>
              </a:rPr>
              <a:t>Because of where these frogs came from (the Nile), this was another judgment against Sobek and Khnum too!</a:t>
            </a:r>
            <a:endParaRPr sz="2000" dirty="0">
              <a:solidFill>
                <a:srgbClr val="FFFF00"/>
              </a:solidFill>
            </a:endParaRPr>
          </a:p>
          <a:p>
            <a:pPr marL="0" lvl="0" indent="0" algn="l" rtl="0">
              <a:spcBef>
                <a:spcPts val="1200"/>
              </a:spcBef>
              <a:spcAft>
                <a:spcPts val="0"/>
              </a:spcAft>
              <a:buNone/>
            </a:pPr>
            <a:r>
              <a:rPr lang="en" sz="1900" u="sng" dirty="0">
                <a:solidFill>
                  <a:srgbClr val="FFFF00"/>
                </a:solidFill>
              </a:rPr>
              <a:t>Ex.8:2-4</a:t>
            </a:r>
            <a:r>
              <a:rPr lang="en" sz="1900" dirty="0">
                <a:solidFill>
                  <a:srgbClr val="00FFFF"/>
                </a:solidFill>
              </a:rPr>
              <a:t> </a:t>
            </a:r>
            <a:r>
              <a:rPr lang="en" sz="1900" i="1" dirty="0">
                <a:solidFill>
                  <a:schemeClr val="dk1"/>
                </a:solidFill>
              </a:rPr>
              <a:t>“But if you refuse to let them go, behold, I will smite all your territory with frogs. 3 So </a:t>
            </a:r>
            <a:r>
              <a:rPr lang="en" sz="1900" i="1" u="sng" dirty="0">
                <a:solidFill>
                  <a:schemeClr val="dk1"/>
                </a:solidFill>
              </a:rPr>
              <a:t>the river</a:t>
            </a:r>
            <a:r>
              <a:rPr lang="en" sz="1900" i="1" dirty="0">
                <a:solidFill>
                  <a:schemeClr val="dk1"/>
                </a:solidFill>
              </a:rPr>
              <a:t> shall bring forth frogs abundantly, which shall go up and come into your house, into your bedroom, on your bed, into the houses of your servants, on your people, into your ovens, and into your kneading bowls. 4 And the frogs shall come up on you, on your people, and on all your servants.”’  </a:t>
            </a:r>
            <a:r>
              <a:rPr lang="en" sz="1900" dirty="0">
                <a:solidFill>
                  <a:srgbClr val="00FFFF"/>
                </a:solidFill>
              </a:rPr>
              <a:t>Heqet?!</a:t>
            </a:r>
            <a:endParaRPr sz="1900" dirty="0">
              <a:solidFill>
                <a:srgbClr val="00FFFF"/>
              </a:solidFill>
            </a:endParaRPr>
          </a:p>
        </p:txBody>
      </p:sp>
      <p:sp>
        <p:nvSpPr>
          <p:cNvPr id="84" name="Google Shape;84;p17"/>
          <p:cNvSpPr txBox="1">
            <a:spLocks noGrp="1"/>
          </p:cNvSpPr>
          <p:nvPr>
            <p:ph type="body" idx="2"/>
          </p:nvPr>
        </p:nvSpPr>
        <p:spPr>
          <a:xfrm>
            <a:off x="5706650" y="513000"/>
            <a:ext cx="3437400" cy="387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5" name="Google Shape;85;p17"/>
          <p:cNvPicPr preferRelativeResize="0"/>
          <p:nvPr/>
        </p:nvPicPr>
        <p:blipFill>
          <a:blip r:embed="rId3">
            <a:alphaModFix/>
          </a:blip>
          <a:stretch>
            <a:fillRect/>
          </a:stretch>
        </p:blipFill>
        <p:spPr>
          <a:xfrm>
            <a:off x="5706650" y="970500"/>
            <a:ext cx="3437400" cy="365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0" y="0"/>
            <a:ext cx="9374700" cy="51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900" b="1">
                <a:solidFill>
                  <a:srgbClr val="00FFFF"/>
                </a:solidFill>
              </a:rPr>
              <a:t>LICE UPON MAN AND BEAST</a:t>
            </a:r>
            <a:endParaRPr sz="4900" b="1">
              <a:solidFill>
                <a:srgbClr val="00FFFF"/>
              </a:solidFill>
            </a:endParaRPr>
          </a:p>
        </p:txBody>
      </p:sp>
      <p:sp>
        <p:nvSpPr>
          <p:cNvPr id="91" name="Google Shape;91;p18"/>
          <p:cNvSpPr txBox="1">
            <a:spLocks noGrp="1"/>
          </p:cNvSpPr>
          <p:nvPr>
            <p:ph type="body" idx="1"/>
          </p:nvPr>
        </p:nvSpPr>
        <p:spPr>
          <a:xfrm>
            <a:off x="-66325" y="374925"/>
            <a:ext cx="5772900" cy="47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FFFF00"/>
                </a:solidFill>
              </a:rPr>
              <a:t>KHEPRI - god of insects, symbolized by the Scarab Beetle.</a:t>
            </a:r>
            <a:endParaRPr sz="1900" dirty="0">
              <a:solidFill>
                <a:srgbClr val="FFFF00"/>
              </a:solidFill>
            </a:endParaRPr>
          </a:p>
          <a:p>
            <a:pPr marL="0" lvl="0" indent="0" algn="l" rtl="0">
              <a:spcBef>
                <a:spcPts val="1200"/>
              </a:spcBef>
              <a:spcAft>
                <a:spcPts val="0"/>
              </a:spcAft>
              <a:buNone/>
            </a:pPr>
            <a:r>
              <a:rPr lang="en" sz="1900" u="sng" dirty="0">
                <a:solidFill>
                  <a:srgbClr val="FFFF00"/>
                </a:solidFill>
              </a:rPr>
              <a:t>Ex.8:17-19</a:t>
            </a:r>
            <a:r>
              <a:rPr lang="en" sz="1900" dirty="0">
                <a:solidFill>
                  <a:srgbClr val="FFFF00"/>
                </a:solidFill>
              </a:rPr>
              <a:t> </a:t>
            </a:r>
            <a:r>
              <a:rPr lang="en" sz="1900" i="1" dirty="0">
                <a:solidFill>
                  <a:schemeClr val="dk1"/>
                </a:solidFill>
              </a:rPr>
              <a:t>“... For Aaron stretched out his hand with his rod and struck the dust of the earth, and it became lice on man and beast. All the dust of the land became lice throughout all the land of Egypt. 18 Now the magicians so worked with their enchantments to bring forth lice, but they could not. So there were lice on man and beast. 19 Then the magicians said to Pharaoh, “</a:t>
            </a:r>
            <a:r>
              <a:rPr lang="en" sz="1900" i="1" u="sng" dirty="0">
                <a:solidFill>
                  <a:srgbClr val="00FFFF"/>
                </a:solidFill>
              </a:rPr>
              <a:t>This is the finger of God</a:t>
            </a:r>
            <a:r>
              <a:rPr lang="en" sz="1900" i="1" dirty="0">
                <a:solidFill>
                  <a:schemeClr val="dk1"/>
                </a:solidFill>
              </a:rPr>
              <a:t>.” But Pharaoh’s heart grew hard, and he did not heed them, just as the Lord had said.”</a:t>
            </a:r>
            <a:endParaRPr sz="1900" i="1" dirty="0">
              <a:solidFill>
                <a:schemeClr val="dk1"/>
              </a:solidFill>
            </a:endParaRPr>
          </a:p>
          <a:p>
            <a:pPr marL="0" lvl="0" indent="0" algn="l" rtl="0">
              <a:spcBef>
                <a:spcPts val="1200"/>
              </a:spcBef>
              <a:spcAft>
                <a:spcPts val="0"/>
              </a:spcAft>
              <a:buNone/>
            </a:pPr>
            <a:r>
              <a:rPr lang="en" sz="1900" dirty="0">
                <a:solidFill>
                  <a:srgbClr val="00FFFF"/>
                </a:solidFill>
              </a:rPr>
              <a:t>Where was Khepri?</a:t>
            </a:r>
            <a:endParaRPr sz="1900" dirty="0">
              <a:solidFill>
                <a:srgbClr val="00FFFF"/>
              </a:solidFill>
            </a:endParaRPr>
          </a:p>
        </p:txBody>
      </p:sp>
      <p:sp>
        <p:nvSpPr>
          <p:cNvPr id="92" name="Google Shape;92;p18"/>
          <p:cNvSpPr txBox="1">
            <a:spLocks noGrp="1"/>
          </p:cNvSpPr>
          <p:nvPr>
            <p:ph type="body" idx="2"/>
          </p:nvPr>
        </p:nvSpPr>
        <p:spPr>
          <a:xfrm>
            <a:off x="5706650" y="513000"/>
            <a:ext cx="3437400" cy="387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3" name="Google Shape;93;p18"/>
          <p:cNvPicPr preferRelativeResize="0"/>
          <p:nvPr/>
        </p:nvPicPr>
        <p:blipFill>
          <a:blip r:embed="rId3">
            <a:alphaModFix/>
          </a:blip>
          <a:stretch>
            <a:fillRect/>
          </a:stretch>
        </p:blipFill>
        <p:spPr>
          <a:xfrm>
            <a:off x="6105875" y="513000"/>
            <a:ext cx="2531150" cy="2662425"/>
          </a:xfrm>
          <a:prstGeom prst="rect">
            <a:avLst/>
          </a:prstGeom>
          <a:noFill/>
          <a:ln>
            <a:noFill/>
          </a:ln>
        </p:spPr>
      </p:pic>
      <p:pic>
        <p:nvPicPr>
          <p:cNvPr id="94" name="Google Shape;94;p18"/>
          <p:cNvPicPr preferRelativeResize="0"/>
          <p:nvPr/>
        </p:nvPicPr>
        <p:blipFill>
          <a:blip r:embed="rId4">
            <a:alphaModFix/>
          </a:blip>
          <a:stretch>
            <a:fillRect/>
          </a:stretch>
        </p:blipFill>
        <p:spPr>
          <a:xfrm>
            <a:off x="5733450" y="3203150"/>
            <a:ext cx="3383800" cy="18949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0" y="0"/>
            <a:ext cx="9374700" cy="51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900" b="1">
                <a:solidFill>
                  <a:srgbClr val="00FFFF"/>
                </a:solidFill>
              </a:rPr>
              <a:t>FLIES - ON EGYPTIANS </a:t>
            </a:r>
            <a:r>
              <a:rPr lang="en" sz="4900" b="1" u="sng">
                <a:solidFill>
                  <a:srgbClr val="00FFFF"/>
                </a:solidFill>
              </a:rPr>
              <a:t>ONLY</a:t>
            </a:r>
            <a:r>
              <a:rPr lang="en" sz="4900" b="1">
                <a:solidFill>
                  <a:srgbClr val="00FFFF"/>
                </a:solidFill>
              </a:rPr>
              <a:t>!</a:t>
            </a:r>
            <a:endParaRPr sz="4900" b="1">
              <a:solidFill>
                <a:srgbClr val="00FFFF"/>
              </a:solidFill>
            </a:endParaRPr>
          </a:p>
        </p:txBody>
      </p:sp>
      <p:sp>
        <p:nvSpPr>
          <p:cNvPr id="100" name="Google Shape;100;p19"/>
          <p:cNvSpPr txBox="1">
            <a:spLocks noGrp="1"/>
          </p:cNvSpPr>
          <p:nvPr>
            <p:ph type="body" idx="1"/>
          </p:nvPr>
        </p:nvSpPr>
        <p:spPr>
          <a:xfrm>
            <a:off x="-66325" y="374925"/>
            <a:ext cx="5772900" cy="47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FFFF00"/>
                </a:solidFill>
              </a:rPr>
              <a:t>In addition to this being another judgment against Khepri, god of insects…</a:t>
            </a:r>
            <a:endParaRPr sz="1900" dirty="0">
              <a:solidFill>
                <a:srgbClr val="FFFF00"/>
              </a:solidFill>
            </a:endParaRPr>
          </a:p>
          <a:p>
            <a:pPr marL="0" lvl="0" indent="0" algn="l" rtl="0">
              <a:spcBef>
                <a:spcPts val="1200"/>
              </a:spcBef>
              <a:spcAft>
                <a:spcPts val="0"/>
              </a:spcAft>
              <a:buNone/>
            </a:pPr>
            <a:r>
              <a:rPr lang="en" sz="1900" dirty="0">
                <a:solidFill>
                  <a:srgbClr val="FFFF00"/>
                </a:solidFill>
              </a:rPr>
              <a:t>SHU - god of the air and the wind. </a:t>
            </a:r>
            <a:endParaRPr sz="1900" dirty="0">
              <a:solidFill>
                <a:srgbClr val="FFFF00"/>
              </a:solidFill>
            </a:endParaRPr>
          </a:p>
          <a:p>
            <a:pPr marL="0" lvl="0" indent="0" algn="l" rtl="0">
              <a:spcBef>
                <a:spcPts val="1200"/>
              </a:spcBef>
              <a:spcAft>
                <a:spcPts val="0"/>
              </a:spcAft>
              <a:buNone/>
            </a:pPr>
            <a:r>
              <a:rPr lang="en" sz="1900" u="sng" dirty="0">
                <a:solidFill>
                  <a:srgbClr val="FFFF00"/>
                </a:solidFill>
              </a:rPr>
              <a:t>Ex.8:22-24</a:t>
            </a:r>
            <a:r>
              <a:rPr lang="en" sz="1900" dirty="0">
                <a:solidFill>
                  <a:srgbClr val="00FFFF"/>
                </a:solidFill>
              </a:rPr>
              <a:t> </a:t>
            </a:r>
            <a:r>
              <a:rPr lang="en" sz="1900" i="1" dirty="0">
                <a:solidFill>
                  <a:schemeClr val="dk1"/>
                </a:solidFill>
              </a:rPr>
              <a:t>“And in that day I will set apart the land of Goshen, in which My people dwell, that no swarms of flies shall be there, </a:t>
            </a:r>
            <a:r>
              <a:rPr lang="en" sz="1900" i="1" u="sng" dirty="0">
                <a:solidFill>
                  <a:schemeClr val="dk1"/>
                </a:solidFill>
              </a:rPr>
              <a:t>in order that you may know that I am the Lord in the midst of the land</a:t>
            </a:r>
            <a:r>
              <a:rPr lang="en" sz="1900" i="1" dirty="0">
                <a:solidFill>
                  <a:schemeClr val="dk1"/>
                </a:solidFill>
              </a:rPr>
              <a:t>. 23 </a:t>
            </a:r>
            <a:r>
              <a:rPr lang="en" sz="1900" i="1" u="sng" dirty="0">
                <a:solidFill>
                  <a:schemeClr val="dk1"/>
                </a:solidFill>
              </a:rPr>
              <a:t>I will make a difference between My people and your people</a:t>
            </a:r>
            <a:r>
              <a:rPr lang="en" sz="1900" i="1" dirty="0">
                <a:solidFill>
                  <a:schemeClr val="dk1"/>
                </a:solidFill>
              </a:rPr>
              <a:t>. Tomorrow this sign shall be.” 24 And the Lord did so. Thick swarms of flies came into the house of Pharaoh, into his servants’ houses, and into all the land of Egypt. The land was corrupted because of the swarms of flies.”  </a:t>
            </a:r>
            <a:r>
              <a:rPr lang="en" sz="1900" dirty="0">
                <a:solidFill>
                  <a:srgbClr val="00FFFF"/>
                </a:solidFill>
              </a:rPr>
              <a:t>Where was Shu?</a:t>
            </a:r>
            <a:endParaRPr sz="1900" dirty="0">
              <a:solidFill>
                <a:srgbClr val="00FFFF"/>
              </a:solidFill>
            </a:endParaRPr>
          </a:p>
        </p:txBody>
      </p:sp>
      <p:sp>
        <p:nvSpPr>
          <p:cNvPr id="101" name="Google Shape;101;p19"/>
          <p:cNvSpPr txBox="1">
            <a:spLocks noGrp="1"/>
          </p:cNvSpPr>
          <p:nvPr>
            <p:ph type="body" idx="2"/>
          </p:nvPr>
        </p:nvSpPr>
        <p:spPr>
          <a:xfrm>
            <a:off x="5706650" y="513000"/>
            <a:ext cx="3437400" cy="387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2" name="Google Shape;102;p19"/>
          <p:cNvPicPr preferRelativeResize="0"/>
          <p:nvPr/>
        </p:nvPicPr>
        <p:blipFill>
          <a:blip r:embed="rId3">
            <a:alphaModFix/>
          </a:blip>
          <a:stretch>
            <a:fillRect/>
          </a:stretch>
        </p:blipFill>
        <p:spPr>
          <a:xfrm>
            <a:off x="5706650" y="648375"/>
            <a:ext cx="3437400" cy="4320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0" y="0"/>
            <a:ext cx="9374700" cy="51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DEATH OF LIVESTOCK</a:t>
            </a:r>
            <a:endParaRPr sz="5000" b="1">
              <a:solidFill>
                <a:srgbClr val="00FFFF"/>
              </a:solidFill>
            </a:endParaRPr>
          </a:p>
        </p:txBody>
      </p:sp>
      <p:sp>
        <p:nvSpPr>
          <p:cNvPr id="108" name="Google Shape;108;p20"/>
          <p:cNvSpPr txBox="1">
            <a:spLocks noGrp="1"/>
          </p:cNvSpPr>
          <p:nvPr>
            <p:ph type="body" idx="1"/>
          </p:nvPr>
        </p:nvSpPr>
        <p:spPr>
          <a:xfrm>
            <a:off x="-66326" y="374925"/>
            <a:ext cx="6200575" cy="47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FFFF00"/>
                </a:solidFill>
              </a:rPr>
              <a:t>HATHOR - the cow goddess of fertility.</a:t>
            </a:r>
            <a:endParaRPr sz="1900" dirty="0">
              <a:solidFill>
                <a:srgbClr val="FFFF00"/>
              </a:solidFill>
            </a:endParaRPr>
          </a:p>
          <a:p>
            <a:pPr marL="0" lvl="0" indent="0" algn="l" rtl="0">
              <a:spcBef>
                <a:spcPts val="1200"/>
              </a:spcBef>
              <a:spcAft>
                <a:spcPts val="0"/>
              </a:spcAft>
              <a:buNone/>
            </a:pPr>
            <a:r>
              <a:rPr lang="en" sz="1900" dirty="0">
                <a:solidFill>
                  <a:srgbClr val="FFFF00"/>
                </a:solidFill>
              </a:rPr>
              <a:t>RENENUTET - goddess of agriculture.</a:t>
            </a:r>
            <a:endParaRPr sz="1900" dirty="0">
              <a:solidFill>
                <a:srgbClr val="FFFF00"/>
              </a:solidFill>
            </a:endParaRPr>
          </a:p>
          <a:p>
            <a:pPr marL="0" lvl="0" indent="0" algn="l" rtl="0">
              <a:spcBef>
                <a:spcPts val="1200"/>
              </a:spcBef>
              <a:spcAft>
                <a:spcPts val="0"/>
              </a:spcAft>
              <a:buNone/>
            </a:pPr>
            <a:r>
              <a:rPr lang="en" sz="1900" u="sng" dirty="0">
                <a:solidFill>
                  <a:srgbClr val="FFFF00"/>
                </a:solidFill>
              </a:rPr>
              <a:t>Ex.9:3-6</a:t>
            </a:r>
            <a:r>
              <a:rPr lang="en" sz="1900" dirty="0">
                <a:solidFill>
                  <a:srgbClr val="00FFFF"/>
                </a:solidFill>
              </a:rPr>
              <a:t> </a:t>
            </a:r>
            <a:r>
              <a:rPr lang="en" sz="1900" i="1" dirty="0">
                <a:solidFill>
                  <a:schemeClr val="dk1"/>
                </a:solidFill>
              </a:rPr>
              <a:t>“behold, the hand of the Lord will be on your cattle in the field, on the horses, on the donkeys, on the camels, on the oxen, and on the sheep - a very severe pestilence. 4 And the Lord will make a difference between the livestock of Israel and the livestock of Egypt. So nothing shall die of all that belongs to the children of Israel.” 5 Then the Lord appointed a set time, saying, “Tomorrow the Lord will do this thing in the land.” 6 So the Lord did this thing on the next day, and all the livestock of Egypt died; but of the livestock of the children of Israel, not one died.”</a:t>
            </a:r>
            <a:r>
              <a:rPr lang="en" sz="1900" dirty="0">
                <a:solidFill>
                  <a:srgbClr val="00FFFF"/>
                </a:solidFill>
              </a:rPr>
              <a:t>  Hathor?! Renenutet?!</a:t>
            </a:r>
            <a:endParaRPr sz="1900" dirty="0">
              <a:solidFill>
                <a:srgbClr val="00FFFF"/>
              </a:solidFill>
            </a:endParaRPr>
          </a:p>
          <a:p>
            <a:pPr marL="0" lvl="0" indent="0" algn="l" rtl="0">
              <a:spcBef>
                <a:spcPts val="1200"/>
              </a:spcBef>
              <a:spcAft>
                <a:spcPts val="1200"/>
              </a:spcAft>
              <a:buNone/>
            </a:pPr>
            <a:endParaRPr sz="1900" dirty="0">
              <a:solidFill>
                <a:srgbClr val="00FFFF"/>
              </a:solidFill>
            </a:endParaRPr>
          </a:p>
        </p:txBody>
      </p:sp>
      <p:sp>
        <p:nvSpPr>
          <p:cNvPr id="109" name="Google Shape;109;p20"/>
          <p:cNvSpPr txBox="1">
            <a:spLocks noGrp="1"/>
          </p:cNvSpPr>
          <p:nvPr>
            <p:ph type="body" idx="2"/>
          </p:nvPr>
        </p:nvSpPr>
        <p:spPr>
          <a:xfrm>
            <a:off x="5997600" y="513000"/>
            <a:ext cx="3146400" cy="4630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0" name="Google Shape;110;p20"/>
          <p:cNvPicPr preferRelativeResize="0"/>
          <p:nvPr/>
        </p:nvPicPr>
        <p:blipFill>
          <a:blip r:embed="rId3">
            <a:alphaModFix/>
          </a:blip>
          <a:stretch>
            <a:fillRect/>
          </a:stretch>
        </p:blipFill>
        <p:spPr>
          <a:xfrm>
            <a:off x="6364950" y="573425"/>
            <a:ext cx="1967500" cy="1674400"/>
          </a:xfrm>
          <a:prstGeom prst="rect">
            <a:avLst/>
          </a:prstGeom>
          <a:noFill/>
          <a:ln>
            <a:noFill/>
          </a:ln>
        </p:spPr>
      </p:pic>
      <p:pic>
        <p:nvPicPr>
          <p:cNvPr id="111" name="Google Shape;111;p20"/>
          <p:cNvPicPr preferRelativeResize="0"/>
          <p:nvPr/>
        </p:nvPicPr>
        <p:blipFill>
          <a:blip r:embed="rId4">
            <a:alphaModFix/>
          </a:blip>
          <a:stretch>
            <a:fillRect/>
          </a:stretch>
        </p:blipFill>
        <p:spPr>
          <a:xfrm>
            <a:off x="6598302" y="2308250"/>
            <a:ext cx="1581150" cy="2792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0" y="0"/>
            <a:ext cx="9374700" cy="51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PAINFUL BOILS</a:t>
            </a:r>
            <a:endParaRPr sz="5000" b="1">
              <a:solidFill>
                <a:srgbClr val="00FFFF"/>
              </a:solidFill>
            </a:endParaRPr>
          </a:p>
        </p:txBody>
      </p:sp>
      <p:sp>
        <p:nvSpPr>
          <p:cNvPr id="117" name="Google Shape;117;p21"/>
          <p:cNvSpPr txBox="1">
            <a:spLocks noGrp="1"/>
          </p:cNvSpPr>
          <p:nvPr>
            <p:ph type="body" idx="1"/>
          </p:nvPr>
        </p:nvSpPr>
        <p:spPr>
          <a:xfrm>
            <a:off x="-66325" y="374925"/>
            <a:ext cx="6280500" cy="47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00"/>
                </a:solidFill>
              </a:rPr>
              <a:t>HORUS - god of the sky and physical healing.</a:t>
            </a:r>
            <a:endParaRPr sz="1900">
              <a:solidFill>
                <a:srgbClr val="FFFF00"/>
              </a:solidFill>
            </a:endParaRPr>
          </a:p>
          <a:p>
            <a:pPr marL="0" lvl="0" indent="0" algn="l" rtl="0">
              <a:spcBef>
                <a:spcPts val="1200"/>
              </a:spcBef>
              <a:spcAft>
                <a:spcPts val="1200"/>
              </a:spcAft>
              <a:buNone/>
            </a:pPr>
            <a:r>
              <a:rPr lang="en" sz="1900" u="sng">
                <a:solidFill>
                  <a:srgbClr val="FFFF00"/>
                </a:solidFill>
              </a:rPr>
              <a:t>Ex.9:8-12</a:t>
            </a:r>
            <a:r>
              <a:rPr lang="en" sz="1900">
                <a:solidFill>
                  <a:srgbClr val="00FFFF"/>
                </a:solidFill>
              </a:rPr>
              <a:t> </a:t>
            </a:r>
            <a:r>
              <a:rPr lang="en" sz="1900" i="1">
                <a:solidFill>
                  <a:schemeClr val="dk1"/>
                </a:solidFill>
              </a:rPr>
              <a:t>“So the Lord said to Moses and Aaron, “Take for yourselves handfuls of ashes from a furnace, and let Moses scatter it toward the heavens in the sight of Pharaoh. 9 And it will become fine dust in all the land of Egypt, and it will cause boils that break out in sores on man and beast throughout all the land of Egypt.” 10 Then they took ashes from the furnace and stood before Pharaoh, and Moses scattered them toward heaven. And they caused boils that break out in sores on man and beast. 11 And the magicians could not stand before Moses because of the boils, for the boils were on the magicians and on all the Egyptians.”</a:t>
            </a:r>
            <a:r>
              <a:rPr lang="en" sz="1900">
                <a:solidFill>
                  <a:srgbClr val="00FFFF"/>
                </a:solidFill>
              </a:rPr>
              <a:t>  Where was Horus?</a:t>
            </a:r>
            <a:endParaRPr sz="1900">
              <a:solidFill>
                <a:srgbClr val="00FFFF"/>
              </a:solidFill>
            </a:endParaRPr>
          </a:p>
        </p:txBody>
      </p:sp>
      <p:sp>
        <p:nvSpPr>
          <p:cNvPr id="118" name="Google Shape;118;p21"/>
          <p:cNvSpPr txBox="1">
            <a:spLocks noGrp="1"/>
          </p:cNvSpPr>
          <p:nvPr>
            <p:ph type="body" idx="2"/>
          </p:nvPr>
        </p:nvSpPr>
        <p:spPr>
          <a:xfrm>
            <a:off x="6166775" y="513000"/>
            <a:ext cx="2977200" cy="387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9" name="Google Shape;119;p21"/>
          <p:cNvPicPr preferRelativeResize="0"/>
          <p:nvPr/>
        </p:nvPicPr>
        <p:blipFill>
          <a:blip r:embed="rId3">
            <a:alphaModFix/>
          </a:blip>
          <a:stretch>
            <a:fillRect/>
          </a:stretch>
        </p:blipFill>
        <p:spPr>
          <a:xfrm>
            <a:off x="6291500" y="575250"/>
            <a:ext cx="2381250" cy="4453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2951</Words>
  <Application>Microsoft Office PowerPoint</Application>
  <PresentationFormat>On-screen Show (16:9)</PresentationFormat>
  <Paragraphs>75</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Dark</vt:lpstr>
      <vt:lpstr>“AGAINST ALL THE  GODS OF EGYPT”</vt:lpstr>
      <vt:lpstr>WHY THE TEN PLAGUES?</vt:lpstr>
      <vt:lpstr>WHICH “GODS”?</vt:lpstr>
      <vt:lpstr>THE NILE TURNED TO BLOOD</vt:lpstr>
      <vt:lpstr>FROGS THROUGHOUT EGYPT</vt:lpstr>
      <vt:lpstr>LICE UPON MAN AND BEAST</vt:lpstr>
      <vt:lpstr>FLIES - ON EGYPTIANS ONLY!</vt:lpstr>
      <vt:lpstr>DEATH OF LIVESTOCK</vt:lpstr>
      <vt:lpstr>PAINFUL BOILS</vt:lpstr>
      <vt:lpstr>FLAMING HAIL</vt:lpstr>
      <vt:lpstr>LOCUSTS</vt:lpstr>
      <vt:lpstr>IMPENETRABLE DARKNESS</vt:lpstr>
      <vt:lpstr>WHAT “GOD” REMAINED?</vt:lpstr>
      <vt:lpstr>DEATH OF THE FIRSTBORN</vt:lpstr>
      <vt:lpstr>THE AFTERMATH</vt:lpstr>
      <vt:lpstr>LESSONS FOR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1</cp:revision>
  <dcterms:modified xsi:type="dcterms:W3CDTF">2025-05-04T03:02:40Z</dcterms:modified>
</cp:coreProperties>
</file>