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99" d="100"/>
          <a:sy n="199" d="100"/>
        </p:scale>
        <p:origin x="3222" y="23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3485e6582d3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3485e6582d3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3485e6582d3_0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3485e6582d3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3485e6582d3_0_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3485e6582d3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3485e6582d3_0_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3485e6582d3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3485e6582d3_0_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3485e6582d3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3485e6582d3_0_4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3485e6582d3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3485e6582d3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3485e6582d3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482ccd16d4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482ccd16d4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3482ccd16d4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3482ccd16d4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3482ccd16d4_0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3482ccd16d4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3482ccd16d4_0_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3482ccd16d4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3482ccd16d4_0_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3482ccd16d4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3485e6582d3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3485e6582d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3485e6582d3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3485e6582d3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3485e6582d3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3485e6582d3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181375" y="0"/>
            <a:ext cx="9535800" cy="1207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500" b="1" dirty="0">
                <a:solidFill>
                  <a:srgbClr val="00FFFF"/>
                </a:solidFill>
              </a:rPr>
              <a:t>WHY DO CHRISTIANS’ </a:t>
            </a:r>
            <a:br>
              <a:rPr lang="en" sz="4500" b="1" dirty="0">
                <a:solidFill>
                  <a:srgbClr val="00FFFF"/>
                </a:solidFill>
              </a:rPr>
            </a:br>
            <a:r>
              <a:rPr lang="en" sz="4500" b="1" dirty="0">
                <a:solidFill>
                  <a:srgbClr val="00FFFF"/>
                </a:solidFill>
              </a:rPr>
              <a:t>CHILDREN FALL AWAY? PART 2</a:t>
            </a:r>
            <a:endParaRPr sz="4500" b="1" dirty="0">
              <a:solidFill>
                <a:srgbClr val="00FFFF"/>
              </a:solidFill>
            </a:endParaRPr>
          </a:p>
        </p:txBody>
      </p:sp>
      <p:sp>
        <p:nvSpPr>
          <p:cNvPr id="55" name="Google Shape;55;p13"/>
          <p:cNvSpPr txBox="1">
            <a:spLocks noGrp="1"/>
          </p:cNvSpPr>
          <p:nvPr>
            <p:ph type="subTitle" idx="1"/>
          </p:nvPr>
        </p:nvSpPr>
        <p:spPr>
          <a:xfrm>
            <a:off x="0" y="1207500"/>
            <a:ext cx="9144000" cy="3936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u="sng">
                <a:solidFill>
                  <a:srgbClr val="FFFF00"/>
                </a:solidFill>
              </a:rPr>
              <a:t>Matt.13:19-23</a:t>
            </a:r>
            <a:r>
              <a:rPr lang="en" sz="2000"/>
              <a:t>  </a:t>
            </a:r>
            <a:r>
              <a:rPr lang="en" sz="2000">
                <a:solidFill>
                  <a:srgbClr val="00FFFF"/>
                </a:solidFill>
              </a:rPr>
              <a:t>(NASB95)</a:t>
            </a:r>
            <a:r>
              <a:rPr lang="en" sz="2000"/>
              <a:t> </a:t>
            </a:r>
            <a:r>
              <a:rPr lang="en" sz="2000" i="1">
                <a:solidFill>
                  <a:schemeClr val="dk1"/>
                </a:solidFill>
              </a:rPr>
              <a:t>“When anyone </a:t>
            </a:r>
            <a:r>
              <a:rPr lang="en" sz="2000" i="1" u="sng">
                <a:solidFill>
                  <a:schemeClr val="dk1"/>
                </a:solidFill>
              </a:rPr>
              <a:t>hears the word of the kingdom and does not understand it</a:t>
            </a:r>
            <a:r>
              <a:rPr lang="en" sz="2000" i="1">
                <a:solidFill>
                  <a:schemeClr val="dk1"/>
                </a:solidFill>
              </a:rPr>
              <a:t>, the evil one comes and snatches away what has been sown in his heart. This is the one on whom seed was sown beside the road. 20 The one on whom seed was sown on the rocky places, this is the man who hears the word and immediately receives it with joy; 21 yet </a:t>
            </a:r>
            <a:r>
              <a:rPr lang="en" sz="2000" i="1" u="sng">
                <a:solidFill>
                  <a:schemeClr val="dk1"/>
                </a:solidFill>
              </a:rPr>
              <a:t>he has no firm root in himself, but is only temporary, and when affliction or persecution arises because of the word, immediately he falls away</a:t>
            </a:r>
            <a:r>
              <a:rPr lang="en" sz="2000" i="1">
                <a:solidFill>
                  <a:schemeClr val="dk1"/>
                </a:solidFill>
              </a:rPr>
              <a:t>. 22 And the one on whom seed was sown among the thorns, this is </a:t>
            </a:r>
            <a:r>
              <a:rPr lang="en" sz="2000" i="1" u="sng">
                <a:solidFill>
                  <a:schemeClr val="dk1"/>
                </a:solidFill>
              </a:rPr>
              <a:t>the man who hears the word, and the worry of the world and the deceitfulness of wealth choke the word, and it becomes unfruitful</a:t>
            </a:r>
            <a:r>
              <a:rPr lang="en" sz="2000" i="1">
                <a:solidFill>
                  <a:schemeClr val="dk1"/>
                </a:solidFill>
              </a:rPr>
              <a:t>. 23 And the one on whom seed was sown on the good soil, this is </a:t>
            </a:r>
            <a:r>
              <a:rPr lang="en" sz="2000" i="1" u="sng">
                <a:solidFill>
                  <a:schemeClr val="dk1"/>
                </a:solidFill>
              </a:rPr>
              <a:t>the man who hears the word and understands it; who indeed bears fruit</a:t>
            </a:r>
            <a:r>
              <a:rPr lang="en" sz="2000" i="1">
                <a:solidFill>
                  <a:schemeClr val="dk1"/>
                </a:solidFill>
              </a:rPr>
              <a:t> and brings forth, some a hundredfold, some sixty, and some thirty.”</a:t>
            </a:r>
            <a:endParaRPr sz="2000" i="1">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181375" y="0"/>
            <a:ext cx="95358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4 - UNWISE CHOICES</a:t>
            </a:r>
            <a:endParaRPr sz="5000" b="1">
              <a:solidFill>
                <a:srgbClr val="00FFFF"/>
              </a:solidFill>
            </a:endParaRPr>
          </a:p>
        </p:txBody>
      </p:sp>
      <p:sp>
        <p:nvSpPr>
          <p:cNvPr id="109" name="Google Shape;109;p22"/>
          <p:cNvSpPr txBox="1">
            <a:spLocks noGrp="1"/>
          </p:cNvSpPr>
          <p:nvPr>
            <p:ph type="subTitle" idx="1"/>
          </p:nvPr>
        </p:nvSpPr>
        <p:spPr>
          <a:xfrm>
            <a:off x="-181375" y="422400"/>
            <a:ext cx="9298500" cy="47211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I’m going to talk plainly here on what I believe the scriptures teach us.  I do not do this to hurt.  I am not saying that these choices are automatically sinful in every case.  But I feel it is clear in scripture that if our children make these choices it can be incredibly damaging to their relationship with God.</a:t>
            </a:r>
            <a:endParaRPr sz="2000">
              <a:solidFill>
                <a:srgbClr val="FFFF00"/>
              </a:solidFill>
            </a:endParaRPr>
          </a:p>
          <a:p>
            <a:pPr marL="457200" lvl="0" indent="-355600" algn="l" rtl="0">
              <a:spcBef>
                <a:spcPts val="0"/>
              </a:spcBef>
              <a:spcAft>
                <a:spcPts val="0"/>
              </a:spcAft>
              <a:buClr>
                <a:srgbClr val="00FFFF"/>
              </a:buClr>
              <a:buSzPts val="2000"/>
              <a:buChar char="●"/>
            </a:pPr>
            <a:r>
              <a:rPr lang="en" sz="2000" u="sng">
                <a:solidFill>
                  <a:srgbClr val="00FFFF"/>
                </a:solidFill>
              </a:rPr>
              <a:t>Who they choose as their closest friends</a:t>
            </a:r>
            <a:r>
              <a:rPr lang="en" sz="2000">
                <a:solidFill>
                  <a:srgbClr val="00FFFF"/>
                </a:solidFill>
              </a:rPr>
              <a:t>.  This begins when they are quite young.  Are our children influencing their friends toward good, or are their friends enticing our child toward evil?</a:t>
            </a:r>
            <a:r>
              <a:rPr lang="en" sz="2000">
                <a:solidFill>
                  <a:schemeClr val="dk1"/>
                </a:solidFill>
              </a:rPr>
              <a:t>  </a:t>
            </a:r>
            <a:r>
              <a:rPr lang="en" sz="2000" u="sng">
                <a:solidFill>
                  <a:srgbClr val="FFFF00"/>
                </a:solidFill>
              </a:rPr>
              <a:t>Prov.13:20</a:t>
            </a:r>
            <a:r>
              <a:rPr lang="en" sz="2000">
                <a:solidFill>
                  <a:schemeClr val="dk1"/>
                </a:solidFill>
              </a:rPr>
              <a:t> </a:t>
            </a:r>
            <a:r>
              <a:rPr lang="en" sz="2000" i="1">
                <a:solidFill>
                  <a:schemeClr val="dk1"/>
                </a:solidFill>
              </a:rPr>
              <a:t>“He who walks with wise men will be wise, but </a:t>
            </a:r>
            <a:r>
              <a:rPr lang="en" sz="2000" i="1" u="sng">
                <a:solidFill>
                  <a:schemeClr val="dk1"/>
                </a:solidFill>
              </a:rPr>
              <a:t>the companion of fools will suffer harm</a:t>
            </a:r>
            <a:r>
              <a:rPr lang="en" sz="2000" i="1">
                <a:solidFill>
                  <a:schemeClr val="dk1"/>
                </a:solidFill>
              </a:rPr>
              <a:t>.”</a:t>
            </a:r>
            <a:r>
              <a:rPr lang="en" sz="2000">
                <a:solidFill>
                  <a:schemeClr val="dk1"/>
                </a:solidFill>
              </a:rPr>
              <a:t>  </a:t>
            </a:r>
            <a:r>
              <a:rPr lang="en" sz="2000" u="sng">
                <a:solidFill>
                  <a:srgbClr val="FFFF00"/>
                </a:solidFill>
              </a:rPr>
              <a:t>1 Cor.15:33</a:t>
            </a:r>
            <a:r>
              <a:rPr lang="en" sz="2000">
                <a:solidFill>
                  <a:schemeClr val="dk1"/>
                </a:solidFill>
              </a:rPr>
              <a:t> </a:t>
            </a:r>
            <a:r>
              <a:rPr lang="en" sz="2000" i="1">
                <a:solidFill>
                  <a:schemeClr val="dk1"/>
                </a:solidFill>
              </a:rPr>
              <a:t>“Do not be deceived: “</a:t>
            </a:r>
            <a:r>
              <a:rPr lang="en" sz="2000" i="1" u="sng">
                <a:solidFill>
                  <a:schemeClr val="dk1"/>
                </a:solidFill>
              </a:rPr>
              <a:t>Bad company corrupts good morals</a:t>
            </a:r>
            <a:r>
              <a:rPr lang="en" sz="2000" i="1">
                <a:solidFill>
                  <a:schemeClr val="dk1"/>
                </a:solidFill>
              </a:rPr>
              <a:t>.”</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Who they choose to marry</a:t>
            </a:r>
            <a:r>
              <a:rPr lang="en" sz="2000">
                <a:solidFill>
                  <a:srgbClr val="FFFF00"/>
                </a:solidFill>
              </a:rPr>
              <a:t>.  Of all the Christian parents with unfaithful children I have spoken to, THIS is, by far, the #1 factor that they have in common - most of them married persons outside the body of Christ.  Other than choosing to become a Christian, this is the second most important decision our children will EVER make.  Is the person they choose for a spouse going to HELP them go to heaven, or make it harder to get there?</a:t>
            </a:r>
            <a:endParaRPr sz="20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181375" y="0"/>
            <a:ext cx="95358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UNWISE CHOICES - Cont.</a:t>
            </a:r>
            <a:endParaRPr sz="5000" b="1">
              <a:solidFill>
                <a:srgbClr val="00FFFF"/>
              </a:solidFill>
            </a:endParaRPr>
          </a:p>
        </p:txBody>
      </p:sp>
      <p:sp>
        <p:nvSpPr>
          <p:cNvPr id="115" name="Google Shape;115;p23"/>
          <p:cNvSpPr txBox="1">
            <a:spLocks noGrp="1"/>
          </p:cNvSpPr>
          <p:nvPr>
            <p:ph type="subTitle" idx="1"/>
          </p:nvPr>
        </p:nvSpPr>
        <p:spPr>
          <a:xfrm>
            <a:off x="-181375" y="422400"/>
            <a:ext cx="9298500" cy="47211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u="sng">
                <a:solidFill>
                  <a:srgbClr val="FFFF00"/>
                </a:solidFill>
              </a:rPr>
              <a:t>1 Kings 11:1-4</a:t>
            </a:r>
            <a:r>
              <a:rPr lang="en" sz="2000">
                <a:solidFill>
                  <a:schemeClr val="dk1"/>
                </a:solidFill>
              </a:rPr>
              <a:t> </a:t>
            </a:r>
            <a:r>
              <a:rPr lang="en" sz="2000" i="1">
                <a:solidFill>
                  <a:schemeClr val="dk1"/>
                </a:solidFill>
              </a:rPr>
              <a:t>“Now King Solomon loved many foreign women along with the daughter of Pharaoh: Moabite, Ammonite, Edomite, Sidonian, and Hittite women, 2 from the nations concerning which the Lord had said to the sons of Israel, “</a:t>
            </a:r>
            <a:r>
              <a:rPr lang="en" sz="2000" i="1" u="sng">
                <a:solidFill>
                  <a:schemeClr val="dk1"/>
                </a:solidFill>
              </a:rPr>
              <a:t>You shall not associate with them</a:t>
            </a:r>
            <a:r>
              <a:rPr lang="en" sz="2000" i="1">
                <a:solidFill>
                  <a:schemeClr val="dk1"/>
                </a:solidFill>
              </a:rPr>
              <a:t>, nor shall they associate with you, for </a:t>
            </a:r>
            <a:r>
              <a:rPr lang="en" sz="2000" i="1" u="sng">
                <a:solidFill>
                  <a:schemeClr val="dk1"/>
                </a:solidFill>
              </a:rPr>
              <a:t>they will surely turn your heart away after their gods</a:t>
            </a:r>
            <a:r>
              <a:rPr lang="en" sz="2000" i="1">
                <a:solidFill>
                  <a:schemeClr val="dk1"/>
                </a:solidFill>
              </a:rPr>
              <a:t>.” </a:t>
            </a:r>
            <a:r>
              <a:rPr lang="en" sz="2000" i="1" u="sng">
                <a:solidFill>
                  <a:schemeClr val="dk1"/>
                </a:solidFill>
              </a:rPr>
              <a:t>Solomon held fast to these in love</a:t>
            </a:r>
            <a:r>
              <a:rPr lang="en" sz="2000" i="1">
                <a:solidFill>
                  <a:schemeClr val="dk1"/>
                </a:solidFill>
              </a:rPr>
              <a:t>. 3 He had seven hundred wives, princesses, and three hundred concubines, and his wives turned his heart away. 4 For when Solomon was old, his wives turned his heart away after other gods; and </a:t>
            </a:r>
            <a:r>
              <a:rPr lang="en" sz="2000" i="1" u="sng">
                <a:solidFill>
                  <a:schemeClr val="dk1"/>
                </a:solidFill>
              </a:rPr>
              <a:t>his heart was not wholly devoted to the Lord his God</a:t>
            </a:r>
            <a:r>
              <a:rPr lang="en" sz="2000" i="1">
                <a:solidFill>
                  <a:schemeClr val="dk1"/>
                </a:solidFill>
              </a:rPr>
              <a:t>, as the heart of David his father had been.”</a:t>
            </a:r>
            <a:r>
              <a:rPr lang="en" sz="2000">
                <a:solidFill>
                  <a:schemeClr val="dk1"/>
                </a:solidFill>
              </a:rPr>
              <a:t>  </a:t>
            </a:r>
            <a:r>
              <a:rPr lang="en" sz="2000" u="sng">
                <a:solidFill>
                  <a:srgbClr val="FFFF00"/>
                </a:solidFill>
              </a:rPr>
              <a:t>2 Cor.6:14</a:t>
            </a:r>
            <a:r>
              <a:rPr lang="en" sz="2000">
                <a:solidFill>
                  <a:schemeClr val="dk1"/>
                </a:solidFill>
              </a:rPr>
              <a:t> </a:t>
            </a:r>
            <a:r>
              <a:rPr lang="en" sz="2000" i="1">
                <a:solidFill>
                  <a:schemeClr val="dk1"/>
                </a:solidFill>
              </a:rPr>
              <a:t>“</a:t>
            </a:r>
            <a:r>
              <a:rPr lang="en" sz="2000" i="1" u="sng">
                <a:solidFill>
                  <a:schemeClr val="dk1"/>
                </a:solidFill>
              </a:rPr>
              <a:t>Do not be bound together with unbelievers</a:t>
            </a:r>
            <a:r>
              <a:rPr lang="en" sz="2000" i="1">
                <a:solidFill>
                  <a:schemeClr val="dk1"/>
                </a:solidFill>
              </a:rPr>
              <a:t>; for what partnership have righteousness and lawlessness, or what fellowship has light with darkness?”</a:t>
            </a:r>
            <a:endParaRPr sz="2000" i="1">
              <a:solidFill>
                <a:schemeClr val="dk1"/>
              </a:solidFill>
            </a:endParaRPr>
          </a:p>
          <a:p>
            <a:pPr marL="457200" lvl="0" indent="-355600" algn="l" rtl="0">
              <a:spcBef>
                <a:spcPts val="0"/>
              </a:spcBef>
              <a:spcAft>
                <a:spcPts val="0"/>
              </a:spcAft>
              <a:buClr>
                <a:srgbClr val="00FFFF"/>
              </a:buClr>
              <a:buSzPts val="2000"/>
              <a:buChar char="●"/>
            </a:pPr>
            <a:r>
              <a:rPr lang="en" sz="2000" u="sng">
                <a:solidFill>
                  <a:srgbClr val="00FFFF"/>
                </a:solidFill>
              </a:rPr>
              <a:t>Where they choose to go to college, or where they choose to work and live</a:t>
            </a:r>
            <a:r>
              <a:rPr lang="en" sz="2000">
                <a:solidFill>
                  <a:srgbClr val="00FFFF"/>
                </a:solidFill>
              </a:rPr>
              <a:t>.  Are there faithful Christians worshiping near there?  Will their work schedule allow them to assemble with their brethren?  If not, why be there?</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181375" y="0"/>
            <a:ext cx="95358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5 - LOVE OF THIS WORLD</a:t>
            </a:r>
            <a:endParaRPr sz="5000" b="1">
              <a:solidFill>
                <a:srgbClr val="00FFFF"/>
              </a:solidFill>
            </a:endParaRPr>
          </a:p>
        </p:txBody>
      </p:sp>
      <p:sp>
        <p:nvSpPr>
          <p:cNvPr id="121" name="Google Shape;121;p24"/>
          <p:cNvSpPr txBox="1">
            <a:spLocks noGrp="1"/>
          </p:cNvSpPr>
          <p:nvPr>
            <p:ph type="subTitle" idx="1"/>
          </p:nvPr>
        </p:nvSpPr>
        <p:spPr>
          <a:xfrm>
            <a:off x="-181375" y="422400"/>
            <a:ext cx="9325500" cy="47211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u="sng">
                <a:solidFill>
                  <a:srgbClr val="FFFF00"/>
                </a:solidFill>
              </a:rPr>
              <a:t>2 Tim.4:10</a:t>
            </a:r>
            <a:r>
              <a:rPr lang="en" sz="2000">
                <a:solidFill>
                  <a:srgbClr val="FFFF00"/>
                </a:solidFill>
              </a:rPr>
              <a:t> </a:t>
            </a:r>
            <a:r>
              <a:rPr lang="en" sz="2000" i="1">
                <a:solidFill>
                  <a:schemeClr val="dk1"/>
                </a:solidFill>
              </a:rPr>
              <a:t>“for Demas, </a:t>
            </a:r>
            <a:r>
              <a:rPr lang="en" sz="2000" i="1" u="sng">
                <a:solidFill>
                  <a:schemeClr val="dk1"/>
                </a:solidFill>
              </a:rPr>
              <a:t>having loved this present world</a:t>
            </a:r>
            <a:r>
              <a:rPr lang="en" sz="2000" i="1">
                <a:solidFill>
                  <a:schemeClr val="dk1"/>
                </a:solidFill>
              </a:rPr>
              <a:t>, has deserted me and gone to Thessalonica;”</a:t>
            </a:r>
            <a:endParaRPr sz="2000" i="1">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The decadence and immense wealth of this nation are MASSIVE temptations to our children today.  Historically we are the wealthiest society, that we know of, to ever live on this earth.  Let us remember that Jesus warned of this.</a:t>
            </a:r>
            <a:r>
              <a:rPr lang="en" sz="2000">
                <a:solidFill>
                  <a:schemeClr val="dk1"/>
                </a:solidFill>
              </a:rPr>
              <a:t>  </a:t>
            </a:r>
            <a:r>
              <a:rPr lang="en" sz="2000" u="sng">
                <a:solidFill>
                  <a:srgbClr val="FFFF00"/>
                </a:solidFill>
              </a:rPr>
              <a:t>Matt.13:22</a:t>
            </a:r>
            <a:r>
              <a:rPr lang="en" sz="2000">
                <a:solidFill>
                  <a:schemeClr val="dk1"/>
                </a:solidFill>
              </a:rPr>
              <a:t> </a:t>
            </a:r>
            <a:r>
              <a:rPr lang="en" sz="2000" i="1">
                <a:solidFill>
                  <a:schemeClr val="dk1"/>
                </a:solidFill>
              </a:rPr>
              <a:t>“the worry of the world </a:t>
            </a:r>
            <a:r>
              <a:rPr lang="en" sz="2000" i="1" u="sng">
                <a:solidFill>
                  <a:schemeClr val="dk1"/>
                </a:solidFill>
              </a:rPr>
              <a:t>and the deceitfulness of wealth</a:t>
            </a:r>
            <a:r>
              <a:rPr lang="en" sz="2000" i="1">
                <a:solidFill>
                  <a:schemeClr val="dk1"/>
                </a:solidFill>
              </a:rPr>
              <a:t> choke the word, and it becomes unfruitful.”</a:t>
            </a:r>
            <a:r>
              <a:rPr lang="en" sz="2000">
                <a:solidFill>
                  <a:schemeClr val="dk1"/>
                </a:solidFill>
              </a:rPr>
              <a:t> </a:t>
            </a:r>
            <a:r>
              <a:rPr lang="en" sz="2000">
                <a:solidFill>
                  <a:srgbClr val="00FFFF"/>
                </a:solidFill>
              </a:rPr>
              <a:t> It chokes the word of God right out of them!</a:t>
            </a:r>
            <a:endParaRPr sz="2000">
              <a:solidFill>
                <a:srgbClr val="00FFFF"/>
              </a:solidFill>
            </a:endParaRPr>
          </a:p>
          <a:p>
            <a:pPr marL="457200" lvl="0" indent="-355600" algn="l" rtl="0">
              <a:spcBef>
                <a:spcPts val="0"/>
              </a:spcBef>
              <a:spcAft>
                <a:spcPts val="0"/>
              </a:spcAft>
              <a:buClr>
                <a:srgbClr val="FFFF00"/>
              </a:buClr>
              <a:buSzPts val="2000"/>
              <a:buChar char="●"/>
            </a:pPr>
            <a:r>
              <a:rPr lang="en" sz="2000">
                <a:solidFill>
                  <a:srgbClr val="FFFF00"/>
                </a:solidFill>
              </a:rPr>
              <a:t>When the New Testament was written, Roman and Greek society were morally bankrupt.  If you followed after their idol gods sexual promiscuity and perversion were everywhere.  Drunkenness, gluttony and indulgence of all fleshly temptation was openly encouraged.  Faithfulness within a marriage was unheard of.  Life was all about soaking up as much pleasure from that world as possible.  Is our current society very different from this today?</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Today in schools our children are told “You can do and be anything that you want, as long as you don’t hurt anyone else.”  They CAN, but at what cost?</a:t>
            </a:r>
            <a:endParaRPr sz="20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ctrTitle"/>
          </p:nvPr>
        </p:nvSpPr>
        <p:spPr>
          <a:xfrm>
            <a:off x="-181375" y="0"/>
            <a:ext cx="95358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PASSING PLEASURES</a:t>
            </a:r>
            <a:endParaRPr sz="5000" b="1">
              <a:solidFill>
                <a:srgbClr val="00FFFF"/>
              </a:solidFill>
            </a:endParaRPr>
          </a:p>
        </p:txBody>
      </p:sp>
      <p:sp>
        <p:nvSpPr>
          <p:cNvPr id="127" name="Google Shape;127;p25"/>
          <p:cNvSpPr txBox="1">
            <a:spLocks noGrp="1"/>
          </p:cNvSpPr>
          <p:nvPr>
            <p:ph type="subTitle" idx="1"/>
          </p:nvPr>
        </p:nvSpPr>
        <p:spPr>
          <a:xfrm>
            <a:off x="-181375" y="422400"/>
            <a:ext cx="9325500" cy="47211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u="sng">
                <a:solidFill>
                  <a:srgbClr val="FFFF00"/>
                </a:solidFill>
              </a:rPr>
              <a:t>Heb.11:24-26</a:t>
            </a:r>
            <a:r>
              <a:rPr lang="en" sz="2000">
                <a:solidFill>
                  <a:schemeClr val="dk1"/>
                </a:solidFill>
              </a:rPr>
              <a:t> </a:t>
            </a:r>
            <a:r>
              <a:rPr lang="en" sz="2000" i="1">
                <a:solidFill>
                  <a:schemeClr val="dk1"/>
                </a:solidFill>
              </a:rPr>
              <a:t>“By faith Moses, when he had grown up, refused to be called the son of Pharaoh’s daughter, 25 choosing rather to endure ill-treatment with the people of God than to enjoy the </a:t>
            </a:r>
            <a:r>
              <a:rPr lang="en" sz="2000" i="1" u="sng">
                <a:solidFill>
                  <a:schemeClr val="dk1"/>
                </a:solidFill>
              </a:rPr>
              <a:t>passing pleasures</a:t>
            </a:r>
            <a:r>
              <a:rPr lang="en" sz="2000" i="1">
                <a:solidFill>
                  <a:schemeClr val="dk1"/>
                </a:solidFill>
              </a:rPr>
              <a:t> of sin, 26 </a:t>
            </a:r>
            <a:r>
              <a:rPr lang="en" sz="2000" i="1" u="sng">
                <a:solidFill>
                  <a:schemeClr val="dk1"/>
                </a:solidFill>
              </a:rPr>
              <a:t>considering the reproach of Christ greater riches than the treasures of Egypt</a:t>
            </a:r>
            <a:r>
              <a:rPr lang="en" sz="2000" i="1">
                <a:solidFill>
                  <a:schemeClr val="dk1"/>
                </a:solidFill>
              </a:rPr>
              <a:t>; </a:t>
            </a:r>
            <a:r>
              <a:rPr lang="en" sz="2000" i="1" u="sng">
                <a:solidFill>
                  <a:schemeClr val="dk1"/>
                </a:solidFill>
              </a:rPr>
              <a:t>for he was looking to the reward</a:t>
            </a:r>
            <a:r>
              <a:rPr lang="en" sz="2000" i="1">
                <a:solidFill>
                  <a:schemeClr val="dk1"/>
                </a:solidFill>
              </a:rPr>
              <a:t>.”</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1 Jn.2:15-17</a:t>
            </a:r>
            <a:r>
              <a:rPr lang="en" sz="2000">
                <a:solidFill>
                  <a:schemeClr val="dk1"/>
                </a:solidFill>
              </a:rPr>
              <a:t> </a:t>
            </a:r>
            <a:r>
              <a:rPr lang="en" sz="2000" i="1">
                <a:solidFill>
                  <a:schemeClr val="dk1"/>
                </a:solidFill>
              </a:rPr>
              <a:t>“</a:t>
            </a:r>
            <a:r>
              <a:rPr lang="en" sz="2000" i="1" u="sng">
                <a:solidFill>
                  <a:schemeClr val="dk1"/>
                </a:solidFill>
              </a:rPr>
              <a:t>Do not love the world nor the things in the world</a:t>
            </a:r>
            <a:r>
              <a:rPr lang="en" sz="2000" i="1">
                <a:solidFill>
                  <a:schemeClr val="dk1"/>
                </a:solidFill>
              </a:rPr>
              <a:t>. If anyone loves the world, the love of the Father is not in him. 16 For all that is in the world, the lust of the flesh and the lust of the eyes and the boastful pride of life, is not from the Father, but is from the world. 17 </a:t>
            </a:r>
            <a:r>
              <a:rPr lang="en" sz="2000" i="1" u="sng">
                <a:solidFill>
                  <a:schemeClr val="dk1"/>
                </a:solidFill>
              </a:rPr>
              <a:t>The world is passing away, and also its lusts; but the one who does the will of God lives forever</a:t>
            </a:r>
            <a:r>
              <a:rPr lang="en" sz="2000" i="1">
                <a:solidFill>
                  <a:schemeClr val="dk1"/>
                </a:solidFill>
              </a:rPr>
              <a:t>.”</a:t>
            </a:r>
            <a:endParaRPr sz="2000" i="1">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We live in a world of extreme wealth, fast cars, readily available (and some legalized) drugs and alcohol, free pornography for anyone with a cell phone, non-committal sexual relationships, sports/music/movies/shows/video games on demand 24/7, a society that tolerates filthy, profane and blasphemous speech as never before, and churches that ALLOW this!  Instant gratification.</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6"/>
          <p:cNvSpPr txBox="1">
            <a:spLocks noGrp="1"/>
          </p:cNvSpPr>
          <p:nvPr>
            <p:ph type="ctrTitle"/>
          </p:nvPr>
        </p:nvSpPr>
        <p:spPr>
          <a:xfrm>
            <a:off x="-181375" y="0"/>
            <a:ext cx="95358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6 - PRIDE</a:t>
            </a:r>
            <a:endParaRPr sz="5000" b="1">
              <a:solidFill>
                <a:srgbClr val="00FFFF"/>
              </a:solidFill>
            </a:endParaRPr>
          </a:p>
        </p:txBody>
      </p:sp>
      <p:sp>
        <p:nvSpPr>
          <p:cNvPr id="133" name="Google Shape;133;p26"/>
          <p:cNvSpPr txBox="1">
            <a:spLocks noGrp="1"/>
          </p:cNvSpPr>
          <p:nvPr>
            <p:ph type="subTitle" idx="1"/>
          </p:nvPr>
        </p:nvSpPr>
        <p:spPr>
          <a:xfrm>
            <a:off x="-181375" y="374925"/>
            <a:ext cx="9325500" cy="47685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We have just looked at the great affluence of our country.  The primary reason our country is so rich is because it is so free, and has been (for most of us) since its founding.  We praise this as a good thing, because it allows us to easily provide for our families, to do what we wish within the confines of our few laws, and to publicly worship our Lord in peace.</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But brethren, wherever freedom and independence exist, PRIDE will come.</a:t>
            </a:r>
            <a:endParaRPr sz="2000">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As our children grow older, and we give them more freedom and more individual responsibility, our goal is to get them to live independently of others, to be self-sufficient.  But here is where we might fail them, spiritually.  Because our children begin to think of themselves as independent from the God who created them - and this is NEVER the case at any point in our lives!</a:t>
            </a:r>
            <a:endParaRPr sz="2000">
              <a:solidFill>
                <a:srgbClr val="00FFFF"/>
              </a:solidFill>
            </a:endParaRPr>
          </a:p>
          <a:p>
            <a:pPr marL="457200" lvl="0" indent="-355600" algn="l" rtl="0">
              <a:spcBef>
                <a:spcPts val="0"/>
              </a:spcBef>
              <a:spcAft>
                <a:spcPts val="0"/>
              </a:spcAft>
              <a:buClr>
                <a:srgbClr val="FFFF00"/>
              </a:buClr>
              <a:buSzPts val="2000"/>
              <a:buChar char="●"/>
            </a:pPr>
            <a:r>
              <a:rPr lang="en" sz="2000">
                <a:solidFill>
                  <a:srgbClr val="FFFF00"/>
                </a:solidFill>
              </a:rPr>
              <a:t>When our children are becoming teenagers, their bodies and minds are transitioning to adulthood, and we want them to be “free thinkers”.  Rebellion against God begins with rebellion against what our Christian parents taught us.  Humility, submission, surrender are seen by them as signs of weakness.</a:t>
            </a:r>
            <a:endParaRPr sz="20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7"/>
          <p:cNvSpPr txBox="1">
            <a:spLocks noGrp="1"/>
          </p:cNvSpPr>
          <p:nvPr>
            <p:ph type="ctrTitle"/>
          </p:nvPr>
        </p:nvSpPr>
        <p:spPr>
          <a:xfrm>
            <a:off x="-181375" y="0"/>
            <a:ext cx="95358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PRIDE = REBELLION</a:t>
            </a:r>
            <a:endParaRPr sz="5000" b="1">
              <a:solidFill>
                <a:srgbClr val="00FFFF"/>
              </a:solidFill>
            </a:endParaRPr>
          </a:p>
        </p:txBody>
      </p:sp>
      <p:sp>
        <p:nvSpPr>
          <p:cNvPr id="139" name="Google Shape;139;p27"/>
          <p:cNvSpPr txBox="1">
            <a:spLocks noGrp="1"/>
          </p:cNvSpPr>
          <p:nvPr>
            <p:ph type="subTitle" idx="1"/>
          </p:nvPr>
        </p:nvSpPr>
        <p:spPr>
          <a:xfrm>
            <a:off x="-181375" y="361400"/>
            <a:ext cx="9407100" cy="47823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u="sng">
                <a:solidFill>
                  <a:srgbClr val="FFFF00"/>
                </a:solidFill>
              </a:rPr>
              <a:t>Gal.5:13</a:t>
            </a:r>
            <a:r>
              <a:rPr lang="en" sz="2000">
                <a:solidFill>
                  <a:srgbClr val="FFFF00"/>
                </a:solidFill>
              </a:rPr>
              <a:t> </a:t>
            </a:r>
            <a:r>
              <a:rPr lang="en" sz="2000" i="1">
                <a:solidFill>
                  <a:schemeClr val="dk1"/>
                </a:solidFill>
              </a:rPr>
              <a:t>“For you were called to freedom, brethren; only </a:t>
            </a:r>
            <a:r>
              <a:rPr lang="en" sz="2000" i="1" u="sng">
                <a:solidFill>
                  <a:schemeClr val="dk1"/>
                </a:solidFill>
              </a:rPr>
              <a:t>do not turn your freedom into an opportunity for the flesh</a:t>
            </a:r>
            <a:r>
              <a:rPr lang="en" sz="2000" i="1">
                <a:solidFill>
                  <a:schemeClr val="dk1"/>
                </a:solidFill>
              </a:rPr>
              <a:t>, but through love serve one another.”</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1 Pet.2:16</a:t>
            </a:r>
            <a:r>
              <a:rPr lang="en" sz="2000">
                <a:solidFill>
                  <a:srgbClr val="FFFF00"/>
                </a:solidFill>
              </a:rPr>
              <a:t> </a:t>
            </a:r>
            <a:r>
              <a:rPr lang="en" sz="2000" i="1">
                <a:solidFill>
                  <a:schemeClr val="dk1"/>
                </a:solidFill>
              </a:rPr>
              <a:t>“Act as free men, and </a:t>
            </a:r>
            <a:r>
              <a:rPr lang="en" sz="2000" i="1" u="sng">
                <a:solidFill>
                  <a:schemeClr val="dk1"/>
                </a:solidFill>
              </a:rPr>
              <a:t>do not use your freedom as a covering for evil</a:t>
            </a:r>
            <a:r>
              <a:rPr lang="en" sz="2000" i="1">
                <a:solidFill>
                  <a:schemeClr val="dk1"/>
                </a:solidFill>
              </a:rPr>
              <a:t>, but use it as bondslaves of God.”</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1 Pet.5:5</a:t>
            </a:r>
            <a:r>
              <a:rPr lang="en" sz="2000">
                <a:solidFill>
                  <a:schemeClr val="dk1"/>
                </a:solidFill>
              </a:rPr>
              <a:t> </a:t>
            </a:r>
            <a:r>
              <a:rPr lang="en" sz="2000" i="1">
                <a:solidFill>
                  <a:schemeClr val="dk1"/>
                </a:solidFill>
              </a:rPr>
              <a:t>“You younger men, likewise, be subject to your elders; and all of you, clothe yourselves with humility toward one another, for </a:t>
            </a:r>
            <a:r>
              <a:rPr lang="en" sz="2000" i="1" u="sng">
                <a:solidFill>
                  <a:schemeClr val="dk1"/>
                </a:solidFill>
              </a:rPr>
              <a:t>God is opposed to the proud, but gives grace to the humble</a:t>
            </a:r>
            <a:r>
              <a:rPr lang="en" sz="2000" i="1">
                <a:solidFill>
                  <a:schemeClr val="dk1"/>
                </a:solidFill>
              </a:rPr>
              <a:t>.”</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Prov.16:19</a:t>
            </a:r>
            <a:r>
              <a:rPr lang="en" sz="2000" i="1">
                <a:solidFill>
                  <a:schemeClr val="dk1"/>
                </a:solidFill>
              </a:rPr>
              <a:t> “It is </a:t>
            </a:r>
            <a:r>
              <a:rPr lang="en" sz="2000" i="1" u="sng">
                <a:solidFill>
                  <a:schemeClr val="dk1"/>
                </a:solidFill>
              </a:rPr>
              <a:t>better to be humble in spirit with the lowly</a:t>
            </a:r>
            <a:r>
              <a:rPr lang="en" sz="2000" i="1">
                <a:solidFill>
                  <a:schemeClr val="dk1"/>
                </a:solidFill>
              </a:rPr>
              <a:t> than to divide the spoil with the proud.”</a:t>
            </a:r>
            <a:endParaRPr sz="2000" i="1">
              <a:solidFill>
                <a:schemeClr val="dk1"/>
              </a:solidFill>
            </a:endParaRPr>
          </a:p>
          <a:p>
            <a:pPr marL="457200" lvl="0" indent="-355600" algn="l" rtl="0">
              <a:spcBef>
                <a:spcPts val="0"/>
              </a:spcBef>
              <a:spcAft>
                <a:spcPts val="0"/>
              </a:spcAft>
              <a:buClr>
                <a:srgbClr val="FFFF00"/>
              </a:buClr>
              <a:buSzPts val="2000"/>
              <a:buChar char="●"/>
            </a:pPr>
            <a:r>
              <a:rPr lang="en" sz="2000">
                <a:solidFill>
                  <a:srgbClr val="FFFF00"/>
                </a:solidFill>
              </a:rPr>
              <a:t>When Belteshazzar was worshipping his false gods with the articles taken from God’s temple in Jerusalem, Daniel told him in</a:t>
            </a:r>
            <a:r>
              <a:rPr lang="en" sz="2000">
                <a:solidFill>
                  <a:schemeClr val="dk1"/>
                </a:solidFill>
              </a:rPr>
              <a:t> </a:t>
            </a:r>
            <a:r>
              <a:rPr lang="en" sz="2000" u="sng">
                <a:solidFill>
                  <a:srgbClr val="FFFF00"/>
                </a:solidFill>
              </a:rPr>
              <a:t>Dan.5:23</a:t>
            </a:r>
            <a:r>
              <a:rPr lang="en" sz="2000">
                <a:solidFill>
                  <a:schemeClr val="dk1"/>
                </a:solidFill>
              </a:rPr>
              <a:t> </a:t>
            </a:r>
            <a:r>
              <a:rPr lang="en" sz="2000" i="1">
                <a:solidFill>
                  <a:schemeClr val="dk1"/>
                </a:solidFill>
              </a:rPr>
              <a:t>“But the God </a:t>
            </a:r>
            <a:r>
              <a:rPr lang="en" sz="2000" i="1" u="sng">
                <a:solidFill>
                  <a:schemeClr val="dk1"/>
                </a:solidFill>
              </a:rPr>
              <a:t>in whose hand are your life-breath and all your ways</a:t>
            </a:r>
            <a:r>
              <a:rPr lang="en" sz="2000" i="1">
                <a:solidFill>
                  <a:schemeClr val="dk1"/>
                </a:solidFill>
              </a:rPr>
              <a:t>, you have not glorified.”  </a:t>
            </a:r>
            <a:r>
              <a:rPr lang="en" sz="2000">
                <a:solidFill>
                  <a:srgbClr val="FFFF00"/>
                </a:solidFill>
              </a:rPr>
              <a:t>Do our prideful children remember Whose hand holds their very next breath?</a:t>
            </a:r>
            <a:endParaRPr sz="2000">
              <a:solidFill>
                <a:srgbClr val="FFFF00"/>
              </a:solidFill>
            </a:endParaRPr>
          </a:p>
          <a:p>
            <a:pPr marL="457200" lvl="0" indent="-355600" algn="l" rtl="0">
              <a:spcBef>
                <a:spcPts val="0"/>
              </a:spcBef>
              <a:spcAft>
                <a:spcPts val="0"/>
              </a:spcAft>
              <a:buClr>
                <a:srgbClr val="00FFFF"/>
              </a:buClr>
              <a:buSzPts val="2000"/>
              <a:buChar char="●"/>
            </a:pPr>
            <a:r>
              <a:rPr lang="en" sz="2000">
                <a:solidFill>
                  <a:srgbClr val="00FFFF"/>
                </a:solidFill>
              </a:rPr>
              <a:t>Our children do not get to set the rules for themselves in this life - that’s already been determined.  The proud man wants to challenge God Himself.</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8"/>
          <p:cNvSpPr txBox="1">
            <a:spLocks noGrp="1"/>
          </p:cNvSpPr>
          <p:nvPr>
            <p:ph type="ctrTitle"/>
          </p:nvPr>
        </p:nvSpPr>
        <p:spPr>
          <a:xfrm>
            <a:off x="-181375" y="0"/>
            <a:ext cx="95358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THERE </a:t>
            </a:r>
            <a:r>
              <a:rPr lang="en" sz="5000" b="1" u="sng">
                <a:solidFill>
                  <a:srgbClr val="00FFFF"/>
                </a:solidFill>
              </a:rPr>
              <a:t>IS</a:t>
            </a:r>
            <a:r>
              <a:rPr lang="en" sz="5000" b="1">
                <a:solidFill>
                  <a:srgbClr val="00FFFF"/>
                </a:solidFill>
              </a:rPr>
              <a:t> HOPE!</a:t>
            </a:r>
            <a:endParaRPr sz="5000" b="1">
              <a:solidFill>
                <a:srgbClr val="00FFFF"/>
              </a:solidFill>
            </a:endParaRPr>
          </a:p>
        </p:txBody>
      </p:sp>
      <p:sp>
        <p:nvSpPr>
          <p:cNvPr id="145" name="Google Shape;145;p28"/>
          <p:cNvSpPr txBox="1">
            <a:spLocks noGrp="1"/>
          </p:cNvSpPr>
          <p:nvPr>
            <p:ph type="subTitle" idx="1"/>
          </p:nvPr>
        </p:nvSpPr>
        <p:spPr>
          <a:xfrm>
            <a:off x="-181375" y="483300"/>
            <a:ext cx="9407100" cy="466035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u="sng" dirty="0">
                <a:solidFill>
                  <a:srgbClr val="FFFF00"/>
                </a:solidFill>
              </a:rPr>
              <a:t>Prov.19:18</a:t>
            </a:r>
            <a:r>
              <a:rPr lang="en" sz="2000" dirty="0">
                <a:solidFill>
                  <a:srgbClr val="FFFF00"/>
                </a:solidFill>
              </a:rPr>
              <a:t> </a:t>
            </a:r>
            <a:r>
              <a:rPr lang="en" sz="2000" i="1" dirty="0">
                <a:solidFill>
                  <a:schemeClr val="dk1"/>
                </a:solidFill>
              </a:rPr>
              <a:t>“</a:t>
            </a:r>
            <a:r>
              <a:rPr lang="en" sz="2000" i="1" u="sng" dirty="0">
                <a:solidFill>
                  <a:schemeClr val="dk1"/>
                </a:solidFill>
              </a:rPr>
              <a:t>Discipline your son while there is hope</a:t>
            </a:r>
            <a:r>
              <a:rPr lang="en" sz="2000" i="1" dirty="0">
                <a:solidFill>
                  <a:schemeClr val="dk1"/>
                </a:solidFill>
              </a:rPr>
              <a:t>, and do not desire his death.”</a:t>
            </a:r>
            <a:endParaRPr sz="2000" i="1" dirty="0">
              <a:solidFill>
                <a:schemeClr val="dk1"/>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Eccl.9:4</a:t>
            </a:r>
            <a:r>
              <a:rPr lang="en" sz="2000" dirty="0">
                <a:solidFill>
                  <a:schemeClr val="dk1"/>
                </a:solidFill>
              </a:rPr>
              <a:t> </a:t>
            </a:r>
            <a:r>
              <a:rPr lang="en" sz="2000" i="1" dirty="0">
                <a:solidFill>
                  <a:schemeClr val="dk1"/>
                </a:solidFill>
              </a:rPr>
              <a:t>“For whoever is joined with all the living, </a:t>
            </a:r>
            <a:r>
              <a:rPr lang="en" sz="2000" i="1" u="sng" dirty="0">
                <a:solidFill>
                  <a:srgbClr val="FFFF00"/>
                </a:solidFill>
              </a:rPr>
              <a:t>there is hope</a:t>
            </a:r>
            <a:r>
              <a:rPr lang="en" sz="2000" i="1" dirty="0">
                <a:solidFill>
                  <a:schemeClr val="dk1"/>
                </a:solidFill>
              </a:rPr>
              <a:t>; surely a live dog is better than a dead lion.”</a:t>
            </a:r>
            <a:endParaRPr sz="2000" i="1" dirty="0">
              <a:solidFill>
                <a:schemeClr val="dk1"/>
              </a:solidFill>
            </a:endParaRPr>
          </a:p>
          <a:p>
            <a:pPr marL="457200" lvl="0" indent="-355600" algn="l" rtl="0">
              <a:spcBef>
                <a:spcPts val="0"/>
              </a:spcBef>
              <a:spcAft>
                <a:spcPts val="0"/>
              </a:spcAft>
              <a:buClr>
                <a:srgbClr val="00FFFF"/>
              </a:buClr>
              <a:buSzPts val="2000"/>
              <a:buChar char="●"/>
            </a:pPr>
            <a:r>
              <a:rPr lang="en" sz="2000" dirty="0">
                <a:solidFill>
                  <a:srgbClr val="00FFFF"/>
                </a:solidFill>
              </a:rPr>
              <a:t>While our unfaithful children live, there is still hope.  DON’T give up on them!</a:t>
            </a:r>
            <a:endParaRPr sz="2000" dirty="0">
              <a:solidFill>
                <a:srgbClr val="00FFFF"/>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Psalm 1:1-3</a:t>
            </a:r>
            <a:r>
              <a:rPr lang="en" sz="2000" dirty="0">
                <a:solidFill>
                  <a:srgbClr val="FFFF00"/>
                </a:solidFill>
              </a:rPr>
              <a:t> </a:t>
            </a:r>
            <a:r>
              <a:rPr lang="en" sz="2000" i="1" dirty="0">
                <a:solidFill>
                  <a:schemeClr val="dk1"/>
                </a:solidFill>
              </a:rPr>
              <a:t>“How blessed is the man who does not walk in the counsel of the wicked, nor stand in the path of sinners, nor sit in the seat of scoffers! 2 But </a:t>
            </a:r>
            <a:r>
              <a:rPr lang="en" sz="2000" i="1" u="sng" dirty="0">
                <a:solidFill>
                  <a:schemeClr val="dk1"/>
                </a:solidFill>
              </a:rPr>
              <a:t>his delight is in the law of the Lord</a:t>
            </a:r>
            <a:r>
              <a:rPr lang="en" sz="2000" i="1" dirty="0">
                <a:solidFill>
                  <a:schemeClr val="dk1"/>
                </a:solidFill>
              </a:rPr>
              <a:t>, and in His law he meditates day and night. 3 He will be </a:t>
            </a:r>
            <a:r>
              <a:rPr lang="en" sz="2000" i="1" u="sng" dirty="0">
                <a:solidFill>
                  <a:schemeClr val="dk1"/>
                </a:solidFill>
              </a:rPr>
              <a:t>like a tree firmly planted</a:t>
            </a:r>
            <a:r>
              <a:rPr lang="en" sz="2000" i="1" dirty="0">
                <a:solidFill>
                  <a:schemeClr val="dk1"/>
                </a:solidFill>
              </a:rPr>
              <a:t> by streams of water, which yields its fruit in its season and its leaf does not wither; </a:t>
            </a:r>
            <a:r>
              <a:rPr lang="en" sz="2000" i="1" u="sng" dirty="0">
                <a:solidFill>
                  <a:srgbClr val="FFFF00"/>
                </a:solidFill>
              </a:rPr>
              <a:t>And in whatever he does</a:t>
            </a:r>
            <a:r>
              <a:rPr lang="en" sz="2000" i="1" u="sng" dirty="0">
                <a:solidFill>
                  <a:schemeClr val="dk1"/>
                </a:solidFill>
              </a:rPr>
              <a:t>, he prospers</a:t>
            </a:r>
            <a:r>
              <a:rPr lang="en" sz="2000" i="1" dirty="0">
                <a:solidFill>
                  <a:schemeClr val="dk1"/>
                </a:solidFill>
              </a:rPr>
              <a:t>.” </a:t>
            </a:r>
            <a:endParaRPr sz="2000" i="1" dirty="0">
              <a:solidFill>
                <a:schemeClr val="dk1"/>
              </a:solidFill>
            </a:endParaRPr>
          </a:p>
          <a:p>
            <a:pPr marL="457200" lvl="0" indent="-355600" algn="l" rtl="0">
              <a:spcBef>
                <a:spcPts val="0"/>
              </a:spcBef>
              <a:spcAft>
                <a:spcPts val="0"/>
              </a:spcAft>
              <a:buClr>
                <a:srgbClr val="00FFFF"/>
              </a:buClr>
              <a:buSzPts val="2000"/>
              <a:buChar char="●"/>
            </a:pPr>
            <a:r>
              <a:rPr lang="en" sz="2000" dirty="0">
                <a:solidFill>
                  <a:srgbClr val="00FFFF"/>
                </a:solidFill>
              </a:rPr>
              <a:t>How are we influencing our children today?  If they miss heaven they have missed EVERYTHING, no matter what they get here.  Do they know this?</a:t>
            </a:r>
            <a:endParaRPr sz="2000" dirty="0">
              <a:solidFill>
                <a:srgbClr val="00FFFF"/>
              </a:solidFill>
            </a:endParaRPr>
          </a:p>
          <a:p>
            <a:pPr marL="457200" lvl="0" indent="-355600" algn="l" rtl="0">
              <a:spcBef>
                <a:spcPts val="0"/>
              </a:spcBef>
              <a:spcAft>
                <a:spcPts val="0"/>
              </a:spcAft>
              <a:buClr>
                <a:srgbClr val="FFFF00"/>
              </a:buClr>
              <a:buSzPts val="2000"/>
              <a:buChar char="●"/>
            </a:pPr>
            <a:r>
              <a:rPr lang="en" sz="2000" dirty="0">
                <a:solidFill>
                  <a:srgbClr val="FFFF00"/>
                </a:solidFill>
              </a:rPr>
              <a:t>The same things which tempt and test our children do the same to even the oldest of us.  Let us ALL be on guard against these every day of our lives.</a:t>
            </a:r>
            <a:endParaRPr sz="20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181375" y="0"/>
            <a:ext cx="95358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REVIEW OF PART ONE</a:t>
            </a:r>
            <a:endParaRPr sz="5000" b="1">
              <a:solidFill>
                <a:srgbClr val="00FFFF"/>
              </a:solidFill>
            </a:endParaRPr>
          </a:p>
        </p:txBody>
      </p:sp>
      <p:sp>
        <p:nvSpPr>
          <p:cNvPr id="61" name="Google Shape;61;p14"/>
          <p:cNvSpPr txBox="1">
            <a:spLocks noGrp="1"/>
          </p:cNvSpPr>
          <p:nvPr>
            <p:ph type="subTitle" idx="1"/>
          </p:nvPr>
        </p:nvSpPr>
        <p:spPr>
          <a:xfrm>
            <a:off x="-134000" y="330275"/>
            <a:ext cx="9278100" cy="48132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Clr>
                <a:srgbClr val="FFFF00"/>
              </a:buClr>
              <a:buSzPts val="2400"/>
              <a:buChar char="●"/>
            </a:pPr>
            <a:r>
              <a:rPr lang="en" sz="2400">
                <a:solidFill>
                  <a:srgbClr val="FFFF00"/>
                </a:solidFill>
              </a:rPr>
              <a:t>In Part One we discussed that this has become an epidemic in the Lord’s church, at least in the USA, in the last 40 years or so.</a:t>
            </a:r>
            <a:endParaRPr sz="2400">
              <a:solidFill>
                <a:srgbClr val="FFFF00"/>
              </a:solidFill>
            </a:endParaRPr>
          </a:p>
          <a:p>
            <a:pPr marL="457200" lvl="0" indent="-381000" algn="l" rtl="0">
              <a:spcBef>
                <a:spcPts val="0"/>
              </a:spcBef>
              <a:spcAft>
                <a:spcPts val="0"/>
              </a:spcAft>
              <a:buClr>
                <a:schemeClr val="dk1"/>
              </a:buClr>
              <a:buSzPts val="2400"/>
              <a:buChar char="●"/>
            </a:pPr>
            <a:r>
              <a:rPr lang="en" sz="2400">
                <a:solidFill>
                  <a:schemeClr val="dk1"/>
                </a:solidFill>
              </a:rPr>
              <a:t>We saw the truth of the scriptures that a person CAN forfeit their salvation.</a:t>
            </a:r>
            <a:endParaRPr sz="2400">
              <a:solidFill>
                <a:schemeClr val="dk1"/>
              </a:solidFill>
            </a:endParaRPr>
          </a:p>
          <a:p>
            <a:pPr marL="457200" lvl="0" indent="-381000" algn="l" rtl="0">
              <a:spcBef>
                <a:spcPts val="0"/>
              </a:spcBef>
              <a:spcAft>
                <a:spcPts val="0"/>
              </a:spcAft>
              <a:buClr>
                <a:srgbClr val="00FFFF"/>
              </a:buClr>
              <a:buSzPts val="2400"/>
              <a:buChar char="●"/>
            </a:pPr>
            <a:r>
              <a:rPr lang="en" sz="2400">
                <a:solidFill>
                  <a:srgbClr val="00FFFF"/>
                </a:solidFill>
              </a:rPr>
              <a:t>And then we examined six factors that contribute to our children falling away, which will exist in this world no matter what our children do.</a:t>
            </a:r>
            <a:endParaRPr sz="2400">
              <a:solidFill>
                <a:srgbClr val="00FFFF"/>
              </a:solidFill>
            </a:endParaRPr>
          </a:p>
          <a:p>
            <a:pPr marL="457200" lvl="0" indent="-381000" algn="l" rtl="0">
              <a:spcBef>
                <a:spcPts val="0"/>
              </a:spcBef>
              <a:spcAft>
                <a:spcPts val="0"/>
              </a:spcAft>
              <a:buClr>
                <a:srgbClr val="FFFF00"/>
              </a:buClr>
              <a:buSzPts val="2400"/>
              <a:buChar char="●"/>
            </a:pPr>
            <a:r>
              <a:rPr lang="en" sz="2400">
                <a:solidFill>
                  <a:srgbClr val="FFFF00"/>
                </a:solidFill>
              </a:rPr>
              <a:t>Unwise Behavior of their Christian parents</a:t>
            </a:r>
            <a:endParaRPr sz="2400">
              <a:solidFill>
                <a:srgbClr val="FFFF00"/>
              </a:solidFill>
            </a:endParaRPr>
          </a:p>
          <a:p>
            <a:pPr marL="457200" lvl="0" indent="-381000" algn="l" rtl="0">
              <a:spcBef>
                <a:spcPts val="0"/>
              </a:spcBef>
              <a:spcAft>
                <a:spcPts val="0"/>
              </a:spcAft>
              <a:buClr>
                <a:schemeClr val="dk1"/>
              </a:buClr>
              <a:buSzPts val="2400"/>
              <a:buChar char="●"/>
            </a:pPr>
            <a:r>
              <a:rPr lang="en" sz="2400">
                <a:solidFill>
                  <a:schemeClr val="dk1"/>
                </a:solidFill>
              </a:rPr>
              <a:t>Unwise Behavior of Other Christians</a:t>
            </a:r>
            <a:endParaRPr sz="2400">
              <a:solidFill>
                <a:schemeClr val="dk1"/>
              </a:solidFill>
            </a:endParaRPr>
          </a:p>
          <a:p>
            <a:pPr marL="457200" lvl="0" indent="-381000" algn="l" rtl="0">
              <a:spcBef>
                <a:spcPts val="0"/>
              </a:spcBef>
              <a:spcAft>
                <a:spcPts val="0"/>
              </a:spcAft>
              <a:buClr>
                <a:srgbClr val="00FFFF"/>
              </a:buClr>
              <a:buSzPts val="2400"/>
              <a:buChar char="●"/>
            </a:pPr>
            <a:r>
              <a:rPr lang="en" sz="2400">
                <a:solidFill>
                  <a:srgbClr val="00FFFF"/>
                </a:solidFill>
              </a:rPr>
              <a:t>Various False Teachings</a:t>
            </a:r>
            <a:endParaRPr sz="2400">
              <a:solidFill>
                <a:srgbClr val="00FFFF"/>
              </a:solidFill>
            </a:endParaRPr>
          </a:p>
          <a:p>
            <a:pPr marL="457200" lvl="0" indent="-381000" algn="l" rtl="0">
              <a:spcBef>
                <a:spcPts val="0"/>
              </a:spcBef>
              <a:spcAft>
                <a:spcPts val="0"/>
              </a:spcAft>
              <a:buClr>
                <a:srgbClr val="FFFF00"/>
              </a:buClr>
              <a:buSzPts val="2400"/>
              <a:buChar char="●"/>
            </a:pPr>
            <a:r>
              <a:rPr lang="en" sz="2400">
                <a:solidFill>
                  <a:srgbClr val="FFFF00"/>
                </a:solidFill>
              </a:rPr>
              <a:t>Persecution</a:t>
            </a:r>
            <a:endParaRPr sz="2400">
              <a:solidFill>
                <a:srgbClr val="FFFF00"/>
              </a:solidFill>
            </a:endParaRPr>
          </a:p>
          <a:p>
            <a:pPr marL="457200" lvl="0" indent="-381000" algn="l" rtl="0">
              <a:spcBef>
                <a:spcPts val="0"/>
              </a:spcBef>
              <a:spcAft>
                <a:spcPts val="0"/>
              </a:spcAft>
              <a:buClr>
                <a:schemeClr val="dk1"/>
              </a:buClr>
              <a:buSzPts val="2400"/>
              <a:buChar char="●"/>
            </a:pPr>
            <a:r>
              <a:rPr lang="en" sz="2400">
                <a:solidFill>
                  <a:schemeClr val="dk1"/>
                </a:solidFill>
              </a:rPr>
              <a:t>Suffering - Both natural and suffering inflicted by other people</a:t>
            </a:r>
            <a:endParaRPr sz="2400">
              <a:solidFill>
                <a:schemeClr val="dk1"/>
              </a:solidFill>
            </a:endParaRPr>
          </a:p>
          <a:p>
            <a:pPr marL="457200" lvl="0" indent="-381000" algn="l" rtl="0">
              <a:spcBef>
                <a:spcPts val="0"/>
              </a:spcBef>
              <a:spcAft>
                <a:spcPts val="0"/>
              </a:spcAft>
              <a:buClr>
                <a:srgbClr val="00FFFF"/>
              </a:buClr>
              <a:buSzPts val="2400"/>
              <a:buChar char="●"/>
            </a:pPr>
            <a:r>
              <a:rPr lang="en" sz="2400">
                <a:solidFill>
                  <a:srgbClr val="00FFFF"/>
                </a:solidFill>
              </a:rPr>
              <a:t>The devil and his demons</a:t>
            </a:r>
            <a:endParaRPr sz="24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1">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181375" y="0"/>
            <a:ext cx="95358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SAD - BUT NOT AN EXCUSE</a:t>
            </a:r>
            <a:endParaRPr sz="5000" b="1">
              <a:solidFill>
                <a:srgbClr val="00FFFF"/>
              </a:solidFill>
            </a:endParaRPr>
          </a:p>
        </p:txBody>
      </p:sp>
      <p:sp>
        <p:nvSpPr>
          <p:cNvPr id="67" name="Google Shape;67;p15"/>
          <p:cNvSpPr txBox="1">
            <a:spLocks noGrp="1"/>
          </p:cNvSpPr>
          <p:nvPr>
            <p:ph type="subTitle" idx="1"/>
          </p:nvPr>
        </p:nvSpPr>
        <p:spPr>
          <a:xfrm>
            <a:off x="-181375" y="345150"/>
            <a:ext cx="9325500" cy="47982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a:solidFill>
                  <a:srgbClr val="FFFF00"/>
                </a:solidFill>
              </a:rPr>
              <a:t>Those matters we discussed in Part One have been used by thousands of Christians’ children as an excuse for their own lack of faith today.  I sympathize for these children.  But in today’s lesson we will see who is truly responsible.</a:t>
            </a:r>
            <a:endParaRPr sz="1900">
              <a:solidFill>
                <a:srgbClr val="FFFF00"/>
              </a:solidFill>
            </a:endParaRPr>
          </a:p>
          <a:p>
            <a:pPr marL="457200" lvl="0" indent="-349250" algn="l" rtl="0">
              <a:spcBef>
                <a:spcPts val="0"/>
              </a:spcBef>
              <a:spcAft>
                <a:spcPts val="0"/>
              </a:spcAft>
              <a:buClr>
                <a:srgbClr val="00FFFF"/>
              </a:buClr>
              <a:buSzPts val="1900"/>
              <a:buChar char="●"/>
            </a:pPr>
            <a:r>
              <a:rPr lang="en" sz="1900">
                <a:solidFill>
                  <a:srgbClr val="00FFFF"/>
                </a:solidFill>
              </a:rPr>
              <a:t>They don’t get to blame their lost soul on other people.</a:t>
            </a:r>
            <a:r>
              <a:rPr lang="en" sz="1900">
                <a:solidFill>
                  <a:srgbClr val="FFFF00"/>
                </a:solidFill>
              </a:rPr>
              <a:t>  </a:t>
            </a:r>
            <a:r>
              <a:rPr lang="en" sz="1900" u="sng">
                <a:solidFill>
                  <a:srgbClr val="FFFF00"/>
                </a:solidFill>
              </a:rPr>
              <a:t>Ezek.18:2-4</a:t>
            </a:r>
            <a:r>
              <a:rPr lang="en" sz="1900">
                <a:solidFill>
                  <a:srgbClr val="FFFF00"/>
                </a:solidFill>
              </a:rPr>
              <a:t> </a:t>
            </a:r>
            <a:r>
              <a:rPr lang="en" sz="1900" i="1">
                <a:solidFill>
                  <a:schemeClr val="dk1"/>
                </a:solidFill>
              </a:rPr>
              <a:t>“What do you mean by using this proverb concerning the land of Israel, saying, ‘The fathers eat the sour grapes, but the children’s teeth are set on edge’? 3 As I live,” declares the Lord God, “you are surely </a:t>
            </a:r>
            <a:r>
              <a:rPr lang="en" sz="1900" i="1" u="sng">
                <a:solidFill>
                  <a:schemeClr val="dk1"/>
                </a:solidFill>
              </a:rPr>
              <a:t>not</a:t>
            </a:r>
            <a:r>
              <a:rPr lang="en" sz="1900" i="1">
                <a:solidFill>
                  <a:schemeClr val="dk1"/>
                </a:solidFill>
              </a:rPr>
              <a:t> going to use this proverb in Israel anymore. 4 Behold, all souls are Mine; the soul of the father as well as the soul of the son is Mine. </a:t>
            </a:r>
            <a:r>
              <a:rPr lang="en" sz="1900" i="1" u="sng">
                <a:solidFill>
                  <a:schemeClr val="dk1"/>
                </a:solidFill>
              </a:rPr>
              <a:t>The soul who sins will die</a:t>
            </a:r>
            <a:r>
              <a:rPr lang="en" sz="1900" i="1">
                <a:solidFill>
                  <a:schemeClr val="dk1"/>
                </a:solidFill>
              </a:rPr>
              <a:t>.”</a:t>
            </a:r>
            <a:endParaRPr sz="1900" i="1">
              <a:solidFill>
                <a:schemeClr val="dk1"/>
              </a:solidFill>
            </a:endParaRPr>
          </a:p>
          <a:p>
            <a:pPr marL="457200" lvl="0" indent="-349250" algn="l" rtl="0">
              <a:spcBef>
                <a:spcPts val="0"/>
              </a:spcBef>
              <a:spcAft>
                <a:spcPts val="0"/>
              </a:spcAft>
              <a:buClr>
                <a:srgbClr val="00FFFF"/>
              </a:buClr>
              <a:buSzPts val="1900"/>
              <a:buChar char="●"/>
            </a:pPr>
            <a:r>
              <a:rPr lang="en" sz="1900">
                <a:solidFill>
                  <a:srgbClr val="00FFFF"/>
                </a:solidFill>
              </a:rPr>
              <a:t>They can’t blame God.</a:t>
            </a:r>
            <a:r>
              <a:rPr lang="en" sz="1900">
                <a:solidFill>
                  <a:srgbClr val="FFFF00"/>
                </a:solidFill>
              </a:rPr>
              <a:t>  </a:t>
            </a:r>
            <a:r>
              <a:rPr lang="en" sz="1900" u="sng">
                <a:solidFill>
                  <a:srgbClr val="FFFF00"/>
                </a:solidFill>
              </a:rPr>
              <a:t>Jn.15:22</a:t>
            </a:r>
            <a:r>
              <a:rPr lang="en" sz="1900">
                <a:solidFill>
                  <a:srgbClr val="FFFF00"/>
                </a:solidFill>
              </a:rPr>
              <a:t> </a:t>
            </a:r>
            <a:r>
              <a:rPr lang="en" sz="1900" i="1">
                <a:solidFill>
                  <a:schemeClr val="dk1"/>
                </a:solidFill>
              </a:rPr>
              <a:t>“If I </a:t>
            </a:r>
            <a:r>
              <a:rPr lang="en" sz="1900">
                <a:solidFill>
                  <a:srgbClr val="FFFF00"/>
                </a:solidFill>
              </a:rPr>
              <a:t>(Jesus)</a:t>
            </a:r>
            <a:r>
              <a:rPr lang="en" sz="1900" i="1">
                <a:solidFill>
                  <a:schemeClr val="dk1"/>
                </a:solidFill>
              </a:rPr>
              <a:t> had not come and spoken to them, they would not have sin, </a:t>
            </a:r>
            <a:r>
              <a:rPr lang="en" sz="1900" i="1" u="sng">
                <a:solidFill>
                  <a:schemeClr val="dk1"/>
                </a:solidFill>
              </a:rPr>
              <a:t>but now they have no excuse for their sin</a:t>
            </a:r>
            <a:r>
              <a:rPr lang="en" sz="1900" i="1">
                <a:solidFill>
                  <a:schemeClr val="dk1"/>
                </a:solidFill>
              </a:rPr>
              <a:t>.”</a:t>
            </a:r>
            <a:endParaRPr sz="1900" i="1">
              <a:solidFill>
                <a:schemeClr val="dk1"/>
              </a:solidFill>
            </a:endParaRPr>
          </a:p>
          <a:p>
            <a:pPr marL="457200" lvl="0" indent="-349250" algn="l" rtl="0">
              <a:spcBef>
                <a:spcPts val="0"/>
              </a:spcBef>
              <a:spcAft>
                <a:spcPts val="0"/>
              </a:spcAft>
              <a:buClr>
                <a:srgbClr val="00FFFF"/>
              </a:buClr>
              <a:buSzPts val="1900"/>
              <a:buChar char="●"/>
            </a:pPr>
            <a:r>
              <a:rPr lang="en" sz="1900">
                <a:solidFill>
                  <a:srgbClr val="00FFFF"/>
                </a:solidFill>
              </a:rPr>
              <a:t>They can’t blame the universe and world that God has placed us in. </a:t>
            </a:r>
            <a:r>
              <a:rPr lang="en" sz="1900">
                <a:solidFill>
                  <a:srgbClr val="FFFF00"/>
                </a:solidFill>
              </a:rPr>
              <a:t> </a:t>
            </a:r>
            <a:r>
              <a:rPr lang="en" sz="1900" u="sng">
                <a:solidFill>
                  <a:srgbClr val="FFFF00"/>
                </a:solidFill>
              </a:rPr>
              <a:t>Rom.1:20</a:t>
            </a:r>
            <a:r>
              <a:rPr lang="en" sz="1900">
                <a:solidFill>
                  <a:srgbClr val="FFFF00"/>
                </a:solidFill>
              </a:rPr>
              <a:t> </a:t>
            </a:r>
            <a:r>
              <a:rPr lang="en" sz="1900" i="1">
                <a:solidFill>
                  <a:schemeClr val="dk1"/>
                </a:solidFill>
              </a:rPr>
              <a:t>“For since the creation of the world His invisible attributes, His eternal power and divine nature, </a:t>
            </a:r>
            <a:r>
              <a:rPr lang="en" sz="1900" i="1" u="sng">
                <a:solidFill>
                  <a:schemeClr val="dk1"/>
                </a:solidFill>
              </a:rPr>
              <a:t>have been clearly seen</a:t>
            </a:r>
            <a:r>
              <a:rPr lang="en" sz="1900" i="1">
                <a:solidFill>
                  <a:schemeClr val="dk1"/>
                </a:solidFill>
              </a:rPr>
              <a:t>, being understood through what has been made, </a:t>
            </a:r>
            <a:r>
              <a:rPr lang="en" sz="1900" i="1" u="sng">
                <a:solidFill>
                  <a:schemeClr val="dk1"/>
                </a:solidFill>
              </a:rPr>
              <a:t>so that they are without excuse</a:t>
            </a:r>
            <a:r>
              <a:rPr lang="en" sz="1900" i="1">
                <a:solidFill>
                  <a:schemeClr val="dk1"/>
                </a:solidFill>
              </a:rPr>
              <a:t>.”</a:t>
            </a:r>
            <a:endParaRPr sz="1900" i="1">
              <a:solidFill>
                <a:schemeClr val="dk1"/>
              </a:solidFill>
            </a:endParaRPr>
          </a:p>
          <a:p>
            <a:pPr marL="457200" lvl="0" indent="-349250" algn="l" rtl="0">
              <a:spcBef>
                <a:spcPts val="0"/>
              </a:spcBef>
              <a:spcAft>
                <a:spcPts val="0"/>
              </a:spcAft>
              <a:buClr>
                <a:srgbClr val="FFFF00"/>
              </a:buClr>
              <a:buSzPts val="1900"/>
              <a:buChar char="●"/>
            </a:pPr>
            <a:r>
              <a:rPr lang="en" sz="1900">
                <a:solidFill>
                  <a:srgbClr val="FFFF00"/>
                </a:solidFill>
              </a:rPr>
              <a:t>Today we study 6 PERSONALLY ACCOUNTABLE reasons that our children fail.</a:t>
            </a:r>
            <a:endParaRPr sz="19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181375" y="0"/>
            <a:ext cx="95358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1- NO LOVE FOR THE TRUTH</a:t>
            </a:r>
            <a:endParaRPr sz="5000" b="1">
              <a:solidFill>
                <a:srgbClr val="00FFFF"/>
              </a:solidFill>
            </a:endParaRPr>
          </a:p>
        </p:txBody>
      </p:sp>
      <p:sp>
        <p:nvSpPr>
          <p:cNvPr id="73" name="Google Shape;73;p16"/>
          <p:cNvSpPr txBox="1">
            <a:spLocks noGrp="1"/>
          </p:cNvSpPr>
          <p:nvPr>
            <p:ph type="subTitle" idx="1"/>
          </p:nvPr>
        </p:nvSpPr>
        <p:spPr>
          <a:xfrm>
            <a:off x="-181375" y="422300"/>
            <a:ext cx="9325500" cy="47211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u="sng">
                <a:solidFill>
                  <a:srgbClr val="FFFF00"/>
                </a:solidFill>
              </a:rPr>
              <a:t>2 Thess.2:10-11</a:t>
            </a:r>
            <a:r>
              <a:rPr lang="en" sz="2000">
                <a:solidFill>
                  <a:schemeClr val="dk1"/>
                </a:solidFill>
              </a:rPr>
              <a:t> </a:t>
            </a:r>
            <a:r>
              <a:rPr lang="en" sz="2000" i="1">
                <a:solidFill>
                  <a:schemeClr val="dk1"/>
                </a:solidFill>
              </a:rPr>
              <a:t>“and with all the deception of wickedness for those who perish, </a:t>
            </a:r>
            <a:r>
              <a:rPr lang="en" sz="2000" i="1" u="sng">
                <a:solidFill>
                  <a:schemeClr val="dk1"/>
                </a:solidFill>
              </a:rPr>
              <a:t>because they did not receive the love of the truth so as to be saved</a:t>
            </a:r>
            <a:r>
              <a:rPr lang="en" sz="2000" i="1">
                <a:solidFill>
                  <a:schemeClr val="dk1"/>
                </a:solidFill>
              </a:rPr>
              <a:t>. 11 For this reason God will send upon them a deluding influence so that </a:t>
            </a:r>
            <a:r>
              <a:rPr lang="en" sz="2000" i="1" u="sng">
                <a:solidFill>
                  <a:schemeClr val="dk1"/>
                </a:solidFill>
              </a:rPr>
              <a:t>they will believe what is false</a:t>
            </a:r>
            <a:r>
              <a:rPr lang="en" sz="2000" i="1">
                <a:solidFill>
                  <a:schemeClr val="dk1"/>
                </a:solidFill>
              </a:rPr>
              <a:t>, 12 in order that they all may be judged who </a:t>
            </a:r>
            <a:r>
              <a:rPr lang="en" sz="2000" i="1" u="sng">
                <a:solidFill>
                  <a:schemeClr val="dk1"/>
                </a:solidFill>
              </a:rPr>
              <a:t>did not believe the truth, but took pleasure in wickedness</a:t>
            </a:r>
            <a:r>
              <a:rPr lang="en" sz="2000" i="1">
                <a:solidFill>
                  <a:schemeClr val="dk1"/>
                </a:solidFill>
              </a:rPr>
              <a:t>.” </a:t>
            </a:r>
            <a:endParaRPr sz="2000" i="1">
              <a:solidFill>
                <a:schemeClr val="dk1"/>
              </a:solidFill>
            </a:endParaRPr>
          </a:p>
          <a:p>
            <a:pPr marL="457200" lvl="0" indent="-355600" algn="l" rtl="0">
              <a:spcBef>
                <a:spcPts val="0"/>
              </a:spcBef>
              <a:spcAft>
                <a:spcPts val="0"/>
              </a:spcAft>
              <a:buClr>
                <a:srgbClr val="FFFF00"/>
              </a:buClr>
              <a:buSzPts val="2000"/>
              <a:buChar char="●"/>
            </a:pPr>
            <a:r>
              <a:rPr lang="en" sz="2000">
                <a:solidFill>
                  <a:srgbClr val="FFFF00"/>
                </a:solidFill>
              </a:rPr>
              <a:t>I have thought long and hard about how to “rank” these 6 factors in terms of importance.  I place this one first because I really believe that IF our children just loved the word of God as the ONLY source of truth in this universe, then everything else we will talk about today would not affect them as much.</a:t>
            </a:r>
            <a:endParaRPr sz="2000">
              <a:solidFill>
                <a:srgbClr val="FFFF00"/>
              </a:solidFill>
            </a:endParaRPr>
          </a:p>
          <a:p>
            <a:pPr marL="457200" lvl="0" indent="-355600" algn="l" rtl="0">
              <a:spcBef>
                <a:spcPts val="0"/>
              </a:spcBef>
              <a:spcAft>
                <a:spcPts val="0"/>
              </a:spcAft>
              <a:buClr>
                <a:srgbClr val="00FFFF"/>
              </a:buClr>
              <a:buSzPts val="2000"/>
              <a:buChar char="●"/>
            </a:pPr>
            <a:r>
              <a:rPr lang="en" sz="2000">
                <a:solidFill>
                  <a:srgbClr val="00FFFF"/>
                </a:solidFill>
              </a:rPr>
              <a:t>Notice PLEASE that there is a BIG difference between KNOWING the truth and LOVING the truth.  As a young man I knew what the scriptures said, but I didn’t love it.  I only saw it as a barrier keeping me away from all the fun I wanted to have.  It takes a great deal of patience, experience and wisdom to start loving the word of God, and seeing it for the source of life that it is.</a:t>
            </a:r>
            <a:endParaRPr sz="2000">
              <a:solidFill>
                <a:srgbClr val="00FFFF"/>
              </a:solidFill>
            </a:endParaRPr>
          </a:p>
          <a:p>
            <a:pPr marL="457200" lvl="0" indent="-355600" algn="l" rtl="0">
              <a:spcBef>
                <a:spcPts val="0"/>
              </a:spcBef>
              <a:spcAft>
                <a:spcPts val="0"/>
              </a:spcAft>
              <a:buClr>
                <a:srgbClr val="FFFF00"/>
              </a:buClr>
              <a:buSzPts val="2000"/>
              <a:buChar char="●"/>
            </a:pPr>
            <a:r>
              <a:rPr lang="en" sz="2000">
                <a:solidFill>
                  <a:srgbClr val="FFFF00"/>
                </a:solidFill>
              </a:rPr>
              <a:t>Ask yourself if your now errant children EVER really loved the word of God.</a:t>
            </a:r>
            <a:endParaRPr sz="20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181375" y="0"/>
            <a:ext cx="95358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LOVING GOD’S LAW</a:t>
            </a:r>
            <a:endParaRPr sz="5000" b="1">
              <a:solidFill>
                <a:srgbClr val="00FFFF"/>
              </a:solidFill>
            </a:endParaRPr>
          </a:p>
        </p:txBody>
      </p:sp>
      <p:sp>
        <p:nvSpPr>
          <p:cNvPr id="79" name="Google Shape;79;p17"/>
          <p:cNvSpPr txBox="1">
            <a:spLocks noGrp="1"/>
          </p:cNvSpPr>
          <p:nvPr>
            <p:ph type="subTitle" idx="1"/>
          </p:nvPr>
        </p:nvSpPr>
        <p:spPr>
          <a:xfrm>
            <a:off x="-181375" y="422300"/>
            <a:ext cx="9325500" cy="47211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Observe how the author of Psalm 119 viewed God’s law!</a:t>
            </a:r>
            <a:endParaRPr sz="2000">
              <a:solidFill>
                <a:srgbClr val="FFFF00"/>
              </a:solidFill>
            </a:endParaRPr>
          </a:p>
          <a:p>
            <a:pPr marL="457200" lvl="0" indent="-355600" algn="l" rtl="0">
              <a:spcBef>
                <a:spcPts val="0"/>
              </a:spcBef>
              <a:spcAft>
                <a:spcPts val="0"/>
              </a:spcAft>
              <a:buClr>
                <a:srgbClr val="FFFF00"/>
              </a:buClr>
              <a:buSzPts val="2000"/>
              <a:buChar char="●"/>
            </a:pPr>
            <a:r>
              <a:rPr lang="en" sz="2000" u="sng">
                <a:solidFill>
                  <a:srgbClr val="FFFF00"/>
                </a:solidFill>
              </a:rPr>
              <a:t>Ps.119:97</a:t>
            </a:r>
            <a:r>
              <a:rPr lang="en" sz="2000">
                <a:solidFill>
                  <a:srgbClr val="FFFF00"/>
                </a:solidFill>
              </a:rPr>
              <a:t> </a:t>
            </a:r>
            <a:r>
              <a:rPr lang="en" sz="2000" i="1">
                <a:solidFill>
                  <a:schemeClr val="dk1"/>
                </a:solidFill>
              </a:rPr>
              <a:t>“O how I love Your law! It is my meditation all the day.”</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Ps.119:140</a:t>
            </a:r>
            <a:r>
              <a:rPr lang="en" sz="2000">
                <a:solidFill>
                  <a:srgbClr val="FFFF00"/>
                </a:solidFill>
              </a:rPr>
              <a:t> </a:t>
            </a:r>
            <a:r>
              <a:rPr lang="en" sz="2000" i="1">
                <a:solidFill>
                  <a:schemeClr val="dk1"/>
                </a:solidFill>
              </a:rPr>
              <a:t>“Your word is very pure, Therefore Your servant loves it.”</a:t>
            </a:r>
            <a:r>
              <a:rPr lang="en" sz="2000">
                <a:solidFill>
                  <a:srgbClr val="FFFF00"/>
                </a:solidFill>
              </a:rPr>
              <a:t>  </a:t>
            </a:r>
            <a:endParaRPr sz="2000">
              <a:solidFill>
                <a:srgbClr val="FFFF00"/>
              </a:solidFill>
            </a:endParaRPr>
          </a:p>
          <a:p>
            <a:pPr marL="457200" lvl="0" indent="-355600" algn="l" rtl="0">
              <a:spcBef>
                <a:spcPts val="0"/>
              </a:spcBef>
              <a:spcAft>
                <a:spcPts val="0"/>
              </a:spcAft>
              <a:buClr>
                <a:srgbClr val="FFFF00"/>
              </a:buClr>
              <a:buSzPts val="2000"/>
              <a:buChar char="●"/>
            </a:pPr>
            <a:r>
              <a:rPr lang="en" sz="2000" u="sng">
                <a:solidFill>
                  <a:srgbClr val="FFFF00"/>
                </a:solidFill>
              </a:rPr>
              <a:t>Ps.119:165</a:t>
            </a:r>
            <a:r>
              <a:rPr lang="en" sz="2000">
                <a:solidFill>
                  <a:srgbClr val="FFFF00"/>
                </a:solidFill>
              </a:rPr>
              <a:t> </a:t>
            </a:r>
            <a:r>
              <a:rPr lang="en" sz="2000" i="1">
                <a:solidFill>
                  <a:schemeClr val="dk1"/>
                </a:solidFill>
              </a:rPr>
              <a:t>“Those who love Your law </a:t>
            </a:r>
            <a:r>
              <a:rPr lang="en" sz="2000" i="1" u="sng">
                <a:solidFill>
                  <a:schemeClr val="dk1"/>
                </a:solidFill>
              </a:rPr>
              <a:t>have great peace</a:t>
            </a:r>
            <a:r>
              <a:rPr lang="en" sz="2000" i="1">
                <a:solidFill>
                  <a:schemeClr val="dk1"/>
                </a:solidFill>
              </a:rPr>
              <a:t>, and </a:t>
            </a:r>
            <a:r>
              <a:rPr lang="en" sz="2000" i="1" u="sng">
                <a:solidFill>
                  <a:srgbClr val="FFFF00"/>
                </a:solidFill>
              </a:rPr>
              <a:t>nothing</a:t>
            </a:r>
            <a:r>
              <a:rPr lang="en" sz="2000" i="1" u="sng">
                <a:solidFill>
                  <a:schemeClr val="dk1"/>
                </a:solidFill>
              </a:rPr>
              <a:t> causes them to stumble</a:t>
            </a:r>
            <a:r>
              <a:rPr lang="en" sz="2000" i="1">
                <a:solidFill>
                  <a:schemeClr val="dk1"/>
                </a:solidFill>
              </a:rPr>
              <a:t>.”</a:t>
            </a:r>
            <a:r>
              <a:rPr lang="en" sz="2000">
                <a:solidFill>
                  <a:srgbClr val="FFFF00"/>
                </a:solidFill>
              </a:rPr>
              <a:t>  (The remaining 5 factors would be ineffective on them!)</a:t>
            </a:r>
            <a:r>
              <a:rPr lang="en" sz="2000" u="sng">
                <a:solidFill>
                  <a:srgbClr val="FFFF00"/>
                </a:solidFill>
              </a:rPr>
              <a:t> </a:t>
            </a:r>
            <a:endParaRPr sz="2000" u="sng">
              <a:solidFill>
                <a:srgbClr val="FFFF00"/>
              </a:solidFill>
            </a:endParaRPr>
          </a:p>
          <a:p>
            <a:pPr marL="457200" lvl="0" indent="-355600" algn="l" rtl="0">
              <a:spcBef>
                <a:spcPts val="0"/>
              </a:spcBef>
              <a:spcAft>
                <a:spcPts val="0"/>
              </a:spcAft>
              <a:buClr>
                <a:srgbClr val="00FFFF"/>
              </a:buClr>
              <a:buSzPts val="2000"/>
              <a:buChar char="●"/>
            </a:pPr>
            <a:r>
              <a:rPr lang="en" sz="2000">
                <a:solidFill>
                  <a:srgbClr val="00FFFF"/>
                </a:solidFill>
              </a:rPr>
              <a:t>If our children do not love the truth of the word, they will not want to retain the knowledge of it, and end up in darkness, and have no idea how messed up their lives really are. </a:t>
            </a:r>
            <a:r>
              <a:rPr lang="en" sz="2000">
                <a:solidFill>
                  <a:srgbClr val="FFFF00"/>
                </a:solidFill>
              </a:rPr>
              <a:t> </a:t>
            </a:r>
            <a:r>
              <a:rPr lang="en" sz="2000" u="sng">
                <a:solidFill>
                  <a:srgbClr val="FFFF00"/>
                </a:solidFill>
              </a:rPr>
              <a:t>Prov.4:19</a:t>
            </a:r>
            <a:r>
              <a:rPr lang="en" sz="2000">
                <a:solidFill>
                  <a:srgbClr val="FFFF00"/>
                </a:solidFill>
              </a:rPr>
              <a:t> </a:t>
            </a:r>
            <a:r>
              <a:rPr lang="en" sz="2000" i="1">
                <a:solidFill>
                  <a:schemeClr val="dk1"/>
                </a:solidFill>
              </a:rPr>
              <a:t>“The way of the wicked is like darkness; </a:t>
            </a:r>
            <a:r>
              <a:rPr lang="en" sz="2000" i="1" u="sng">
                <a:solidFill>
                  <a:schemeClr val="dk1"/>
                </a:solidFill>
              </a:rPr>
              <a:t>They do not know over what they stumble</a:t>
            </a:r>
            <a:r>
              <a:rPr lang="en" sz="2000" i="1">
                <a:solidFill>
                  <a:schemeClr val="dk1"/>
                </a:solidFill>
              </a:rPr>
              <a:t>.”</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Jer.5:21</a:t>
            </a:r>
            <a:r>
              <a:rPr lang="en" sz="2000">
                <a:solidFill>
                  <a:srgbClr val="FFFF00"/>
                </a:solidFill>
              </a:rPr>
              <a:t> </a:t>
            </a:r>
            <a:r>
              <a:rPr lang="en" sz="2000" i="1">
                <a:solidFill>
                  <a:schemeClr val="dk1"/>
                </a:solidFill>
              </a:rPr>
              <a:t>“Roam to and fro through the streets of Jerusalem, and look now and take note. And seek in her open squares, if you can find a man, if there is one </a:t>
            </a:r>
            <a:r>
              <a:rPr lang="en" sz="2000" i="1" u="sng">
                <a:solidFill>
                  <a:schemeClr val="dk1"/>
                </a:solidFill>
              </a:rPr>
              <a:t>who does justice, who seeks truth</a:t>
            </a:r>
            <a:r>
              <a:rPr lang="en" sz="2000" i="1">
                <a:solidFill>
                  <a:schemeClr val="dk1"/>
                </a:solidFill>
              </a:rPr>
              <a:t>, Then I will pardon her.”</a:t>
            </a:r>
            <a:endParaRPr sz="2000" i="1">
              <a:solidFill>
                <a:schemeClr val="dk1"/>
              </a:solidFill>
            </a:endParaRPr>
          </a:p>
          <a:p>
            <a:pPr marL="457200" lvl="0" indent="-355600" algn="l" rtl="0">
              <a:spcBef>
                <a:spcPts val="0"/>
              </a:spcBef>
              <a:spcAft>
                <a:spcPts val="0"/>
              </a:spcAft>
              <a:buClr>
                <a:srgbClr val="FFFF00"/>
              </a:buClr>
              <a:buSzPts val="2000"/>
              <a:buChar char="●"/>
            </a:pPr>
            <a:r>
              <a:rPr lang="en" sz="2000">
                <a:solidFill>
                  <a:srgbClr val="FFFF00"/>
                </a:solidFill>
              </a:rPr>
              <a:t>You may be surprised that I did not put loving GOD as the primary factor.  But almost everything we know about God comes from His word!  I humbly submit that one cannot truly love God if they do not love His word FIRST.</a:t>
            </a:r>
            <a:endParaRPr sz="20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181375" y="0"/>
            <a:ext cx="95358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2 - LOST CONNECTIONS</a:t>
            </a:r>
            <a:endParaRPr sz="5000" b="1">
              <a:solidFill>
                <a:srgbClr val="00FFFF"/>
              </a:solidFill>
            </a:endParaRPr>
          </a:p>
        </p:txBody>
      </p:sp>
      <p:sp>
        <p:nvSpPr>
          <p:cNvPr id="85" name="Google Shape;85;p18"/>
          <p:cNvSpPr txBox="1">
            <a:spLocks noGrp="1"/>
          </p:cNvSpPr>
          <p:nvPr>
            <p:ph type="subTitle" idx="1"/>
          </p:nvPr>
        </p:nvSpPr>
        <p:spPr>
          <a:xfrm>
            <a:off x="-181375" y="422300"/>
            <a:ext cx="9325500" cy="47211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You may recall that I once gave a long lesson all about those </a:t>
            </a:r>
            <a:r>
              <a:rPr lang="en" sz="2000" i="1">
                <a:solidFill>
                  <a:schemeClr val="dk1"/>
                </a:solidFill>
              </a:rPr>
              <a:t>“one another”</a:t>
            </a:r>
            <a:r>
              <a:rPr lang="en" sz="2000">
                <a:solidFill>
                  <a:srgbClr val="FFFF00"/>
                </a:solidFill>
              </a:rPr>
              <a:t> passages in the New Testament - 70 passages in ten different categories.</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One thing that most Christian children who later fall away have in common is that they either never valued being with their fellow Christians, or they later stopped caring.  And let’s be honest here.  Some of the apparent “affection” that our children had for others was just while they considered it “fun” - it was about how they could personally benefit from the relationship, rather than genuinely caring for the well-being of others, or accepting a wise rebuke.</a:t>
            </a:r>
            <a:endParaRPr sz="2000">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When our children (any Christians, really) begin “isolating” themselves away from their fellow Christians, this is a HUGE warning sign.  They don’t maintain connections with the preacher or the elders because they want to hide their problems.  Eventually our children isolate themselves from their Christian parents and family, because they are a reminder to them of what they are not, and know that they SHOULD be.  After this, they will sever themselves from God, and not even think to pray to Him any longer.</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181375" y="0"/>
            <a:ext cx="95358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FORSAKING YOUR FAMILY</a:t>
            </a:r>
            <a:endParaRPr sz="5000" b="1">
              <a:solidFill>
                <a:srgbClr val="00FFFF"/>
              </a:solidFill>
            </a:endParaRPr>
          </a:p>
        </p:txBody>
      </p:sp>
      <p:sp>
        <p:nvSpPr>
          <p:cNvPr id="91" name="Google Shape;91;p19"/>
          <p:cNvSpPr txBox="1">
            <a:spLocks noGrp="1"/>
          </p:cNvSpPr>
          <p:nvPr>
            <p:ph type="subTitle" idx="1"/>
          </p:nvPr>
        </p:nvSpPr>
        <p:spPr>
          <a:xfrm>
            <a:off x="-120475" y="422300"/>
            <a:ext cx="9264600" cy="4721100"/>
          </a:xfrm>
          <a:prstGeom prst="rect">
            <a:avLst/>
          </a:prstGeom>
        </p:spPr>
        <p:txBody>
          <a:bodyPr spcFirstLastPara="1" wrap="square" lIns="91425" tIns="91425" rIns="91425" bIns="91425" anchor="t" anchorCtr="0">
            <a:noAutofit/>
          </a:bodyPr>
          <a:lstStyle/>
          <a:p>
            <a:pPr marL="457200" lvl="0" indent="-387350" algn="l" rtl="0">
              <a:spcBef>
                <a:spcPts val="0"/>
              </a:spcBef>
              <a:spcAft>
                <a:spcPts val="0"/>
              </a:spcAft>
              <a:buClr>
                <a:srgbClr val="FFFF00"/>
              </a:buClr>
              <a:buSzPts val="2500"/>
              <a:buChar char="●"/>
            </a:pPr>
            <a:r>
              <a:rPr lang="en" sz="2500" u="sng">
                <a:solidFill>
                  <a:srgbClr val="FFFF00"/>
                </a:solidFill>
              </a:rPr>
              <a:t>Rom.12:10</a:t>
            </a:r>
            <a:r>
              <a:rPr lang="en" sz="2500">
                <a:solidFill>
                  <a:srgbClr val="FFFF00"/>
                </a:solidFill>
              </a:rPr>
              <a:t> </a:t>
            </a:r>
            <a:r>
              <a:rPr lang="en" sz="2500" i="1">
                <a:solidFill>
                  <a:schemeClr val="dk1"/>
                </a:solidFill>
              </a:rPr>
              <a:t>“Be devoted to one another in brotherly love; </a:t>
            </a:r>
            <a:r>
              <a:rPr lang="en" sz="2500" i="1" u="sng">
                <a:solidFill>
                  <a:schemeClr val="dk1"/>
                </a:solidFill>
              </a:rPr>
              <a:t>give preference to one another</a:t>
            </a:r>
            <a:r>
              <a:rPr lang="en" sz="2500" i="1">
                <a:solidFill>
                  <a:schemeClr val="dk1"/>
                </a:solidFill>
              </a:rPr>
              <a:t> in honor;”</a:t>
            </a:r>
            <a:endParaRPr sz="2500" i="1">
              <a:solidFill>
                <a:schemeClr val="dk1"/>
              </a:solidFill>
            </a:endParaRPr>
          </a:p>
          <a:p>
            <a:pPr marL="457200" lvl="0" indent="-387350" algn="l" rtl="0">
              <a:spcBef>
                <a:spcPts val="0"/>
              </a:spcBef>
              <a:spcAft>
                <a:spcPts val="0"/>
              </a:spcAft>
              <a:buClr>
                <a:srgbClr val="FFFF00"/>
              </a:buClr>
              <a:buSzPts val="2500"/>
              <a:buChar char="●"/>
            </a:pPr>
            <a:r>
              <a:rPr lang="en" sz="2500" u="sng">
                <a:solidFill>
                  <a:srgbClr val="FFFF00"/>
                </a:solidFill>
              </a:rPr>
              <a:t>1 Jn.3:14-18</a:t>
            </a:r>
            <a:r>
              <a:rPr lang="en" sz="2500">
                <a:solidFill>
                  <a:srgbClr val="FFFF00"/>
                </a:solidFill>
              </a:rPr>
              <a:t> </a:t>
            </a:r>
            <a:r>
              <a:rPr lang="en" sz="2500" i="1">
                <a:solidFill>
                  <a:schemeClr val="dk1"/>
                </a:solidFill>
              </a:rPr>
              <a:t>“We know that we have passed out of death into life, </a:t>
            </a:r>
            <a:r>
              <a:rPr lang="en" sz="2500" i="1" u="sng">
                <a:solidFill>
                  <a:schemeClr val="dk1"/>
                </a:solidFill>
              </a:rPr>
              <a:t>because we love the brethren</a:t>
            </a:r>
            <a:r>
              <a:rPr lang="en" sz="2500" i="1">
                <a:solidFill>
                  <a:schemeClr val="dk1"/>
                </a:solidFill>
              </a:rPr>
              <a:t>. He who does not love abides in death. 15 Everyone who hates his brother is a murderer; and you know that no murderer has eternal life abiding in him. 16 We know love by this, that He laid down His life for us; and </a:t>
            </a:r>
            <a:r>
              <a:rPr lang="en" sz="2500" i="1" u="sng">
                <a:solidFill>
                  <a:schemeClr val="dk1"/>
                </a:solidFill>
              </a:rPr>
              <a:t>we ought to lay down our lives for the brethren</a:t>
            </a:r>
            <a:r>
              <a:rPr lang="en" sz="2500" i="1">
                <a:solidFill>
                  <a:schemeClr val="dk1"/>
                </a:solidFill>
              </a:rPr>
              <a:t>. 17 But whoever has the world’s goods, and sees his brother in need and closes his heart against him, how does the love of God abide in him? 18 Little children, </a:t>
            </a:r>
            <a:r>
              <a:rPr lang="en" sz="2500" i="1" u="sng">
                <a:solidFill>
                  <a:schemeClr val="dk1"/>
                </a:solidFill>
              </a:rPr>
              <a:t>let us not love with word or with tongue, but in deed and truth</a:t>
            </a:r>
            <a:r>
              <a:rPr lang="en" sz="2500" i="1">
                <a:solidFill>
                  <a:schemeClr val="dk1"/>
                </a:solidFill>
              </a:rPr>
              <a:t>.”</a:t>
            </a:r>
            <a:endParaRPr sz="25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181375" y="0"/>
            <a:ext cx="95358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3 - DISCOURAGEMENT</a:t>
            </a:r>
            <a:endParaRPr sz="5000" b="1">
              <a:solidFill>
                <a:srgbClr val="00FFFF"/>
              </a:solidFill>
            </a:endParaRPr>
          </a:p>
        </p:txBody>
      </p:sp>
      <p:sp>
        <p:nvSpPr>
          <p:cNvPr id="97" name="Google Shape;97;p20"/>
          <p:cNvSpPr txBox="1">
            <a:spLocks noGrp="1"/>
          </p:cNvSpPr>
          <p:nvPr>
            <p:ph type="subTitle" idx="1"/>
          </p:nvPr>
        </p:nvSpPr>
        <p:spPr>
          <a:xfrm>
            <a:off x="-181375" y="422400"/>
            <a:ext cx="9353100" cy="47211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We spoke in Part One about outside factors like suffering and persecution.  The devil will try to keep us discouraged by those things.  But we have a CHOICE regarding whether we will dwell on those things or not.  (We’re not talking about mental illness here).  We’re talking about seemingly sad and negative events in our children's lives.  They CHOOSE whether to stay discouraged or not.  Unfortunate circumstances are NEVER an excuse to sin!</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Unanswered prayers, or prayers where God says “No” to our requests.</a:t>
            </a:r>
            <a:endParaRPr sz="2000">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Sickness in self and others, or the death of loved ones.</a:t>
            </a:r>
            <a:endParaRPr sz="2000">
              <a:solidFill>
                <a:srgbClr val="00FFFF"/>
              </a:solidFill>
            </a:endParaRPr>
          </a:p>
          <a:p>
            <a:pPr marL="457200" lvl="0" indent="-355600" algn="l" rtl="0">
              <a:spcBef>
                <a:spcPts val="0"/>
              </a:spcBef>
              <a:spcAft>
                <a:spcPts val="0"/>
              </a:spcAft>
              <a:buClr>
                <a:srgbClr val="FFFF00"/>
              </a:buClr>
              <a:buSzPts val="2000"/>
              <a:buChar char="●"/>
            </a:pPr>
            <a:r>
              <a:rPr lang="en" sz="2000">
                <a:solidFill>
                  <a:srgbClr val="FFFF00"/>
                </a:solidFill>
              </a:rPr>
              <a:t>Financial stress, ESPECIALLY when we see wicked people “prospering”.</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Loneliness, or romantic attachments that do not work out as we had hoped.</a:t>
            </a:r>
            <a:endParaRPr sz="2000">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Trouble within relationships of friends, families, brethren and co-workers.</a:t>
            </a:r>
            <a:endParaRPr sz="2000">
              <a:solidFill>
                <a:srgbClr val="00FFFF"/>
              </a:solidFill>
            </a:endParaRPr>
          </a:p>
          <a:p>
            <a:pPr marL="457200" lvl="0" indent="-355600" algn="l" rtl="0">
              <a:spcBef>
                <a:spcPts val="0"/>
              </a:spcBef>
              <a:spcAft>
                <a:spcPts val="0"/>
              </a:spcAft>
              <a:buClr>
                <a:srgbClr val="FFFF00"/>
              </a:buClr>
              <a:buSzPts val="2000"/>
              <a:buChar char="●"/>
            </a:pPr>
            <a:r>
              <a:rPr lang="en" sz="2000">
                <a:solidFill>
                  <a:srgbClr val="FFFF00"/>
                </a:solidFill>
              </a:rPr>
              <a:t>Frustration with all the evil in this world, and/or lack of success in evangelism.</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Feeling overburdened by school, work and other obligations.</a:t>
            </a:r>
            <a:endParaRPr sz="2000">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These moments WILL occur!  Will our children dwell on what they don’t have, or count their blessings?  Will they let US know that they’re discouraged?</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9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181375" y="0"/>
            <a:ext cx="95358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STRONG BIBLE EXAMPLES</a:t>
            </a:r>
            <a:endParaRPr sz="5000" b="1">
              <a:solidFill>
                <a:srgbClr val="00FFFF"/>
              </a:solidFill>
            </a:endParaRPr>
          </a:p>
        </p:txBody>
      </p:sp>
      <p:sp>
        <p:nvSpPr>
          <p:cNvPr id="103" name="Google Shape;103;p21"/>
          <p:cNvSpPr txBox="1">
            <a:spLocks noGrp="1"/>
          </p:cNvSpPr>
          <p:nvPr>
            <p:ph type="subTitle" idx="1"/>
          </p:nvPr>
        </p:nvSpPr>
        <p:spPr>
          <a:xfrm>
            <a:off x="-181375" y="422400"/>
            <a:ext cx="9298500" cy="47211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00FFFF"/>
              </a:buClr>
              <a:buSzPts val="2000"/>
              <a:buChar char="●"/>
            </a:pPr>
            <a:r>
              <a:rPr lang="en" sz="2000">
                <a:solidFill>
                  <a:srgbClr val="00FFFF"/>
                </a:solidFill>
              </a:rPr>
              <a:t>JESUS.</a:t>
            </a:r>
            <a:r>
              <a:rPr lang="en" sz="2000">
                <a:solidFill>
                  <a:srgbClr val="FFFF00"/>
                </a:solidFill>
              </a:rPr>
              <a:t>  </a:t>
            </a:r>
            <a:r>
              <a:rPr lang="en" sz="2000" u="sng">
                <a:solidFill>
                  <a:srgbClr val="FFFF00"/>
                </a:solidFill>
              </a:rPr>
              <a:t>Is.53:3</a:t>
            </a:r>
            <a:r>
              <a:rPr lang="en" sz="2000">
                <a:solidFill>
                  <a:srgbClr val="FFFF00"/>
                </a:solidFill>
              </a:rPr>
              <a:t> </a:t>
            </a:r>
            <a:r>
              <a:rPr lang="en" sz="2000" i="1">
                <a:solidFill>
                  <a:schemeClr val="dk1"/>
                </a:solidFill>
              </a:rPr>
              <a:t>“He was despised and forsaken of men, </a:t>
            </a:r>
            <a:r>
              <a:rPr lang="en" sz="2000" i="1" u="sng">
                <a:solidFill>
                  <a:schemeClr val="dk1"/>
                </a:solidFill>
              </a:rPr>
              <a:t>A Man of sorrows and acquainted with grief</a:t>
            </a:r>
            <a:r>
              <a:rPr lang="en" sz="2000" i="1">
                <a:solidFill>
                  <a:schemeClr val="dk1"/>
                </a:solidFill>
              </a:rPr>
              <a:t>; And like one from whom men hide their face He was despised, and we did not esteem Him.”</a:t>
            </a:r>
            <a:r>
              <a:rPr lang="en" sz="2000">
                <a:solidFill>
                  <a:srgbClr val="FFFF00"/>
                </a:solidFill>
              </a:rPr>
              <a:t>  </a:t>
            </a:r>
            <a:r>
              <a:rPr lang="en" sz="2000" u="sng">
                <a:solidFill>
                  <a:srgbClr val="FFFF00"/>
                </a:solidFill>
              </a:rPr>
              <a:t>Heb.4:15</a:t>
            </a:r>
            <a:r>
              <a:rPr lang="en" sz="2000">
                <a:solidFill>
                  <a:srgbClr val="FFFF00"/>
                </a:solidFill>
              </a:rPr>
              <a:t> </a:t>
            </a:r>
            <a:r>
              <a:rPr lang="en" sz="2000" i="1">
                <a:solidFill>
                  <a:schemeClr val="dk1"/>
                </a:solidFill>
              </a:rPr>
              <a:t>“For we do not have a high priest who cannot sympathize with our weaknesses, but One who has been </a:t>
            </a:r>
            <a:r>
              <a:rPr lang="en" sz="2000" i="1" u="sng">
                <a:solidFill>
                  <a:schemeClr val="dk1"/>
                </a:solidFill>
              </a:rPr>
              <a:t>tempted in all things as we are, yet without sin</a:t>
            </a:r>
            <a:r>
              <a:rPr lang="en" sz="2000" i="1">
                <a:solidFill>
                  <a:schemeClr val="dk1"/>
                </a:solidFill>
              </a:rPr>
              <a:t>.”</a:t>
            </a:r>
            <a:endParaRPr sz="2000" i="1">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PAUL.</a:t>
            </a:r>
            <a:r>
              <a:rPr lang="en" sz="2000">
                <a:solidFill>
                  <a:srgbClr val="FFFF00"/>
                </a:solidFill>
              </a:rPr>
              <a:t>  </a:t>
            </a:r>
            <a:r>
              <a:rPr lang="en" sz="2000" u="sng">
                <a:solidFill>
                  <a:srgbClr val="FFFF00"/>
                </a:solidFill>
              </a:rPr>
              <a:t>2 Cor.12:8-10</a:t>
            </a:r>
            <a:r>
              <a:rPr lang="en" sz="2000">
                <a:solidFill>
                  <a:srgbClr val="FFFF00"/>
                </a:solidFill>
              </a:rPr>
              <a:t> </a:t>
            </a:r>
            <a:r>
              <a:rPr lang="en" sz="2000" i="1">
                <a:solidFill>
                  <a:schemeClr val="dk1"/>
                </a:solidFill>
              </a:rPr>
              <a:t>“Concerning this </a:t>
            </a:r>
            <a:r>
              <a:rPr lang="en" sz="2000" i="1" u="sng">
                <a:solidFill>
                  <a:schemeClr val="dk1"/>
                </a:solidFill>
              </a:rPr>
              <a:t>I implored the Lord three times that it might leave me</a:t>
            </a:r>
            <a:r>
              <a:rPr lang="en" sz="2000" i="1">
                <a:solidFill>
                  <a:schemeClr val="dk1"/>
                </a:solidFill>
              </a:rPr>
              <a:t>. 9 And He has said to me, “My grace is sufficient for you, for power is perfected in weakness.” Most gladly, therefore, I will rather boast about my weaknesses, so that the power of Christ may dwell in me. 10 Therefore I am well content with weaknesses, with insults, with distresses, with persecutions, with difficulties, for Christ’s sake; </a:t>
            </a:r>
            <a:r>
              <a:rPr lang="en" sz="2000" i="1" u="sng">
                <a:solidFill>
                  <a:schemeClr val="dk1"/>
                </a:solidFill>
              </a:rPr>
              <a:t>for when I am weak, then I am strong</a:t>
            </a:r>
            <a:r>
              <a:rPr lang="en" sz="2000" i="1">
                <a:solidFill>
                  <a:schemeClr val="dk1"/>
                </a:solidFill>
              </a:rPr>
              <a:t>.”</a:t>
            </a:r>
            <a:endParaRPr sz="2000" i="1">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JOB.</a:t>
            </a:r>
            <a:r>
              <a:rPr lang="en" sz="2000">
                <a:solidFill>
                  <a:srgbClr val="FFFF00"/>
                </a:solidFill>
              </a:rPr>
              <a:t>  </a:t>
            </a:r>
            <a:r>
              <a:rPr lang="en" sz="2000" u="sng">
                <a:solidFill>
                  <a:srgbClr val="FFFF00"/>
                </a:solidFill>
              </a:rPr>
              <a:t>Job 1:21-22</a:t>
            </a:r>
            <a:r>
              <a:rPr lang="en" sz="2000">
                <a:solidFill>
                  <a:srgbClr val="FFFF00"/>
                </a:solidFill>
              </a:rPr>
              <a:t> </a:t>
            </a:r>
            <a:r>
              <a:rPr lang="en" sz="2000" i="1">
                <a:solidFill>
                  <a:schemeClr val="dk1"/>
                </a:solidFill>
              </a:rPr>
              <a:t>“Naked I came from my mother’s womb, and naked I shall return there. </a:t>
            </a:r>
            <a:r>
              <a:rPr lang="en" sz="2000" i="1" u="sng">
                <a:solidFill>
                  <a:schemeClr val="dk1"/>
                </a:solidFill>
              </a:rPr>
              <a:t>The Lord gave and the Lord has taken away</a:t>
            </a:r>
            <a:r>
              <a:rPr lang="en" sz="2000" i="1">
                <a:solidFill>
                  <a:schemeClr val="dk1"/>
                </a:solidFill>
              </a:rPr>
              <a:t>. Blessed be the name of the Lord.” 2 </a:t>
            </a:r>
            <a:r>
              <a:rPr lang="en" sz="2000" i="1" u="sng">
                <a:solidFill>
                  <a:schemeClr val="dk1"/>
                </a:solidFill>
              </a:rPr>
              <a:t>Through all this Job did not sin nor did he blame God</a:t>
            </a:r>
            <a:r>
              <a:rPr lang="en" sz="2000" i="1">
                <a:solidFill>
                  <a:schemeClr val="dk1"/>
                </a:solidFill>
              </a:rPr>
              <a:t>.”</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3461</Words>
  <Application>Microsoft Office PowerPoint</Application>
  <PresentationFormat>On-screen Show (16:9)</PresentationFormat>
  <Paragraphs>87</Paragraphs>
  <Slides>16</Slides>
  <Notes>16</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16</vt:i4>
      </vt:variant>
    </vt:vector>
  </HeadingPairs>
  <TitlesOfParts>
    <vt:vector size="18" baseType="lpstr">
      <vt:lpstr>Arial</vt:lpstr>
      <vt:lpstr>Simple Dark</vt:lpstr>
      <vt:lpstr>WHY DO CHRISTIANS’  CHILDREN FALL AWAY? PART 2</vt:lpstr>
      <vt:lpstr>REVIEW OF PART ONE</vt:lpstr>
      <vt:lpstr>SAD - BUT NOT AN EXCUSE</vt:lpstr>
      <vt:lpstr>1- NO LOVE FOR THE TRUTH</vt:lpstr>
      <vt:lpstr>LOVING GOD’S LAW</vt:lpstr>
      <vt:lpstr>2 - LOST CONNECTIONS</vt:lpstr>
      <vt:lpstr>FORSAKING YOUR FAMILY</vt:lpstr>
      <vt:lpstr>3 - DISCOURAGEMENT</vt:lpstr>
      <vt:lpstr>STRONG BIBLE EXAMPLES</vt:lpstr>
      <vt:lpstr>4 - UNWISE CHOICES</vt:lpstr>
      <vt:lpstr>UNWISE CHOICES - Cont.</vt:lpstr>
      <vt:lpstr>5 - LOVE OF THIS WORLD</vt:lpstr>
      <vt:lpstr>PASSING PLEASURES</vt:lpstr>
      <vt:lpstr>6 - PRIDE</vt:lpstr>
      <vt:lpstr>PRIDE = REBELLION</vt:lpstr>
      <vt:lpstr>THERE IS HOPE!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Eric Bridge</dc:creator>
  <cp:lastModifiedBy>Eric Bridge</cp:lastModifiedBy>
  <cp:revision>1</cp:revision>
  <dcterms:modified xsi:type="dcterms:W3CDTF">2025-04-06T02:32:53Z</dcterms:modified>
</cp:coreProperties>
</file>