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4d757dcd0d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4d757dcd0d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4d757dcd0d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4d757dcd0d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4d757dcd0d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4d757dcd0d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4d757dcd0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4d757dcd0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4d757dcd0d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4d757dcd0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4d757dcd0d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4d757dcd0d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4d757dcd0d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4d757dcd0d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4d757dcd0d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4d757dcd0d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4d757dcd0d_1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4d757dcd0d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4d757dcd0d_1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4d757dcd0d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4d757dcd0d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4d757dcd0d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9850" y="0"/>
            <a:ext cx="9271800" cy="124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a:t>
            </a:r>
            <a:r>
              <a:rPr lang="en" sz="5000" b="1" u="sng">
                <a:solidFill>
                  <a:srgbClr val="00FFFF"/>
                </a:solidFill>
              </a:rPr>
              <a:t>POWER</a:t>
            </a:r>
            <a:r>
              <a:rPr lang="en" sz="5000" b="1">
                <a:solidFill>
                  <a:srgbClr val="00FFFF"/>
                </a:solidFill>
              </a:rPr>
              <a:t> OF HIS RESURRECTION</a:t>
            </a:r>
            <a:endParaRPr sz="5000" b="1">
              <a:solidFill>
                <a:srgbClr val="00FFFF"/>
              </a:solidFill>
            </a:endParaRPr>
          </a:p>
        </p:txBody>
      </p:sp>
      <p:sp>
        <p:nvSpPr>
          <p:cNvPr id="55" name="Google Shape;55;p13"/>
          <p:cNvSpPr txBox="1">
            <a:spLocks noGrp="1"/>
          </p:cNvSpPr>
          <p:nvPr>
            <p:ph type="subTitle" idx="1"/>
          </p:nvPr>
        </p:nvSpPr>
        <p:spPr>
          <a:xfrm>
            <a:off x="-79850" y="1241100"/>
            <a:ext cx="9305700" cy="39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50" u="sng">
                <a:solidFill>
                  <a:srgbClr val="FFFF00"/>
                </a:solidFill>
              </a:rPr>
              <a:t>Matt.28:1-6</a:t>
            </a:r>
            <a:r>
              <a:rPr lang="en" sz="2350"/>
              <a:t> </a:t>
            </a:r>
            <a:r>
              <a:rPr lang="en" sz="2350">
                <a:solidFill>
                  <a:srgbClr val="00FFFF"/>
                </a:solidFill>
              </a:rPr>
              <a:t>(NASB95)</a:t>
            </a:r>
            <a:r>
              <a:rPr lang="en" sz="2350"/>
              <a:t> </a:t>
            </a:r>
            <a:r>
              <a:rPr lang="en" sz="2350" i="1">
                <a:solidFill>
                  <a:schemeClr val="dk1"/>
                </a:solidFill>
              </a:rPr>
              <a:t>“Now after the Sabbath, as it began to dawn toward the first day of the week, Mary Magdalene and the other Mary came to look at the grave. 2 And behold, a severe earthquake had occurred, for an angel of the Lord descended from heaven and came and rolled away the stone and sat upon it. 3 And his appearance was like lightning, and his clothing as white as snow. 4 The guards shook for fear of him and became like dead men. 5 The angel said to the women, “Do not be afraid; for I know that you are looking for Jesus who has been crucified. 6 </a:t>
            </a:r>
            <a:r>
              <a:rPr lang="en" sz="2350" i="1" u="sng">
                <a:solidFill>
                  <a:srgbClr val="FFFF00"/>
                </a:solidFill>
              </a:rPr>
              <a:t>He is not here, for He has risen, just as He said</a:t>
            </a:r>
            <a:r>
              <a:rPr lang="en" sz="2350" i="1">
                <a:solidFill>
                  <a:schemeClr val="dk1"/>
                </a:solidFill>
              </a:rPr>
              <a:t>. Come, see the place where He was lying.”</a:t>
            </a:r>
            <a:endParaRPr sz="23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SAD TRUTH, AMIDST JOY</a:t>
            </a:r>
            <a:endParaRPr sz="5000" b="1">
              <a:solidFill>
                <a:srgbClr val="00FFFF"/>
              </a:solidFill>
            </a:endParaRPr>
          </a:p>
        </p:txBody>
      </p:sp>
      <p:sp>
        <p:nvSpPr>
          <p:cNvPr id="109" name="Google Shape;109;p22"/>
          <p:cNvSpPr txBox="1">
            <a:spLocks noGrp="1"/>
          </p:cNvSpPr>
          <p:nvPr>
            <p:ph type="subTitle" idx="1"/>
          </p:nvPr>
        </p:nvSpPr>
        <p:spPr>
          <a:xfrm>
            <a:off x="-167750" y="465625"/>
            <a:ext cx="9359700" cy="4677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Acts 26:23-25</a:t>
            </a:r>
            <a:r>
              <a:rPr lang="en" sz="2000" dirty="0">
                <a:solidFill>
                  <a:srgbClr val="00FFFF"/>
                </a:solidFill>
              </a:rPr>
              <a:t> </a:t>
            </a:r>
            <a:r>
              <a:rPr lang="en" sz="2000" i="1" dirty="0">
                <a:solidFill>
                  <a:schemeClr val="dk1"/>
                </a:solidFill>
              </a:rPr>
              <a:t>“that the Christ was to suffer, and that </a:t>
            </a:r>
            <a:r>
              <a:rPr lang="en" sz="2000" i="1" u="sng" dirty="0">
                <a:solidFill>
                  <a:schemeClr val="dk1"/>
                </a:solidFill>
              </a:rPr>
              <a:t>by reason of His resurrection from the dead He would be the first to proclaim light both to the Jewish people and to the Gentiles</a:t>
            </a:r>
            <a:r>
              <a:rPr lang="en" sz="2000" i="1" dirty="0">
                <a:solidFill>
                  <a:schemeClr val="dk1"/>
                </a:solidFill>
              </a:rPr>
              <a:t>.” 24 While Paul was saying this in his defense, Festus said in a loud voice, “</a:t>
            </a:r>
            <a:r>
              <a:rPr lang="en" sz="2000" i="1" u="sng" dirty="0">
                <a:solidFill>
                  <a:schemeClr val="dk1"/>
                </a:solidFill>
              </a:rPr>
              <a:t>Paul, you are out of your mind! Your great learning is driving you mad</a:t>
            </a:r>
            <a:r>
              <a:rPr lang="en" sz="2000" i="1" dirty="0">
                <a:solidFill>
                  <a:schemeClr val="dk1"/>
                </a:solidFill>
              </a:rPr>
              <a:t>.” 25 But Paul said, “I am not out of my mind, most excellent Festus, but </a:t>
            </a:r>
            <a:r>
              <a:rPr lang="en" sz="2000" i="1" u="sng" dirty="0">
                <a:solidFill>
                  <a:schemeClr val="dk1"/>
                </a:solidFill>
              </a:rPr>
              <a:t>I utter words of sober truth</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Festus, the Roman governor, thought the idea of the dead being raised was just ludicrous!  So many today feel the same way, and they even mock Jesus and those Christians remembering Him today.  Please pray for these people.</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But, my friends, there are also many who DO claim allegiance to Jesus, but are unwilling to do EVERYTHING He says that they must do to be saved!</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 want to pose a question/riddle to you all, to make a spiritual point.  “Why is it illegal for a man living west of the Mississippi river to be buried east of the Mississippi river?”  Do you know why this is against the law in this country?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Answer:  Because he hasn’t died yet!  Have </a:t>
            </a:r>
            <a:r>
              <a:rPr lang="en" sz="2000" u="sng" dirty="0">
                <a:solidFill>
                  <a:srgbClr val="FFFF00"/>
                </a:solidFill>
              </a:rPr>
              <a:t>YOU</a:t>
            </a:r>
            <a:r>
              <a:rPr lang="en" sz="2000" dirty="0">
                <a:solidFill>
                  <a:srgbClr val="FFFF00"/>
                </a:solidFill>
              </a:rPr>
              <a:t> died to your old sins yet? </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dirty="0">
                <a:solidFill>
                  <a:srgbClr val="00FFFF"/>
                </a:solidFill>
              </a:rPr>
              <a:t>WHAT DO I DO TO BE RAISED?</a:t>
            </a:r>
            <a:endParaRPr sz="4700" b="1" dirty="0">
              <a:solidFill>
                <a:srgbClr val="00FFFF"/>
              </a:solidFill>
            </a:endParaRPr>
          </a:p>
        </p:txBody>
      </p:sp>
      <p:sp>
        <p:nvSpPr>
          <p:cNvPr id="115" name="Google Shape;115;p23"/>
          <p:cNvSpPr txBox="1">
            <a:spLocks noGrp="1"/>
          </p:cNvSpPr>
          <p:nvPr>
            <p:ph type="subTitle" idx="1"/>
          </p:nvPr>
        </p:nvSpPr>
        <p:spPr>
          <a:xfrm>
            <a:off x="-167750" y="374925"/>
            <a:ext cx="9359700" cy="4768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Rom.10:9-10</a:t>
            </a:r>
            <a:r>
              <a:rPr lang="en" sz="2000" dirty="0">
                <a:solidFill>
                  <a:srgbClr val="FFFF00"/>
                </a:solidFill>
              </a:rPr>
              <a:t> </a:t>
            </a:r>
            <a:r>
              <a:rPr lang="en" sz="2000" i="1" dirty="0">
                <a:solidFill>
                  <a:schemeClr val="dk1"/>
                </a:solidFill>
              </a:rPr>
              <a:t>“that </a:t>
            </a:r>
            <a:r>
              <a:rPr lang="en" sz="2000" i="1" u="sng" dirty="0">
                <a:solidFill>
                  <a:srgbClr val="FFFF00"/>
                </a:solidFill>
              </a:rPr>
              <a:t>if</a:t>
            </a:r>
            <a:r>
              <a:rPr lang="en" sz="2000" i="1" dirty="0">
                <a:solidFill>
                  <a:srgbClr val="FFFF00"/>
                </a:solidFill>
              </a:rPr>
              <a:t> </a:t>
            </a:r>
            <a:r>
              <a:rPr lang="en" sz="2000" dirty="0">
                <a:solidFill>
                  <a:schemeClr val="accent1">
                    <a:lumMod val="60000"/>
                    <a:lumOff val="40000"/>
                  </a:schemeClr>
                </a:solidFill>
              </a:rPr>
              <a:t>(conditional word) </a:t>
            </a:r>
            <a:r>
              <a:rPr lang="en" sz="2000" i="1" u="sng" dirty="0">
                <a:solidFill>
                  <a:schemeClr val="dk1"/>
                </a:solidFill>
              </a:rPr>
              <a:t>you confess with your mouth Jesus as Lord, and believe in your heart that God raised Him from the dead, you will be saved</a:t>
            </a:r>
            <a:r>
              <a:rPr lang="en" sz="2000" i="1" dirty="0">
                <a:solidFill>
                  <a:schemeClr val="dk1"/>
                </a:solidFill>
              </a:rPr>
              <a:t>; 10 for with the heart a person believes, resulting in righteousness, and with the mouth he confesses, </a:t>
            </a:r>
            <a:r>
              <a:rPr lang="en" sz="2000" i="1" u="sng" dirty="0">
                <a:solidFill>
                  <a:schemeClr val="dk1"/>
                </a:solidFill>
              </a:rPr>
              <a:t>resulting in salvation</a:t>
            </a:r>
            <a:r>
              <a:rPr lang="en" sz="2000" i="1" dirty="0">
                <a:solidFill>
                  <a:schemeClr val="dk1"/>
                </a:solidFill>
              </a:rPr>
              <a:t>.”</a:t>
            </a:r>
            <a:r>
              <a:rPr lang="en" sz="2000" dirty="0">
                <a:solidFill>
                  <a:srgbClr val="FFFF00"/>
                </a:solidFill>
              </a:rPr>
              <a:t>  </a:t>
            </a:r>
            <a:r>
              <a:rPr lang="en" sz="2000" dirty="0">
                <a:solidFill>
                  <a:srgbClr val="00FFFF"/>
                </a:solidFill>
              </a:rPr>
              <a:t>EVERY professing Christian I have ever met agrees with this teaching.</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Rom.6:3-8</a:t>
            </a:r>
            <a:r>
              <a:rPr lang="en" sz="2000" dirty="0">
                <a:solidFill>
                  <a:srgbClr val="FFFF00"/>
                </a:solidFill>
              </a:rPr>
              <a:t> </a:t>
            </a:r>
            <a:r>
              <a:rPr lang="en" sz="2000" i="1" dirty="0">
                <a:solidFill>
                  <a:schemeClr val="dk1"/>
                </a:solidFill>
              </a:rPr>
              <a:t>“Or do you not know that </a:t>
            </a:r>
            <a:r>
              <a:rPr lang="en" sz="2000" i="1" dirty="0">
                <a:solidFill>
                  <a:srgbClr val="FFFF00"/>
                </a:solidFill>
              </a:rPr>
              <a:t>all of us who have been baptized into Christ Jesus</a:t>
            </a:r>
            <a:r>
              <a:rPr lang="en" sz="2000" i="1" dirty="0">
                <a:solidFill>
                  <a:schemeClr val="dk1"/>
                </a:solidFill>
              </a:rPr>
              <a:t> have been baptized into His death? 4 </a:t>
            </a:r>
            <a:r>
              <a:rPr lang="en" sz="2000" i="1" u="sng" dirty="0">
                <a:solidFill>
                  <a:schemeClr val="dk1"/>
                </a:solidFill>
              </a:rPr>
              <a:t>Therefore we have been buried with Him through baptism into death, so that as Christ was raised from the dead through the glory of the Father, so we too might walk in newness of life</a:t>
            </a:r>
            <a:r>
              <a:rPr lang="en" sz="2000" i="1" dirty="0">
                <a:solidFill>
                  <a:schemeClr val="dk1"/>
                </a:solidFill>
              </a:rPr>
              <a:t>. 5 For </a:t>
            </a:r>
            <a:r>
              <a:rPr lang="en" sz="2000" i="1" u="sng" dirty="0">
                <a:solidFill>
                  <a:srgbClr val="FFFF00"/>
                </a:solidFill>
              </a:rPr>
              <a:t>if</a:t>
            </a:r>
            <a:r>
              <a:rPr lang="en" sz="2000" i="1" u="sng" dirty="0">
                <a:solidFill>
                  <a:schemeClr val="dk1"/>
                </a:solidFill>
              </a:rPr>
              <a:t> we have become united with Him in the likeness of His death</a:t>
            </a:r>
            <a:r>
              <a:rPr lang="en" sz="2000" i="1" dirty="0">
                <a:solidFill>
                  <a:schemeClr val="dk1"/>
                </a:solidFill>
              </a:rPr>
              <a:t>,</a:t>
            </a:r>
            <a:r>
              <a:rPr lang="en" sz="2000" i="1" u="sng" dirty="0">
                <a:solidFill>
                  <a:schemeClr val="dk1"/>
                </a:solidFill>
              </a:rPr>
              <a:t> certainly we shall also be in the likeness of His resurrection</a:t>
            </a:r>
            <a:r>
              <a:rPr lang="en" sz="2000" i="1" dirty="0">
                <a:solidFill>
                  <a:schemeClr val="dk1"/>
                </a:solidFill>
              </a:rPr>
              <a:t>, 6 knowing this, that our old self was crucified with Him, in order that our body of sin might be done away with, so that we would no longer be slaves to sin; 7 for he who has died is freed from sin. 8 Now </a:t>
            </a:r>
            <a:r>
              <a:rPr lang="en" sz="2000" i="1" u="sng" dirty="0">
                <a:solidFill>
                  <a:srgbClr val="FFFF00"/>
                </a:solidFill>
              </a:rPr>
              <a:t>if</a:t>
            </a:r>
            <a:r>
              <a:rPr lang="en" sz="2000" i="1" u="sng" dirty="0">
                <a:solidFill>
                  <a:schemeClr val="dk1"/>
                </a:solidFill>
              </a:rPr>
              <a:t> we have died with Christ</a:t>
            </a:r>
            <a:r>
              <a:rPr lang="en" sz="2000" i="1" dirty="0">
                <a:solidFill>
                  <a:schemeClr val="dk1"/>
                </a:solidFill>
              </a:rPr>
              <a:t>, </a:t>
            </a:r>
            <a:r>
              <a:rPr lang="en" sz="2000" i="1" u="sng" dirty="0">
                <a:solidFill>
                  <a:schemeClr val="dk1"/>
                </a:solidFill>
              </a:rPr>
              <a:t>we believe that we shall also live with Him</a:t>
            </a:r>
            <a:r>
              <a:rPr lang="en" sz="2000" dirty="0">
                <a:solidFill>
                  <a:schemeClr val="dk1"/>
                </a:solidFill>
              </a:rPr>
              <a:t>,”</a:t>
            </a:r>
            <a:r>
              <a:rPr lang="en" sz="2000" dirty="0">
                <a:solidFill>
                  <a:srgbClr val="FFFF00"/>
                </a:solidFill>
              </a:rPr>
              <a:t>  </a:t>
            </a:r>
            <a:r>
              <a:rPr lang="en" sz="2000" dirty="0">
                <a:solidFill>
                  <a:srgbClr val="00FFFF"/>
                </a:solidFill>
              </a:rPr>
              <a:t>And yet some say baptism is NOT needed?!</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BAPTISM AND RESURRECTION</a:t>
            </a:r>
            <a:endParaRPr sz="4700" b="1">
              <a:solidFill>
                <a:srgbClr val="00FFFF"/>
              </a:solidFill>
            </a:endParaRPr>
          </a:p>
        </p:txBody>
      </p:sp>
      <p:sp>
        <p:nvSpPr>
          <p:cNvPr id="121" name="Google Shape;121;p24"/>
          <p:cNvSpPr txBox="1">
            <a:spLocks noGrp="1"/>
          </p:cNvSpPr>
          <p:nvPr>
            <p:ph type="subTitle" idx="1"/>
          </p:nvPr>
        </p:nvSpPr>
        <p:spPr>
          <a:xfrm>
            <a:off x="-167750" y="374925"/>
            <a:ext cx="9359700" cy="4768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dirty="0">
                <a:solidFill>
                  <a:srgbClr val="FFFF00"/>
                </a:solidFill>
              </a:rPr>
              <a:t>What would the word of God need to say to convince you of this?</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Col.2:11-13</a:t>
            </a:r>
            <a:r>
              <a:rPr lang="en" sz="2000" dirty="0">
                <a:solidFill>
                  <a:srgbClr val="00FFFF"/>
                </a:solidFill>
              </a:rPr>
              <a:t> </a:t>
            </a:r>
            <a:r>
              <a:rPr lang="en" sz="2000" i="1" dirty="0">
                <a:solidFill>
                  <a:schemeClr val="dk1"/>
                </a:solidFill>
              </a:rPr>
              <a:t>“and in Him you were also circumcised with a circumcision made without hands, in the removal of the body of the flesh by the circumcision of Christ; 12 </a:t>
            </a:r>
            <a:r>
              <a:rPr lang="en" sz="2000" i="1" u="sng" dirty="0">
                <a:solidFill>
                  <a:schemeClr val="dk1"/>
                </a:solidFill>
              </a:rPr>
              <a:t>having been buried with Him in </a:t>
            </a:r>
            <a:r>
              <a:rPr lang="en" sz="2000" i="1" u="sng" dirty="0">
                <a:solidFill>
                  <a:srgbClr val="FFFF00"/>
                </a:solidFill>
              </a:rPr>
              <a:t>baptism</a:t>
            </a:r>
            <a:r>
              <a:rPr lang="en" sz="2000" i="1" dirty="0">
                <a:solidFill>
                  <a:schemeClr val="dk1"/>
                </a:solidFill>
              </a:rPr>
              <a:t>, </a:t>
            </a:r>
            <a:r>
              <a:rPr lang="en" sz="2000" i="1" u="sng" dirty="0">
                <a:solidFill>
                  <a:srgbClr val="FFFF00"/>
                </a:solidFill>
              </a:rPr>
              <a:t>in which</a:t>
            </a:r>
            <a:r>
              <a:rPr lang="en" sz="2000" i="1" u="sng" dirty="0">
                <a:solidFill>
                  <a:schemeClr val="dk1"/>
                </a:solidFill>
              </a:rPr>
              <a:t> you were also raised up with Him through faith in the working of God, who raised Him from the dead</a:t>
            </a:r>
            <a:r>
              <a:rPr lang="en" sz="2000" i="1" dirty="0">
                <a:solidFill>
                  <a:schemeClr val="dk1"/>
                </a:solidFill>
              </a:rPr>
              <a:t>. 13 When you were dead in your transgressions and the uncircumcision of your flesh, </a:t>
            </a:r>
            <a:r>
              <a:rPr lang="en" sz="2000" i="1" u="sng" dirty="0">
                <a:solidFill>
                  <a:schemeClr val="dk1"/>
                </a:solidFill>
              </a:rPr>
              <a:t>He made you alive together with Him, having forgiven us all our transgressions</a:t>
            </a:r>
            <a:r>
              <a:rPr lang="en" sz="2000" i="1" dirty="0">
                <a:solidFill>
                  <a:schemeClr val="dk1"/>
                </a:solidFill>
              </a:rPr>
              <a:t>,”</a:t>
            </a:r>
            <a:r>
              <a:rPr lang="en" sz="2000" dirty="0">
                <a:solidFill>
                  <a:srgbClr val="00FFFF"/>
                </a:solidFill>
              </a:rPr>
              <a:t>  Baptism raises us up with Him.</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Pet.3:21</a:t>
            </a:r>
            <a:r>
              <a:rPr lang="en" sz="2000" dirty="0">
                <a:solidFill>
                  <a:srgbClr val="00FFFF"/>
                </a:solidFill>
              </a:rPr>
              <a:t> </a:t>
            </a:r>
            <a:r>
              <a:rPr lang="en" sz="2000" i="1" dirty="0">
                <a:solidFill>
                  <a:schemeClr val="dk1"/>
                </a:solidFill>
              </a:rPr>
              <a:t>“Corresponding to that, </a:t>
            </a:r>
            <a:r>
              <a:rPr lang="en" sz="2000" i="1" u="sng" dirty="0">
                <a:solidFill>
                  <a:srgbClr val="FFFF00"/>
                </a:solidFill>
              </a:rPr>
              <a:t>baptism now saves you</a:t>
            </a:r>
            <a:r>
              <a:rPr lang="en" sz="2000" i="1" dirty="0">
                <a:solidFill>
                  <a:schemeClr val="dk1"/>
                </a:solidFill>
              </a:rPr>
              <a:t> - not the removal of dirt from the flesh, but an appeal to God for a good conscience - </a:t>
            </a:r>
            <a:r>
              <a:rPr lang="en" sz="2000" i="1" u="sng" dirty="0">
                <a:solidFill>
                  <a:schemeClr val="dk1"/>
                </a:solidFill>
              </a:rPr>
              <a:t>through the resurrection of Jesus Christ</a:t>
            </a:r>
            <a:r>
              <a:rPr lang="en" sz="2000" i="1" dirty="0">
                <a:solidFill>
                  <a:schemeClr val="dk1"/>
                </a:solidFill>
              </a:rPr>
              <a:t>,”</a:t>
            </a:r>
            <a:r>
              <a:rPr lang="en" sz="2000" dirty="0">
                <a:solidFill>
                  <a:srgbClr val="00FFFF"/>
                </a:solidFill>
              </a:rPr>
              <a:t>  Baptism saves us, because of Jesus’ resurrection.</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Phil.3:10-11</a:t>
            </a:r>
            <a:r>
              <a:rPr lang="en" sz="2000" dirty="0">
                <a:solidFill>
                  <a:srgbClr val="00FFFF"/>
                </a:solidFill>
              </a:rPr>
              <a:t> </a:t>
            </a:r>
            <a:r>
              <a:rPr lang="en" sz="2000" i="1" dirty="0">
                <a:solidFill>
                  <a:schemeClr val="dk1"/>
                </a:solidFill>
              </a:rPr>
              <a:t>“</a:t>
            </a:r>
            <a:r>
              <a:rPr lang="en" sz="2000" i="1" u="sng" dirty="0">
                <a:solidFill>
                  <a:schemeClr val="dk1"/>
                </a:solidFill>
              </a:rPr>
              <a:t>that I may know Him and </a:t>
            </a:r>
            <a:r>
              <a:rPr lang="en" sz="2000" i="1" u="sng" dirty="0">
                <a:solidFill>
                  <a:srgbClr val="FFFF00"/>
                </a:solidFill>
              </a:rPr>
              <a:t>the power of His resurrection</a:t>
            </a:r>
            <a:r>
              <a:rPr lang="en" sz="2000" i="1" dirty="0">
                <a:solidFill>
                  <a:schemeClr val="dk1"/>
                </a:solidFill>
              </a:rPr>
              <a:t> and the fellowship of His sufferings, </a:t>
            </a:r>
            <a:r>
              <a:rPr lang="en" sz="2000" i="1" u="sng" dirty="0">
                <a:solidFill>
                  <a:srgbClr val="FFFF00"/>
                </a:solidFill>
              </a:rPr>
              <a:t>being conformed to His death</a:t>
            </a:r>
            <a:r>
              <a:rPr lang="en" sz="2000" i="1" dirty="0">
                <a:solidFill>
                  <a:schemeClr val="dk1"/>
                </a:solidFill>
              </a:rPr>
              <a:t>; 11 </a:t>
            </a:r>
            <a:r>
              <a:rPr lang="en" sz="2000" i="1" u="sng" dirty="0">
                <a:solidFill>
                  <a:schemeClr val="dk1"/>
                </a:solidFill>
              </a:rPr>
              <a:t>in order that </a:t>
            </a:r>
            <a:r>
              <a:rPr lang="en" sz="2000" i="1" u="sng" dirty="0">
                <a:solidFill>
                  <a:srgbClr val="FFFF00"/>
                </a:solidFill>
              </a:rPr>
              <a:t>I</a:t>
            </a:r>
            <a:r>
              <a:rPr lang="en" sz="2000" i="1" u="sng" dirty="0">
                <a:solidFill>
                  <a:schemeClr val="dk1"/>
                </a:solidFill>
              </a:rPr>
              <a:t> may attain to the resurrection from the dead</a:t>
            </a:r>
            <a:r>
              <a:rPr lang="en" sz="2000" i="1" dirty="0">
                <a:solidFill>
                  <a:schemeClr val="dk1"/>
                </a:solidFill>
              </a:rPr>
              <a:t>.”</a:t>
            </a:r>
            <a:r>
              <a:rPr lang="en" sz="2000" dirty="0">
                <a:solidFill>
                  <a:srgbClr val="00FFFF"/>
                </a:solidFill>
              </a:rPr>
              <a:t> Don’t YOU want what Paul did?</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79850" y="0"/>
            <a:ext cx="92718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OUR WEEKLY REMINDER</a:t>
            </a:r>
            <a:endParaRPr sz="5000" b="1">
              <a:solidFill>
                <a:srgbClr val="00FFFF"/>
              </a:solidFill>
            </a:endParaRPr>
          </a:p>
        </p:txBody>
      </p:sp>
      <p:sp>
        <p:nvSpPr>
          <p:cNvPr id="61" name="Google Shape;61;p14"/>
          <p:cNvSpPr txBox="1">
            <a:spLocks noGrp="1"/>
          </p:cNvSpPr>
          <p:nvPr>
            <p:ph type="subTitle" idx="1"/>
          </p:nvPr>
        </p:nvSpPr>
        <p:spPr>
          <a:xfrm>
            <a:off x="-167850" y="388475"/>
            <a:ext cx="9393600" cy="4754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Today (4/20/25) much of the religious world is celebrating a holiday called Easter.  I am pleased when anyone is taking time to think about Jesus.  But we do not celebrate Easter as a religious holiday (“holy day”) in this congregation, for the simple reason that we do not read about the church in New Testament having designated religious holidays, and we are commanded to follow the pattern that Jesus’ apostles and prophets gave us.  (Also note that </a:t>
            </a:r>
            <a:r>
              <a:rPr lang="en" sz="1900" i="1" dirty="0">
                <a:solidFill>
                  <a:schemeClr val="dk1"/>
                </a:solidFill>
              </a:rPr>
              <a:t>“Easter”</a:t>
            </a:r>
            <a:r>
              <a:rPr lang="en" sz="1900" dirty="0">
                <a:solidFill>
                  <a:srgbClr val="FFFF00"/>
                </a:solidFill>
              </a:rPr>
              <a:t> in </a:t>
            </a:r>
            <a:r>
              <a:rPr lang="en" sz="1900" u="sng" dirty="0">
                <a:solidFill>
                  <a:srgbClr val="FFFF00"/>
                </a:solidFill>
              </a:rPr>
              <a:t>Acts 12:4</a:t>
            </a:r>
            <a:r>
              <a:rPr lang="en" sz="1900" dirty="0">
                <a:solidFill>
                  <a:srgbClr val="FFFF00"/>
                </a:solidFill>
              </a:rPr>
              <a:t> in the KJV is a poor translation there.  That verse is referring to the Jewish Passover.)</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“So your congregation doesn’t remember and honor the resurrection of Jesus?”</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We sure do!  Every week, on the “Lord’s Day”, the first day of the week, just as our 1st century brethren did </a:t>
            </a:r>
            <a:r>
              <a:rPr lang="en" sz="1900" dirty="0">
                <a:solidFill>
                  <a:srgbClr val="FFFF00"/>
                </a:solidFill>
              </a:rPr>
              <a:t>(</a:t>
            </a:r>
            <a:r>
              <a:rPr lang="en" sz="1900" u="sng" dirty="0">
                <a:solidFill>
                  <a:srgbClr val="FFFF00"/>
                </a:solidFill>
              </a:rPr>
              <a:t>Acts 20:7</a:t>
            </a:r>
            <a:r>
              <a:rPr lang="en" sz="1900" dirty="0">
                <a:solidFill>
                  <a:srgbClr val="FFFF00"/>
                </a:solidFill>
              </a:rPr>
              <a:t>)</a:t>
            </a:r>
            <a:r>
              <a:rPr lang="en" sz="1900" dirty="0">
                <a:solidFill>
                  <a:srgbClr val="00FFFF"/>
                </a:solidFill>
              </a:rPr>
              <a:t>.</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1 Cor.11:24</a:t>
            </a:r>
            <a:r>
              <a:rPr lang="en" sz="1900" dirty="0">
                <a:solidFill>
                  <a:schemeClr val="dk1"/>
                </a:solidFill>
              </a:rPr>
              <a:t> </a:t>
            </a:r>
            <a:r>
              <a:rPr lang="en" sz="1900" i="1" dirty="0">
                <a:solidFill>
                  <a:schemeClr val="dk1"/>
                </a:solidFill>
              </a:rPr>
              <a:t>“and when He had given thanks, He broke it and said, “This is My body, which is for you; do this in remembrance of</a:t>
            </a:r>
            <a:r>
              <a:rPr lang="en" sz="1900" dirty="0">
                <a:solidFill>
                  <a:schemeClr val="dk1"/>
                </a:solidFill>
              </a:rPr>
              <a:t> </a:t>
            </a:r>
            <a:r>
              <a:rPr lang="en" sz="1900" i="1" dirty="0">
                <a:solidFill>
                  <a:schemeClr val="accent1">
                    <a:lumMod val="60000"/>
                    <a:lumOff val="40000"/>
                  </a:schemeClr>
                </a:solidFill>
              </a:rPr>
              <a:t>(My body up until the point that I died)</a:t>
            </a:r>
            <a:r>
              <a:rPr lang="en" sz="1900" i="1" dirty="0">
                <a:solidFill>
                  <a:schemeClr val="tx1"/>
                </a:solidFill>
              </a:rPr>
              <a:t>?”</a:t>
            </a:r>
            <a:r>
              <a:rPr lang="en" sz="1900" dirty="0">
                <a:solidFill>
                  <a:srgbClr val="FFFF00"/>
                </a:solidFill>
              </a:rPr>
              <a:t>  No!</a:t>
            </a:r>
            <a:r>
              <a:rPr lang="en" sz="1900" dirty="0">
                <a:solidFill>
                  <a:schemeClr val="dk1"/>
                </a:solidFill>
              </a:rPr>
              <a:t>  </a:t>
            </a:r>
            <a:r>
              <a:rPr lang="en" sz="1900" i="1" dirty="0">
                <a:solidFill>
                  <a:schemeClr val="dk1"/>
                </a:solidFill>
              </a:rPr>
              <a:t>“</a:t>
            </a:r>
            <a:r>
              <a:rPr lang="en" sz="1900" i="1" u="sng" dirty="0">
                <a:solidFill>
                  <a:schemeClr val="dk1"/>
                </a:solidFill>
              </a:rPr>
              <a:t>ME</a:t>
            </a:r>
            <a:r>
              <a:rPr lang="en" sz="1900" i="1" dirty="0">
                <a:solidFill>
                  <a:schemeClr val="dk1"/>
                </a:solidFill>
              </a:rPr>
              <a:t>!”</a:t>
            </a:r>
            <a:r>
              <a:rPr lang="en" sz="1900" dirty="0">
                <a:solidFill>
                  <a:schemeClr val="dk1"/>
                </a:solidFill>
              </a:rPr>
              <a:t>  </a:t>
            </a:r>
            <a:r>
              <a:rPr lang="en" sz="1900" dirty="0">
                <a:solidFill>
                  <a:srgbClr val="FFFF00"/>
                </a:solidFill>
              </a:rPr>
              <a:t>ALL of Him, including His RAISED body afterward!</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What are we doing in our weekly communion?</a:t>
            </a:r>
            <a:r>
              <a:rPr lang="en" sz="1900" dirty="0">
                <a:solidFill>
                  <a:schemeClr val="dk1"/>
                </a:solidFill>
              </a:rPr>
              <a:t>  </a:t>
            </a:r>
            <a:r>
              <a:rPr lang="en" sz="1900" u="sng" dirty="0">
                <a:solidFill>
                  <a:srgbClr val="FFFF00"/>
                </a:solidFill>
              </a:rPr>
              <a:t>1 Cor.11:26</a:t>
            </a:r>
            <a:r>
              <a:rPr lang="en" sz="1900" dirty="0">
                <a:solidFill>
                  <a:schemeClr val="dk1"/>
                </a:solidFill>
              </a:rPr>
              <a:t> </a:t>
            </a:r>
            <a:r>
              <a:rPr lang="en" sz="1900" i="1" dirty="0">
                <a:solidFill>
                  <a:schemeClr val="dk1"/>
                </a:solidFill>
              </a:rPr>
              <a:t>“For as often as you eat this bread and drink the cup, you proclaim the Lord’s death.”</a:t>
            </a:r>
            <a:r>
              <a:rPr lang="en" sz="1900" dirty="0">
                <a:solidFill>
                  <a:schemeClr val="dk1"/>
                </a:solidFill>
              </a:rPr>
              <a:t>  </a:t>
            </a:r>
            <a:r>
              <a:rPr lang="en" sz="1900" dirty="0">
                <a:solidFill>
                  <a:srgbClr val="00FFFF"/>
                </a:solidFill>
              </a:rPr>
              <a:t>Is that where that verse ends?  No!</a:t>
            </a:r>
            <a:r>
              <a:rPr lang="en" sz="1900" dirty="0">
                <a:solidFill>
                  <a:schemeClr val="dk1"/>
                </a:solidFill>
              </a:rPr>
              <a:t>  </a:t>
            </a:r>
            <a:r>
              <a:rPr lang="en" sz="1900" i="1" dirty="0">
                <a:solidFill>
                  <a:schemeClr val="dk1"/>
                </a:solidFill>
              </a:rPr>
              <a:t>“</a:t>
            </a:r>
            <a:r>
              <a:rPr lang="en" sz="1900" i="1" u="sng" dirty="0">
                <a:solidFill>
                  <a:schemeClr val="dk1"/>
                </a:solidFill>
              </a:rPr>
              <a:t>until He comes</a:t>
            </a:r>
            <a:r>
              <a:rPr lang="en" sz="1900" i="1" dirty="0">
                <a:solidFill>
                  <a:schemeClr val="dk1"/>
                </a:solidFill>
              </a:rPr>
              <a:t>.”</a:t>
            </a:r>
            <a:r>
              <a:rPr lang="en" sz="1900" dirty="0">
                <a:solidFill>
                  <a:schemeClr val="dk1"/>
                </a:solidFill>
              </a:rPr>
              <a:t>  </a:t>
            </a:r>
            <a:r>
              <a:rPr lang="en" sz="1900" dirty="0">
                <a:solidFill>
                  <a:srgbClr val="00FFFF"/>
                </a:solidFill>
              </a:rPr>
              <a:t>Our Lord did not stay in that tomb!  </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79850" y="0"/>
            <a:ext cx="92718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MAKES HIS UNIQUE?</a:t>
            </a:r>
            <a:endParaRPr sz="5000" b="1">
              <a:solidFill>
                <a:srgbClr val="00FFFF"/>
              </a:solidFill>
            </a:endParaRPr>
          </a:p>
        </p:txBody>
      </p:sp>
      <p:sp>
        <p:nvSpPr>
          <p:cNvPr id="67" name="Google Shape;67;p15"/>
          <p:cNvSpPr txBox="1">
            <a:spLocks noGrp="1"/>
          </p:cNvSpPr>
          <p:nvPr>
            <p:ph type="subTitle" idx="1"/>
          </p:nvPr>
        </p:nvSpPr>
        <p:spPr>
          <a:xfrm>
            <a:off x="-167850" y="388475"/>
            <a:ext cx="9441000" cy="4754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Lest we forget, there were multiple persons raised from the dead in scripture, both before and after Jesus’ resurrection.  Jesus Himself raised at least 3 persons from the dead that we are aware of.  What made Jesus’ so special?</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It was foretold thousands of years beforehand.  </a:t>
            </a:r>
            <a:r>
              <a:rPr lang="en" sz="2000" u="sng">
                <a:solidFill>
                  <a:srgbClr val="FFFF00"/>
                </a:solidFill>
              </a:rPr>
              <a:t>Gen.3:15</a:t>
            </a:r>
            <a:r>
              <a:rPr lang="en" sz="2000">
                <a:solidFill>
                  <a:srgbClr val="00FFFF"/>
                </a:solidFill>
              </a:rPr>
              <a:t> </a:t>
            </a:r>
            <a:r>
              <a:rPr lang="en" sz="2000">
                <a:solidFill>
                  <a:srgbClr val="FFFF00"/>
                </a:solidFill>
              </a:rPr>
              <a:t>(God to the serpent)</a:t>
            </a:r>
            <a:r>
              <a:rPr lang="en" sz="2000">
                <a:solidFill>
                  <a:srgbClr val="00FFFF"/>
                </a:solidFill>
              </a:rPr>
              <a:t> </a:t>
            </a:r>
            <a:r>
              <a:rPr lang="en" sz="2000" i="1">
                <a:solidFill>
                  <a:schemeClr val="dk1"/>
                </a:solidFill>
              </a:rPr>
              <a:t>“And I will put enmity between you and the woman, and between your seed and her Seed; </a:t>
            </a:r>
            <a:r>
              <a:rPr lang="en" sz="2000" i="1" u="sng">
                <a:solidFill>
                  <a:schemeClr val="dk1"/>
                </a:solidFill>
              </a:rPr>
              <a:t>He shall bruise you on the head</a:t>
            </a:r>
            <a:r>
              <a:rPr lang="en" sz="2000" i="1">
                <a:solidFill>
                  <a:schemeClr val="dk1"/>
                </a:solidFill>
              </a:rPr>
              <a:t>, and you shall bruise Him on the heel.”</a:t>
            </a:r>
            <a:r>
              <a:rPr lang="en" sz="2000">
                <a:solidFill>
                  <a:srgbClr val="00FFFF"/>
                </a:solidFill>
              </a:rPr>
              <a:t> </a:t>
            </a:r>
            <a:r>
              <a:rPr lang="en" sz="2000" u="sng">
                <a:solidFill>
                  <a:srgbClr val="FFFF00"/>
                </a:solidFill>
              </a:rPr>
              <a:t>Ps.16:9-10</a:t>
            </a:r>
            <a:r>
              <a:rPr lang="en" sz="2000">
                <a:solidFill>
                  <a:srgbClr val="00FFFF"/>
                </a:solidFill>
              </a:rPr>
              <a:t> </a:t>
            </a:r>
            <a:r>
              <a:rPr lang="en" sz="2000" i="1">
                <a:solidFill>
                  <a:schemeClr val="dk1"/>
                </a:solidFill>
              </a:rPr>
              <a:t>“Therefore my heart is glad and my glory rejoices; </a:t>
            </a:r>
            <a:r>
              <a:rPr lang="en" sz="2000" i="1" u="sng">
                <a:solidFill>
                  <a:schemeClr val="dk1"/>
                </a:solidFill>
              </a:rPr>
              <a:t>My flesh also will dwell securely</a:t>
            </a:r>
            <a:r>
              <a:rPr lang="en" sz="2000" i="1">
                <a:solidFill>
                  <a:schemeClr val="dk1"/>
                </a:solidFill>
              </a:rPr>
              <a:t>. 10 For You will not abandon my soul to Sheol; </a:t>
            </a:r>
            <a:r>
              <a:rPr lang="en" sz="2000" i="1" u="sng">
                <a:solidFill>
                  <a:schemeClr val="dk1"/>
                </a:solidFill>
              </a:rPr>
              <a:t>nor will You allow Your Holy One to undergo decay</a:t>
            </a:r>
            <a:r>
              <a:rPr lang="en" sz="2000" i="1">
                <a:solidFill>
                  <a:schemeClr val="dk1"/>
                </a:solidFill>
              </a:rPr>
              <a:t>.”</a:t>
            </a:r>
            <a:r>
              <a:rPr lang="en" sz="2000">
                <a:solidFill>
                  <a:srgbClr val="00FFFF"/>
                </a:solidFill>
              </a:rPr>
              <a:t> </a:t>
            </a:r>
            <a:r>
              <a:rPr lang="en" sz="2000">
                <a:solidFill>
                  <a:srgbClr val="FFFF00"/>
                </a:solidFill>
              </a:rPr>
              <a:t>(</a:t>
            </a:r>
            <a:r>
              <a:rPr lang="en" sz="2000" u="sng">
                <a:solidFill>
                  <a:srgbClr val="FFFF00"/>
                </a:solidFill>
              </a:rPr>
              <a:t>Acts 2:27</a:t>
            </a:r>
            <a:r>
              <a:rPr lang="en" sz="2000">
                <a:solidFill>
                  <a:srgbClr val="FFFF00"/>
                </a:solidFill>
              </a:rPr>
              <a:t>,</a:t>
            </a:r>
            <a:r>
              <a:rPr lang="en" sz="2000" u="sng">
                <a:solidFill>
                  <a:srgbClr val="FFFF00"/>
                </a:solidFill>
              </a:rPr>
              <a:t>13:35</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It was foretold by Jesus Himself, in great detail, about Himself!  </a:t>
            </a:r>
            <a:r>
              <a:rPr lang="en" sz="2000" u="sng">
                <a:solidFill>
                  <a:srgbClr val="FFFF00"/>
                </a:solidFill>
              </a:rPr>
              <a:t>Lk.18:31-33</a:t>
            </a:r>
            <a:r>
              <a:rPr lang="en" sz="2000">
                <a:solidFill>
                  <a:srgbClr val="00FFFF"/>
                </a:solidFill>
              </a:rPr>
              <a:t> </a:t>
            </a:r>
            <a:r>
              <a:rPr lang="en" sz="2000" i="1">
                <a:solidFill>
                  <a:schemeClr val="dk1"/>
                </a:solidFill>
              </a:rPr>
              <a:t>“Then He took the twelve aside and said to them, “Behold, we are going up to Jerusalem, and </a:t>
            </a:r>
            <a:r>
              <a:rPr lang="en" sz="2000" i="1" u="sng">
                <a:solidFill>
                  <a:schemeClr val="dk1"/>
                </a:solidFill>
              </a:rPr>
              <a:t>all things which are written through the prophets about the Son of Man will be accomplished</a:t>
            </a:r>
            <a:r>
              <a:rPr lang="en" sz="2000" i="1">
                <a:solidFill>
                  <a:schemeClr val="dk1"/>
                </a:solidFill>
              </a:rPr>
              <a:t>. 32 For He will be handed over to the Gentiles, and will be mocked and mistreated and spit upon, 33 and after they have scourged Him, they will kill Him; </a:t>
            </a:r>
            <a:r>
              <a:rPr lang="en" sz="2000" i="1" u="sng">
                <a:solidFill>
                  <a:schemeClr val="dk1"/>
                </a:solidFill>
              </a:rPr>
              <a:t>and the third day He will rise again</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9850" y="0"/>
            <a:ext cx="92718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ELSE?</a:t>
            </a:r>
            <a:endParaRPr sz="5000" b="1">
              <a:solidFill>
                <a:srgbClr val="00FFFF"/>
              </a:solidFill>
            </a:endParaRPr>
          </a:p>
        </p:txBody>
      </p:sp>
      <p:sp>
        <p:nvSpPr>
          <p:cNvPr id="73" name="Google Shape;73;p16"/>
          <p:cNvSpPr txBox="1">
            <a:spLocks noGrp="1"/>
          </p:cNvSpPr>
          <p:nvPr>
            <p:ph type="subTitle" idx="1"/>
          </p:nvPr>
        </p:nvSpPr>
        <p:spPr>
          <a:xfrm>
            <a:off x="-167850" y="388475"/>
            <a:ext cx="9414000" cy="4754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Jesus was the only Person raised from the dead who did NOT later suffer a second physical death!  He ascended to His Father to receive a kingdom!</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13:34</a:t>
            </a:r>
            <a:r>
              <a:rPr lang="en" sz="2000">
                <a:solidFill>
                  <a:srgbClr val="FFFF00"/>
                </a:solidFill>
              </a:rPr>
              <a:t> </a:t>
            </a:r>
            <a:r>
              <a:rPr lang="en" sz="2000" i="1">
                <a:solidFill>
                  <a:schemeClr val="dk1"/>
                </a:solidFill>
              </a:rPr>
              <a:t>“As for the fact that He raised Him up from the dead, </a:t>
            </a:r>
            <a:r>
              <a:rPr lang="en" sz="2000" i="1" u="sng">
                <a:solidFill>
                  <a:schemeClr val="dk1"/>
                </a:solidFill>
              </a:rPr>
              <a:t>no longer to return to decay</a:t>
            </a:r>
            <a:r>
              <a:rPr lang="en" sz="2000" i="1">
                <a:solidFill>
                  <a:schemeClr val="dk1"/>
                </a:solidFill>
              </a:rPr>
              <a:t>, He has spoken in this way: ‘I will give you the holy and sure blessings of David.”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Rom.6:9</a:t>
            </a:r>
            <a:r>
              <a:rPr lang="en" sz="2000">
                <a:solidFill>
                  <a:srgbClr val="FFFF00"/>
                </a:solidFill>
              </a:rPr>
              <a:t> </a:t>
            </a:r>
            <a:r>
              <a:rPr lang="en" sz="2000" i="1">
                <a:solidFill>
                  <a:schemeClr val="dk1"/>
                </a:solidFill>
              </a:rPr>
              <a:t>“knowing that Christ, having been raised from the dead, </a:t>
            </a:r>
            <a:r>
              <a:rPr lang="en" sz="2000" i="1" u="sng">
                <a:solidFill>
                  <a:schemeClr val="dk1"/>
                </a:solidFill>
              </a:rPr>
              <a:t>is never to die again; death no longer is master over Him</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Heb.7:23-25</a:t>
            </a:r>
            <a:r>
              <a:rPr lang="en" sz="2000">
                <a:solidFill>
                  <a:srgbClr val="FFFF00"/>
                </a:solidFill>
              </a:rPr>
              <a:t> </a:t>
            </a:r>
            <a:r>
              <a:rPr lang="en" sz="2000" i="1">
                <a:solidFill>
                  <a:schemeClr val="dk1"/>
                </a:solidFill>
              </a:rPr>
              <a:t>“The former priests, on the one hand, existed in greater numbers because they were prevented by death from continuing, 24 but Jesus, on the other hand, </a:t>
            </a:r>
            <a:r>
              <a:rPr lang="en" sz="2000" i="1" u="sng">
                <a:solidFill>
                  <a:schemeClr val="dk1"/>
                </a:solidFill>
              </a:rPr>
              <a:t>because He continues forever, holds His priesthood permanently</a:t>
            </a:r>
            <a:r>
              <a:rPr lang="en" sz="2000" i="1">
                <a:solidFill>
                  <a:schemeClr val="dk1"/>
                </a:solidFill>
              </a:rPr>
              <a:t>. 25 Therefore </a:t>
            </a:r>
            <a:r>
              <a:rPr lang="en" sz="2000" i="1" u="sng">
                <a:solidFill>
                  <a:schemeClr val="dk1"/>
                </a:solidFill>
              </a:rPr>
              <a:t>He is able also to save forever</a:t>
            </a:r>
            <a:r>
              <a:rPr lang="en" sz="2000" i="1">
                <a:solidFill>
                  <a:schemeClr val="dk1"/>
                </a:solidFill>
              </a:rPr>
              <a:t> those who draw near to God through Him, </a:t>
            </a:r>
            <a:r>
              <a:rPr lang="en" sz="2000" i="1" u="sng">
                <a:solidFill>
                  <a:schemeClr val="dk1"/>
                </a:solidFill>
              </a:rPr>
              <a:t>since He always lives</a:t>
            </a:r>
            <a:r>
              <a:rPr lang="en" sz="2000" i="1">
                <a:solidFill>
                  <a:schemeClr val="dk1"/>
                </a:solidFill>
              </a:rPr>
              <a:t> to make intercession for them.”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Lk.19:12</a:t>
            </a:r>
            <a:r>
              <a:rPr lang="en" sz="2000" i="1">
                <a:solidFill>
                  <a:schemeClr val="dk1"/>
                </a:solidFill>
              </a:rPr>
              <a:t> “So He said, “A nobleman went to a distant country </a:t>
            </a:r>
            <a:r>
              <a:rPr lang="en" sz="2000" i="1" u="sng">
                <a:solidFill>
                  <a:schemeClr val="dk1"/>
                </a:solidFill>
              </a:rPr>
              <a:t>to receive a kingdom for himself</a:t>
            </a:r>
            <a:r>
              <a:rPr lang="en" sz="2000" i="1">
                <a:solidFill>
                  <a:schemeClr val="dk1"/>
                </a:solidFill>
              </a:rPr>
              <a:t>, </a:t>
            </a:r>
            <a:r>
              <a:rPr lang="en" sz="2000" i="1" u="sng">
                <a:solidFill>
                  <a:schemeClr val="dk1"/>
                </a:solidFill>
              </a:rPr>
              <a:t>and then return</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It is so reassuring to know that our Lord will never be touched by death again!</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WHAT DID IT DO FOR JESUS?</a:t>
            </a:r>
            <a:endParaRPr sz="4900" b="1">
              <a:solidFill>
                <a:srgbClr val="00FFFF"/>
              </a:solidFill>
            </a:endParaRPr>
          </a:p>
        </p:txBody>
      </p:sp>
      <p:sp>
        <p:nvSpPr>
          <p:cNvPr id="79" name="Google Shape;79;p17"/>
          <p:cNvSpPr txBox="1">
            <a:spLocks noGrp="1"/>
          </p:cNvSpPr>
          <p:nvPr>
            <p:ph type="subTitle" idx="1"/>
          </p:nvPr>
        </p:nvSpPr>
        <p:spPr>
          <a:xfrm>
            <a:off x="-210647" y="370875"/>
            <a:ext cx="9421671" cy="4772400"/>
          </a:xfrm>
          <a:prstGeom prst="rect">
            <a:avLst/>
          </a:prstGeom>
        </p:spPr>
        <p:txBody>
          <a:bodyPr spcFirstLastPara="1" wrap="square" lIns="91425" tIns="91425" rIns="91425" bIns="91425" anchor="t" anchorCtr="0">
            <a:noAutofit/>
          </a:bodyPr>
          <a:lstStyle/>
          <a:p>
            <a:pPr marL="457200" lvl="0" indent="-358775" algn="l" rtl="0">
              <a:spcBef>
                <a:spcPts val="0"/>
              </a:spcBef>
              <a:spcAft>
                <a:spcPts val="0"/>
              </a:spcAft>
              <a:buClr>
                <a:srgbClr val="FFFF00"/>
              </a:buClr>
              <a:buSzPts val="2050"/>
              <a:buChar char="●"/>
            </a:pPr>
            <a:r>
              <a:rPr lang="en" sz="2050" dirty="0">
                <a:solidFill>
                  <a:srgbClr val="FFFF00"/>
                </a:solidFill>
              </a:rPr>
              <a:t>Most importantly, Jesus’ resurrection PROVES, beyond all doubt, that He is almighty God!</a:t>
            </a:r>
            <a:endParaRPr sz="2050" dirty="0">
              <a:solidFill>
                <a:srgbClr val="FFFF00"/>
              </a:solidFill>
            </a:endParaRPr>
          </a:p>
          <a:p>
            <a:pPr marL="457200" lvl="0" indent="-358775" algn="l" rtl="0">
              <a:spcBef>
                <a:spcPts val="0"/>
              </a:spcBef>
              <a:spcAft>
                <a:spcPts val="0"/>
              </a:spcAft>
              <a:buClr>
                <a:srgbClr val="00FFFF"/>
              </a:buClr>
              <a:buSzPts val="2050"/>
              <a:buChar char="●"/>
            </a:pPr>
            <a:r>
              <a:rPr lang="en" sz="2050" dirty="0">
                <a:solidFill>
                  <a:srgbClr val="00FFFF"/>
                </a:solidFill>
              </a:rPr>
              <a:t>WHO raised Jesus from the dead?  </a:t>
            </a:r>
            <a:r>
              <a:rPr lang="en" sz="2050" u="sng" dirty="0">
                <a:solidFill>
                  <a:srgbClr val="FFFF00"/>
                </a:solidFill>
              </a:rPr>
              <a:t>Acts 13:30</a:t>
            </a:r>
            <a:r>
              <a:rPr lang="en" sz="2050" dirty="0">
                <a:solidFill>
                  <a:srgbClr val="00FFFF"/>
                </a:solidFill>
              </a:rPr>
              <a:t> </a:t>
            </a:r>
            <a:r>
              <a:rPr lang="en" sz="2050" i="1" dirty="0">
                <a:solidFill>
                  <a:schemeClr val="dk1"/>
                </a:solidFill>
              </a:rPr>
              <a:t>“But </a:t>
            </a:r>
            <a:r>
              <a:rPr lang="en" sz="2050" i="1" u="sng" dirty="0">
                <a:solidFill>
                  <a:schemeClr val="dk1"/>
                </a:solidFill>
              </a:rPr>
              <a:t>God raised Him from the dead</a:t>
            </a:r>
            <a:r>
              <a:rPr lang="en" sz="2050" i="1" dirty="0">
                <a:solidFill>
                  <a:schemeClr val="dk1"/>
                </a:solidFill>
              </a:rPr>
              <a:t>;”</a:t>
            </a:r>
            <a:r>
              <a:rPr lang="en" sz="2050" dirty="0">
                <a:solidFill>
                  <a:srgbClr val="00FFFF"/>
                </a:solidFill>
              </a:rPr>
              <a:t>  This is repeated TWENTY times in the New Testament.</a:t>
            </a:r>
            <a:endParaRPr sz="2050" dirty="0">
              <a:solidFill>
                <a:srgbClr val="00FFFF"/>
              </a:solidFill>
            </a:endParaRPr>
          </a:p>
          <a:p>
            <a:pPr marL="457200" lvl="0" indent="-358775" algn="l" rtl="0">
              <a:spcBef>
                <a:spcPts val="0"/>
              </a:spcBef>
              <a:spcAft>
                <a:spcPts val="0"/>
              </a:spcAft>
              <a:buClr>
                <a:srgbClr val="FFFF00"/>
              </a:buClr>
              <a:buSzPts val="2050"/>
              <a:buChar char="●"/>
            </a:pPr>
            <a:r>
              <a:rPr lang="en" sz="2050" dirty="0">
                <a:solidFill>
                  <a:srgbClr val="FFFF00"/>
                </a:solidFill>
              </a:rPr>
              <a:t>But what did Jesus say HE would do?  </a:t>
            </a:r>
            <a:r>
              <a:rPr lang="en" sz="2050" u="sng" dirty="0">
                <a:solidFill>
                  <a:srgbClr val="FFFF00"/>
                </a:solidFill>
              </a:rPr>
              <a:t>Jn.2:18-19</a:t>
            </a:r>
            <a:r>
              <a:rPr lang="en" sz="2050" dirty="0">
                <a:solidFill>
                  <a:srgbClr val="00FFFF"/>
                </a:solidFill>
              </a:rPr>
              <a:t> “</a:t>
            </a:r>
            <a:r>
              <a:rPr lang="en" sz="2050" i="1" dirty="0">
                <a:solidFill>
                  <a:schemeClr val="dk1"/>
                </a:solidFill>
              </a:rPr>
              <a:t>The Jews then said to Him, “What sign do You show us as your authority for doing these things?” 19 Jesus answered them, “Destroy this temple, and in three days </a:t>
            </a:r>
            <a:r>
              <a:rPr lang="en" sz="2050" i="1" u="sng" dirty="0">
                <a:solidFill>
                  <a:schemeClr val="dk1"/>
                </a:solidFill>
              </a:rPr>
              <a:t>I will raise it up</a:t>
            </a:r>
            <a:r>
              <a:rPr lang="en" sz="2050" i="1" dirty="0">
                <a:solidFill>
                  <a:schemeClr val="dk1"/>
                </a:solidFill>
              </a:rPr>
              <a:t>.”</a:t>
            </a:r>
            <a:r>
              <a:rPr lang="en" sz="2050" dirty="0">
                <a:solidFill>
                  <a:srgbClr val="00FFFF"/>
                </a:solidFill>
              </a:rPr>
              <a:t>  </a:t>
            </a:r>
            <a:r>
              <a:rPr lang="en" sz="2050" u="sng" dirty="0">
                <a:solidFill>
                  <a:srgbClr val="FFFF00"/>
                </a:solidFill>
              </a:rPr>
              <a:t>Jn.10:17-18</a:t>
            </a:r>
            <a:r>
              <a:rPr lang="en" sz="2050" dirty="0">
                <a:solidFill>
                  <a:srgbClr val="00FFFF"/>
                </a:solidFill>
              </a:rPr>
              <a:t> </a:t>
            </a:r>
            <a:r>
              <a:rPr lang="en" sz="2050" i="1" dirty="0">
                <a:solidFill>
                  <a:schemeClr val="dk1"/>
                </a:solidFill>
              </a:rPr>
              <a:t>“For this reason the Father loves Me, because I lay down My life </a:t>
            </a:r>
            <a:r>
              <a:rPr lang="en" sz="2050" i="1" u="sng" dirty="0">
                <a:solidFill>
                  <a:schemeClr val="dk1"/>
                </a:solidFill>
              </a:rPr>
              <a:t>so that I may take it again</a:t>
            </a:r>
            <a:r>
              <a:rPr lang="en" sz="2050" i="1" dirty="0">
                <a:solidFill>
                  <a:schemeClr val="dk1"/>
                </a:solidFill>
              </a:rPr>
              <a:t>. 18 No one has taken it away from Me, but I lay it down on My own initiative. I</a:t>
            </a:r>
            <a:r>
              <a:rPr lang="en" sz="2050" i="1" u="sng" dirty="0">
                <a:solidFill>
                  <a:schemeClr val="dk1"/>
                </a:solidFill>
              </a:rPr>
              <a:t> have authority to lay it down, and I have authority to take it up again</a:t>
            </a:r>
            <a:r>
              <a:rPr lang="en" sz="2050" i="1" dirty="0">
                <a:solidFill>
                  <a:schemeClr val="dk1"/>
                </a:solidFill>
              </a:rPr>
              <a:t>. This </a:t>
            </a:r>
            <a:r>
              <a:rPr lang="en" sz="2050" i="1" u="sng" dirty="0">
                <a:solidFill>
                  <a:schemeClr val="dk1"/>
                </a:solidFill>
              </a:rPr>
              <a:t>commandment</a:t>
            </a:r>
            <a:r>
              <a:rPr lang="en" sz="2050" i="1" dirty="0">
                <a:solidFill>
                  <a:schemeClr val="dk1"/>
                </a:solidFill>
              </a:rPr>
              <a:t> I received from My Father.”</a:t>
            </a:r>
            <a:endParaRPr sz="2050" i="1" dirty="0">
              <a:solidFill>
                <a:schemeClr val="dk1"/>
              </a:solidFill>
            </a:endParaRPr>
          </a:p>
          <a:p>
            <a:pPr marL="457200" lvl="0" indent="-358775" algn="l" rtl="0">
              <a:spcBef>
                <a:spcPts val="0"/>
              </a:spcBef>
              <a:spcAft>
                <a:spcPts val="0"/>
              </a:spcAft>
              <a:buClr>
                <a:srgbClr val="00FFFF"/>
              </a:buClr>
              <a:buSzPts val="2050"/>
              <a:buChar char="●"/>
            </a:pPr>
            <a:r>
              <a:rPr lang="en" sz="2050" dirty="0">
                <a:solidFill>
                  <a:srgbClr val="00FFFF"/>
                </a:solidFill>
              </a:rPr>
              <a:t>If God raised Jesus from the dead AND Jesus raised Himself from the dead, WHO is Jesus?  He is God!  This is an inescapable conclusion!  Jesus was even COMMANDED, by His Father, to re-enter His body and exit that tomb!</a:t>
            </a:r>
            <a:endParaRPr sz="20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ELSE FOR JESUS?</a:t>
            </a:r>
            <a:endParaRPr sz="5000" b="1">
              <a:solidFill>
                <a:srgbClr val="00FFFF"/>
              </a:solidFill>
            </a:endParaRPr>
          </a:p>
        </p:txBody>
      </p:sp>
      <p:sp>
        <p:nvSpPr>
          <p:cNvPr id="85" name="Google Shape;85;p18"/>
          <p:cNvSpPr txBox="1">
            <a:spLocks noGrp="1"/>
          </p:cNvSpPr>
          <p:nvPr>
            <p:ph type="subTitle" idx="1"/>
          </p:nvPr>
        </p:nvSpPr>
        <p:spPr>
          <a:xfrm>
            <a:off x="-167850" y="388475"/>
            <a:ext cx="9373500" cy="4754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Proved Him to be the divine Son of God, as He had SAID that He was! </a:t>
            </a:r>
            <a:r>
              <a:rPr lang="en" sz="1900">
                <a:solidFill>
                  <a:srgbClr val="00FFFF"/>
                </a:solidFill>
              </a:rPr>
              <a:t> </a:t>
            </a:r>
            <a:r>
              <a:rPr lang="en" sz="1900" u="sng">
                <a:solidFill>
                  <a:srgbClr val="FFFF00"/>
                </a:solidFill>
              </a:rPr>
              <a:t>Rom.1:4</a:t>
            </a:r>
            <a:r>
              <a:rPr lang="en" sz="1900">
                <a:solidFill>
                  <a:srgbClr val="00FFFF"/>
                </a:solidFill>
              </a:rPr>
              <a:t> </a:t>
            </a:r>
            <a:r>
              <a:rPr lang="en" sz="1900" i="1">
                <a:solidFill>
                  <a:schemeClr val="dk1"/>
                </a:solidFill>
              </a:rPr>
              <a:t>“</a:t>
            </a:r>
            <a:r>
              <a:rPr lang="en" sz="1900" i="1" u="sng">
                <a:solidFill>
                  <a:schemeClr val="dk1"/>
                </a:solidFill>
              </a:rPr>
              <a:t>who was declared the Son of God with power</a:t>
            </a:r>
            <a:r>
              <a:rPr lang="en" sz="1900" i="1">
                <a:solidFill>
                  <a:schemeClr val="dk1"/>
                </a:solidFill>
              </a:rPr>
              <a:t> by the resurrection from the dead, according to the Spirit of holiness, Jesus Christ our Lord,”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Showed that He is more powerful than death itself.  </a:t>
            </a:r>
            <a:r>
              <a:rPr lang="en" sz="1900" u="sng">
                <a:solidFill>
                  <a:srgbClr val="FFFF00"/>
                </a:solidFill>
              </a:rPr>
              <a:t>Acts 2:24</a:t>
            </a:r>
            <a:r>
              <a:rPr lang="en" sz="1900">
                <a:solidFill>
                  <a:srgbClr val="00FFFF"/>
                </a:solidFill>
              </a:rPr>
              <a:t> </a:t>
            </a:r>
            <a:r>
              <a:rPr lang="en" sz="1900" i="1">
                <a:solidFill>
                  <a:schemeClr val="dk1"/>
                </a:solidFill>
              </a:rPr>
              <a:t>“But God raised Him up again, putting an end to the agony of death, since </a:t>
            </a:r>
            <a:r>
              <a:rPr lang="en" sz="1900" i="1" u="sng">
                <a:solidFill>
                  <a:schemeClr val="dk1"/>
                </a:solidFill>
              </a:rPr>
              <a:t>it was impossible for Him to be held in its power</a:t>
            </a:r>
            <a:r>
              <a:rPr lang="en" sz="1900" i="1">
                <a:solidFill>
                  <a:schemeClr val="dk1"/>
                </a:solidFill>
              </a:rPr>
              <a:t>.”</a:t>
            </a:r>
            <a:r>
              <a:rPr lang="en" sz="1900">
                <a:solidFill>
                  <a:srgbClr val="00FFFF"/>
                </a:solidFill>
              </a:rPr>
              <a:t>  </a:t>
            </a:r>
            <a:r>
              <a:rPr lang="en" sz="1900" u="sng">
                <a:solidFill>
                  <a:srgbClr val="FFFF00"/>
                </a:solidFill>
              </a:rPr>
              <a:t>Rev.1:17-18</a:t>
            </a:r>
            <a:r>
              <a:rPr lang="en" sz="1900">
                <a:solidFill>
                  <a:srgbClr val="00FFFF"/>
                </a:solidFill>
              </a:rPr>
              <a:t> </a:t>
            </a:r>
            <a:r>
              <a:rPr lang="en" sz="1900" i="1">
                <a:solidFill>
                  <a:schemeClr val="dk1"/>
                </a:solidFill>
              </a:rPr>
              <a:t>“When I saw Him, I fell at His feet like a dead man. And He placed His right hand on me, saying, “Do not be afraid; I am the first and the last, 18 and the living One; and I was dead, and behold, I am alive forevermore, and </a:t>
            </a:r>
            <a:r>
              <a:rPr lang="en" sz="1900" i="1" u="sng">
                <a:solidFill>
                  <a:schemeClr val="dk1"/>
                </a:solidFill>
              </a:rPr>
              <a:t>I have the keys of death and of Hades</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Destroyed the power of the devil.  </a:t>
            </a:r>
            <a:r>
              <a:rPr lang="en" sz="1900" u="sng">
                <a:solidFill>
                  <a:srgbClr val="FFFF00"/>
                </a:solidFill>
              </a:rPr>
              <a:t>Heb.2:14</a:t>
            </a:r>
            <a:r>
              <a:rPr lang="en" sz="1900">
                <a:solidFill>
                  <a:srgbClr val="00FFFF"/>
                </a:solidFill>
              </a:rPr>
              <a:t> </a:t>
            </a:r>
            <a:r>
              <a:rPr lang="en" sz="1900" i="1">
                <a:solidFill>
                  <a:schemeClr val="dk1"/>
                </a:solidFill>
              </a:rPr>
              <a:t>“Therefore, since the children share in flesh and blood, He Himself likewise also partook of the same, that through death </a:t>
            </a:r>
            <a:r>
              <a:rPr lang="en" sz="1900" i="1" u="sng">
                <a:solidFill>
                  <a:schemeClr val="dk1"/>
                </a:solidFill>
              </a:rPr>
              <a:t>He might render powerless him who had the power of death, that is, the devil</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Gave Jesus first place in all things.  </a:t>
            </a:r>
            <a:r>
              <a:rPr lang="en" sz="1900" u="sng">
                <a:solidFill>
                  <a:srgbClr val="FFFF00"/>
                </a:solidFill>
              </a:rPr>
              <a:t>Col.1:18</a:t>
            </a:r>
            <a:r>
              <a:rPr lang="en" sz="1900">
                <a:solidFill>
                  <a:srgbClr val="00FFFF"/>
                </a:solidFill>
              </a:rPr>
              <a:t> </a:t>
            </a:r>
            <a:r>
              <a:rPr lang="en" sz="1900" i="1">
                <a:solidFill>
                  <a:schemeClr val="dk1"/>
                </a:solidFill>
              </a:rPr>
              <a:t>“He is also head of the body, the church; and He is the beginning, </a:t>
            </a:r>
            <a:r>
              <a:rPr lang="en" sz="1900" i="1" u="sng">
                <a:solidFill>
                  <a:schemeClr val="dk1"/>
                </a:solidFill>
              </a:rPr>
              <a:t>the firstborn from the dead, so that He Himself will come to have first place in everything</a:t>
            </a:r>
            <a:r>
              <a:rPr lang="en" sz="1900" i="1">
                <a:solidFill>
                  <a:schemeClr val="dk1"/>
                </a:solidFill>
              </a:rPr>
              <a:t>.”</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DOES IT DO FOR US?!</a:t>
            </a:r>
            <a:endParaRPr sz="5000" b="1">
              <a:solidFill>
                <a:srgbClr val="00FFFF"/>
              </a:solidFill>
            </a:endParaRPr>
          </a:p>
        </p:txBody>
      </p:sp>
      <p:sp>
        <p:nvSpPr>
          <p:cNvPr id="91" name="Google Shape;91;p19"/>
          <p:cNvSpPr txBox="1">
            <a:spLocks noGrp="1"/>
          </p:cNvSpPr>
          <p:nvPr>
            <p:ph type="subTitle" idx="1"/>
          </p:nvPr>
        </p:nvSpPr>
        <p:spPr>
          <a:xfrm>
            <a:off x="-167850" y="361400"/>
            <a:ext cx="9414000" cy="4781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Jesus’ resurrection enables God to declare His people as justified in His sight! </a:t>
            </a:r>
            <a:r>
              <a:rPr lang="en" sz="1900" u="sng">
                <a:solidFill>
                  <a:srgbClr val="FFFF00"/>
                </a:solidFill>
              </a:rPr>
              <a:t>Rom.4:25</a:t>
            </a:r>
            <a:r>
              <a:rPr lang="en" sz="1900">
                <a:solidFill>
                  <a:schemeClr val="dk1"/>
                </a:solidFill>
              </a:rPr>
              <a:t> </a:t>
            </a:r>
            <a:r>
              <a:rPr lang="en" sz="1900" i="1">
                <a:solidFill>
                  <a:schemeClr val="dk1"/>
                </a:solidFill>
              </a:rPr>
              <a:t>“He who was delivered over because of our transgressions, and was raised </a:t>
            </a:r>
            <a:r>
              <a:rPr lang="en" sz="1900" i="1" u="sng">
                <a:solidFill>
                  <a:schemeClr val="dk1"/>
                </a:solidFill>
              </a:rPr>
              <a:t>because of our justification</a:t>
            </a:r>
            <a:r>
              <a:rPr lang="en" sz="1900" i="1">
                <a:solidFill>
                  <a:schemeClr val="dk1"/>
                </a:solidFill>
              </a:rPr>
              <a:t>.”</a:t>
            </a:r>
            <a:r>
              <a:rPr lang="en" sz="1900">
                <a:solidFill>
                  <a:schemeClr val="dk1"/>
                </a:solidFill>
              </a:rPr>
              <a:t> </a:t>
            </a:r>
            <a:endParaRPr sz="1900">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It enables us to receive the Holy Spirit. </a:t>
            </a:r>
            <a:r>
              <a:rPr lang="en" sz="1900" u="sng">
                <a:solidFill>
                  <a:srgbClr val="FFFF00"/>
                </a:solidFill>
              </a:rPr>
              <a:t>Rom.8:11</a:t>
            </a:r>
            <a:r>
              <a:rPr lang="en" sz="1900">
                <a:solidFill>
                  <a:schemeClr val="dk1"/>
                </a:solidFill>
              </a:rPr>
              <a:t> </a:t>
            </a:r>
            <a:r>
              <a:rPr lang="en" sz="1900" i="1">
                <a:solidFill>
                  <a:schemeClr val="dk1"/>
                </a:solidFill>
              </a:rPr>
              <a:t>“But if the Spirit of Him who raised Jesus from the dead dwells in you, He who raised Christ Jesus from the dead will also give life to your mortal bodies </a:t>
            </a:r>
            <a:r>
              <a:rPr lang="en" sz="1900" i="1" u="sng">
                <a:solidFill>
                  <a:schemeClr val="dk1"/>
                </a:solidFill>
              </a:rPr>
              <a:t>through His Spirit who dwells in you</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It rescues us from the wrath of God. </a:t>
            </a:r>
            <a:r>
              <a:rPr lang="en" sz="1900" u="sng">
                <a:solidFill>
                  <a:srgbClr val="FFFF00"/>
                </a:solidFill>
              </a:rPr>
              <a:t>1 Thess.1:10</a:t>
            </a:r>
            <a:r>
              <a:rPr lang="en" sz="1900">
                <a:solidFill>
                  <a:schemeClr val="dk1"/>
                </a:solidFill>
              </a:rPr>
              <a:t> </a:t>
            </a:r>
            <a:r>
              <a:rPr lang="en" sz="1900" i="1">
                <a:solidFill>
                  <a:schemeClr val="dk1"/>
                </a:solidFill>
              </a:rPr>
              <a:t>“and to wait for His Son from heaven, whom He raised from the dead, that is Jesus, </a:t>
            </a:r>
            <a:r>
              <a:rPr lang="en" sz="1900" i="1" u="sng">
                <a:solidFill>
                  <a:schemeClr val="dk1"/>
                </a:solidFill>
              </a:rPr>
              <a:t>who rescues us from the wrath to come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It gives us a living hope. </a:t>
            </a:r>
            <a:r>
              <a:rPr lang="en" sz="1900" u="sng">
                <a:solidFill>
                  <a:srgbClr val="FFFF00"/>
                </a:solidFill>
              </a:rPr>
              <a:t>1 Pet.1:3</a:t>
            </a:r>
            <a:r>
              <a:rPr lang="en" sz="1900">
                <a:solidFill>
                  <a:schemeClr val="dk1"/>
                </a:solidFill>
              </a:rPr>
              <a:t> </a:t>
            </a:r>
            <a:r>
              <a:rPr lang="en" sz="1900" i="1">
                <a:solidFill>
                  <a:schemeClr val="dk1"/>
                </a:solidFill>
              </a:rPr>
              <a:t>“Blessed be the God and Father of our Lord Jesus Christ, who according to His great mercy </a:t>
            </a:r>
            <a:r>
              <a:rPr lang="en" sz="1900" i="1" u="sng">
                <a:solidFill>
                  <a:schemeClr val="dk1"/>
                </a:solidFill>
              </a:rPr>
              <a:t>has caused us to be born again to a living hope through the resurrection of Jesus Christ from the dead</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It gives US the same kingdom that Jesus received!  </a:t>
            </a:r>
            <a:r>
              <a:rPr lang="en" sz="1900" u="sng">
                <a:solidFill>
                  <a:srgbClr val="FFFF00"/>
                </a:solidFill>
              </a:rPr>
              <a:t>Heb.12:28</a:t>
            </a:r>
            <a:r>
              <a:rPr lang="en" sz="1900">
                <a:solidFill>
                  <a:schemeClr val="dk1"/>
                </a:solidFill>
              </a:rPr>
              <a:t> </a:t>
            </a:r>
            <a:r>
              <a:rPr lang="en" sz="1900" i="1">
                <a:solidFill>
                  <a:schemeClr val="dk1"/>
                </a:solidFill>
              </a:rPr>
              <a:t>“Therefore, </a:t>
            </a:r>
            <a:r>
              <a:rPr lang="en" sz="1900" i="1" u="sng">
                <a:solidFill>
                  <a:schemeClr val="dk1"/>
                </a:solidFill>
              </a:rPr>
              <a:t>since WE receive a kingdom which cannot be shaken</a:t>
            </a:r>
            <a:r>
              <a:rPr lang="en" sz="1900" i="1">
                <a:solidFill>
                  <a:schemeClr val="dk1"/>
                </a:solidFill>
              </a:rPr>
              <a:t>, let us show gratitude, by which we may offer to God an acceptable service with reverence and awe;”</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But I have deliberately saved the best, and most important, for last …</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OUR RISEN LORD RAISES US!</a:t>
            </a:r>
            <a:endParaRPr sz="4900" b="1">
              <a:solidFill>
                <a:srgbClr val="00FFFF"/>
              </a:solidFill>
            </a:endParaRPr>
          </a:p>
        </p:txBody>
      </p:sp>
      <p:sp>
        <p:nvSpPr>
          <p:cNvPr id="97" name="Google Shape;97;p20"/>
          <p:cNvSpPr txBox="1">
            <a:spLocks noGrp="1"/>
          </p:cNvSpPr>
          <p:nvPr>
            <p:ph type="subTitle" idx="1"/>
          </p:nvPr>
        </p:nvSpPr>
        <p:spPr>
          <a:xfrm>
            <a:off x="-167775" y="361400"/>
            <a:ext cx="9359700" cy="4781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Jn.6:39-40</a:t>
            </a:r>
            <a:r>
              <a:rPr lang="en" sz="2000">
                <a:solidFill>
                  <a:srgbClr val="00FFFF"/>
                </a:solidFill>
              </a:rPr>
              <a:t> </a:t>
            </a:r>
            <a:r>
              <a:rPr lang="en" sz="2000" i="1">
                <a:solidFill>
                  <a:schemeClr val="dk1"/>
                </a:solidFill>
              </a:rPr>
              <a:t>“This is the will of Him who sent Me, that of all that He has given Me I lose nothing, but raise it up on the last day. 40 For this is the will of My Father, that everyone who beholds the Son and believes in Him will have eternal life, and </a:t>
            </a:r>
            <a:r>
              <a:rPr lang="en" sz="2000" i="1" u="sng">
                <a:solidFill>
                  <a:schemeClr val="dk1"/>
                </a:solidFill>
              </a:rPr>
              <a:t>I Myself will raise him up on the last day</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Jn.11:25-26</a:t>
            </a:r>
            <a:r>
              <a:rPr lang="en" sz="2000">
                <a:solidFill>
                  <a:srgbClr val="00FFFF"/>
                </a:solidFill>
              </a:rPr>
              <a:t> </a:t>
            </a:r>
            <a:r>
              <a:rPr lang="en" sz="2000" i="1">
                <a:solidFill>
                  <a:schemeClr val="dk1"/>
                </a:solidFill>
              </a:rPr>
              <a:t>“Jesus said to her, “</a:t>
            </a:r>
            <a:r>
              <a:rPr lang="en" sz="2000" i="1" u="sng">
                <a:solidFill>
                  <a:schemeClr val="dk1"/>
                </a:solidFill>
              </a:rPr>
              <a:t>I am the resurrection and the life</a:t>
            </a:r>
            <a:r>
              <a:rPr lang="en" sz="2000" i="1">
                <a:solidFill>
                  <a:schemeClr val="dk1"/>
                </a:solidFill>
              </a:rPr>
              <a:t>; he who believes in Me will live even if he dies, 26 and everyone who lives and believes in Me will never die. Do you believe this?”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Cor.6:14</a:t>
            </a:r>
            <a:r>
              <a:rPr lang="en" sz="2000">
                <a:solidFill>
                  <a:srgbClr val="00FFFF"/>
                </a:solidFill>
              </a:rPr>
              <a:t> </a:t>
            </a:r>
            <a:r>
              <a:rPr lang="en" sz="2000" i="1">
                <a:solidFill>
                  <a:schemeClr val="dk1"/>
                </a:solidFill>
              </a:rPr>
              <a:t>“Now God has not only raised the Lord, </a:t>
            </a:r>
            <a:r>
              <a:rPr lang="en" sz="2000" i="1" u="sng">
                <a:solidFill>
                  <a:schemeClr val="dk1"/>
                </a:solidFill>
              </a:rPr>
              <a:t>but will also raise us up through His power</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2 Cor.4:14</a:t>
            </a:r>
            <a:r>
              <a:rPr lang="en" sz="2000">
                <a:solidFill>
                  <a:srgbClr val="00FFFF"/>
                </a:solidFill>
              </a:rPr>
              <a:t> </a:t>
            </a:r>
            <a:r>
              <a:rPr lang="en" sz="2000" i="1">
                <a:solidFill>
                  <a:schemeClr val="dk1"/>
                </a:solidFill>
              </a:rPr>
              <a:t>“knowing that </a:t>
            </a:r>
            <a:r>
              <a:rPr lang="en" sz="2000" i="1" u="sng">
                <a:solidFill>
                  <a:schemeClr val="dk1"/>
                </a:solidFill>
              </a:rPr>
              <a:t>He who raised the Lord Jesus will raise us also with Jesus</a:t>
            </a:r>
            <a:r>
              <a:rPr lang="en" sz="2000" i="1">
                <a:solidFill>
                  <a:schemeClr val="dk1"/>
                </a:solidFill>
              </a:rPr>
              <a:t> and will present us with you.”</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Rev.21:4</a:t>
            </a:r>
            <a:r>
              <a:rPr lang="en" sz="2000">
                <a:solidFill>
                  <a:srgbClr val="00FFFF"/>
                </a:solidFill>
              </a:rPr>
              <a:t> </a:t>
            </a:r>
            <a:r>
              <a:rPr lang="en" sz="2000" i="1">
                <a:solidFill>
                  <a:schemeClr val="dk1"/>
                </a:solidFill>
              </a:rPr>
              <a:t>“and He will wipe away every tear from their eyes; </a:t>
            </a:r>
            <a:r>
              <a:rPr lang="en" sz="2000" i="1" u="sng">
                <a:solidFill>
                  <a:schemeClr val="dk1"/>
                </a:solidFill>
              </a:rPr>
              <a:t>and there will no longer be any death</a:t>
            </a:r>
            <a:r>
              <a:rPr lang="en" sz="2000" i="1">
                <a:solidFill>
                  <a:schemeClr val="dk1"/>
                </a:solidFill>
              </a:rPr>
              <a:t>; there will no longer be any mourning, or crying, or pain; </a:t>
            </a:r>
            <a:r>
              <a:rPr lang="en" sz="2000" i="1" u="sng">
                <a:solidFill>
                  <a:schemeClr val="dk1"/>
                </a:solidFill>
              </a:rPr>
              <a:t>the first things have passed away</a:t>
            </a:r>
            <a:r>
              <a:rPr lang="en" sz="2000" i="1">
                <a:solidFill>
                  <a:schemeClr val="dk1"/>
                </a:solidFill>
              </a:rPr>
              <a:t>.”</a:t>
            </a:r>
            <a:r>
              <a:rPr lang="en" sz="2000">
                <a:solidFill>
                  <a:srgbClr val="00FFFF"/>
                </a:solidFill>
              </a:rPr>
              <a:t>  I am still amazed how many people I can show THIS passage to, and yet those I am speaking to won’t try to get there!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67750" y="0"/>
            <a:ext cx="94815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WHAT IF HE WAS NOT RAISED?</a:t>
            </a:r>
            <a:endParaRPr sz="4600" b="1">
              <a:solidFill>
                <a:srgbClr val="00FFFF"/>
              </a:solidFill>
            </a:endParaRPr>
          </a:p>
        </p:txBody>
      </p:sp>
      <p:sp>
        <p:nvSpPr>
          <p:cNvPr id="103" name="Google Shape;103;p21"/>
          <p:cNvSpPr txBox="1">
            <a:spLocks noGrp="1"/>
          </p:cNvSpPr>
          <p:nvPr>
            <p:ph type="subTitle" idx="1"/>
          </p:nvPr>
        </p:nvSpPr>
        <p:spPr>
          <a:xfrm>
            <a:off x="-167750" y="361800"/>
            <a:ext cx="9359700" cy="4781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 don’t feel it is possible to overemphasize the importance of Jesus’ death.  We have atonement for our sins by the shed blood of Jesus.  But I DO fear it is possible to UNDER-emphasize the importance of Jesus’ resurrection.</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Cor.15:12-19</a:t>
            </a:r>
            <a:r>
              <a:rPr lang="en" sz="2000" dirty="0">
                <a:solidFill>
                  <a:srgbClr val="FFFF00"/>
                </a:solidFill>
              </a:rPr>
              <a:t> </a:t>
            </a:r>
            <a:r>
              <a:rPr lang="en" sz="2000" i="1" dirty="0">
                <a:solidFill>
                  <a:schemeClr val="dk1"/>
                </a:solidFill>
              </a:rPr>
              <a:t>“Now if Christ is preached, that He has been raised from the dead, how do some among you say that there is no resurrection of the dead? 13 But if there is no resurrection of the dead, not even Christ has been raised; 14 and </a:t>
            </a:r>
            <a:r>
              <a:rPr lang="en" sz="2000" i="1" u="sng" dirty="0">
                <a:solidFill>
                  <a:schemeClr val="dk1"/>
                </a:solidFill>
              </a:rPr>
              <a:t>if Christ has not been raised, then our preaching is vain, your faith also is vain</a:t>
            </a:r>
            <a:r>
              <a:rPr lang="en" sz="2000" i="1" dirty="0">
                <a:solidFill>
                  <a:schemeClr val="dk1"/>
                </a:solidFill>
              </a:rPr>
              <a:t>. 15 Moreover we are even found to be false witnesses of God, because we testified against God that He raised Christ, whom He did not raise, if in fact the dead are not raised. 16 For if the dead are not raised, not even Christ has been raised; 17 </a:t>
            </a:r>
            <a:r>
              <a:rPr lang="en" sz="2000" i="1" u="sng" dirty="0">
                <a:solidFill>
                  <a:srgbClr val="FFFF00"/>
                </a:solidFill>
              </a:rPr>
              <a:t>and if Christ has not been raised, your faith is worthless; you are still in your sins</a:t>
            </a:r>
            <a:r>
              <a:rPr lang="en" sz="2000" i="1" dirty="0">
                <a:solidFill>
                  <a:schemeClr val="dk1"/>
                </a:solidFill>
              </a:rPr>
              <a:t>. 18 Then those also who have fallen asleep in Christ have perished. 19 </a:t>
            </a:r>
            <a:r>
              <a:rPr lang="en" sz="2000" i="1" u="sng" dirty="0">
                <a:solidFill>
                  <a:srgbClr val="FFFF00"/>
                </a:solidFill>
              </a:rPr>
              <a:t>If we have hoped in Christ in this life only, we are of all men most to be pitied</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We CANNOT raise to an endless life unless Jesus Christ was raised FIRST!</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2876</Words>
  <Application>Microsoft Office PowerPoint</Application>
  <PresentationFormat>On-screen Show (16:9)</PresentationFormat>
  <Paragraphs>60</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THE POWER OF HIS RESURRECTION</vt:lpstr>
      <vt:lpstr>OUR WEEKLY REMINDER</vt:lpstr>
      <vt:lpstr>WHAT MAKES HIS UNIQUE?</vt:lpstr>
      <vt:lpstr>WHAT ELSE?</vt:lpstr>
      <vt:lpstr>WHAT DID IT DO FOR JESUS?</vt:lpstr>
      <vt:lpstr>WHAT ELSE FOR JESUS?</vt:lpstr>
      <vt:lpstr>WHAT DOES IT DO FOR US?!</vt:lpstr>
      <vt:lpstr>OUR RISEN LORD RAISES US!</vt:lpstr>
      <vt:lpstr>WHAT IF HE WAS NOT RAISED?</vt:lpstr>
      <vt:lpstr>A SAD TRUTH, AMIDST JOY</vt:lpstr>
      <vt:lpstr>WHAT DO I DO TO BE RAISED?</vt:lpstr>
      <vt:lpstr>BAPTISM AND RESURRECTION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2025-04-19T23:02:45Z</dcterms:modified>
</cp:coreProperties>
</file>