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34b4c9b16d0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34b4c9b16d0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34b4c9b16d0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34b4c9b16d0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4b4c9b16d0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4b4c9b16d0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34b4c9b16d0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34b4c9b16d0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34b4c9b16d0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34b4c9b16d0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34b4c9b16d0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34b4c9b16d0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34b4c9b16d0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34b4c9b16d0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4b4c9b16d0_0_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4b4c9b16d0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34b4c9b16d0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34b4c9b16d0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599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GOD, </a:t>
            </a:r>
            <a:r>
              <a:rPr lang="en" sz="6000" b="1" u="sng">
                <a:solidFill>
                  <a:srgbClr val="00FFFF"/>
                </a:solidFill>
              </a:rPr>
              <a:t>NOT</a:t>
            </a:r>
            <a:r>
              <a:rPr lang="en" sz="6000" b="1">
                <a:solidFill>
                  <a:srgbClr val="00FFFF"/>
                </a:solidFill>
              </a:rPr>
              <a:t> MEN</a:t>
            </a:r>
            <a:endParaRPr sz="6000" b="1">
              <a:solidFill>
                <a:srgbClr val="00FFFF"/>
              </a:solidFill>
            </a:endParaRPr>
          </a:p>
        </p:txBody>
      </p:sp>
      <p:sp>
        <p:nvSpPr>
          <p:cNvPr id="55" name="Google Shape;55;p13"/>
          <p:cNvSpPr txBox="1">
            <a:spLocks noGrp="1"/>
          </p:cNvSpPr>
          <p:nvPr>
            <p:ph type="subTitle" idx="1"/>
          </p:nvPr>
        </p:nvSpPr>
        <p:spPr>
          <a:xfrm>
            <a:off x="-46025" y="634825"/>
            <a:ext cx="9224400" cy="45087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1018"/>
              <a:buNone/>
            </a:pPr>
            <a:r>
              <a:rPr lang="en" sz="2000" u="sng">
                <a:solidFill>
                  <a:srgbClr val="FFFF00"/>
                </a:solidFill>
              </a:rPr>
              <a:t>1 Chron.21:1-10</a:t>
            </a:r>
            <a:r>
              <a:rPr lang="en" sz="2000">
                <a:solidFill>
                  <a:srgbClr val="00FFFF"/>
                </a:solidFill>
              </a:rPr>
              <a:t> (NKJV)</a:t>
            </a:r>
            <a:r>
              <a:rPr lang="en" sz="2000"/>
              <a:t> </a:t>
            </a:r>
            <a:r>
              <a:rPr lang="en" sz="2000" i="1">
                <a:solidFill>
                  <a:schemeClr val="dk1"/>
                </a:solidFill>
              </a:rPr>
              <a:t>“Now Satan stood up against Israel, and moved David to number Israel. 2 So David said to Joab and to the leaders of the people, “Go, number Israel from Beersheba to Dan, and bring the number of them to me that I may know it.” 3 And Joab answered, “May the Lord make His people a hundred times more than they are. But, my lord the king, are they not all my lord’s servants? Why then does my lord require this thing? </a:t>
            </a:r>
            <a:r>
              <a:rPr lang="en" sz="2000" i="1" u="sng">
                <a:solidFill>
                  <a:schemeClr val="dk1"/>
                </a:solidFill>
              </a:rPr>
              <a:t>Why should he be a cause of guilt in Israel</a:t>
            </a:r>
            <a:r>
              <a:rPr lang="en" sz="2000" i="1">
                <a:solidFill>
                  <a:schemeClr val="dk1"/>
                </a:solidFill>
              </a:rPr>
              <a:t>?” 4 Nevertheless the king’s word prevailed against Joab. Therefore Joab departed and went throughout all Israel and came to Jerusalem. 5 Then Joab gave the sum of the number of the people to David. All Israel had one million one hundred thousand men who drew the sword, and Judah had four hundred and seventy thousand men who drew the sword. 6 But he did not count Levi and Benjamin among them, for the king’s word was abominable to Joab. 7 </a:t>
            </a:r>
            <a:r>
              <a:rPr lang="en" sz="2000" i="1" u="sng">
                <a:solidFill>
                  <a:schemeClr val="dk1"/>
                </a:solidFill>
              </a:rPr>
              <a:t>And God was displeased with this thing; therefore He struck Israel</a:t>
            </a:r>
            <a:r>
              <a:rPr lang="en" sz="2000" i="1">
                <a:solidFill>
                  <a:schemeClr val="dk1"/>
                </a:solidFill>
              </a:rPr>
              <a:t>. 8 So David said to God, “</a:t>
            </a:r>
            <a:r>
              <a:rPr lang="en" sz="2000" i="1" u="sng">
                <a:solidFill>
                  <a:schemeClr val="dk1"/>
                </a:solidFill>
              </a:rPr>
              <a:t>I have sinned greatly, because I have done this thing; but now, I pray, take away the iniquity of Your servant, for I have done very foolishly</a:t>
            </a:r>
            <a:r>
              <a:rPr lang="en" sz="2000" i="1">
                <a:solidFill>
                  <a:schemeClr val="dk1"/>
                </a:solidFill>
              </a:rPr>
              <a:t>.” 9 Then the Lord spoke to Gad, David’s seer, saying, 10 “Go and tell David, saying, ‘Thus says the Lord: “</a:t>
            </a:r>
            <a:r>
              <a:rPr lang="en" sz="2000" i="1" u="sng">
                <a:solidFill>
                  <a:schemeClr val="dk1"/>
                </a:solidFill>
              </a:rPr>
              <a:t>I offer you three things</a:t>
            </a:r>
            <a:r>
              <a:rPr lang="en" sz="2000" i="1">
                <a:solidFill>
                  <a:schemeClr val="dk1"/>
                </a:solidFill>
              </a:rPr>
              <a:t>; choose one of them for yourself, that I may do it to you.”</a:t>
            </a:r>
            <a:endParaRPr sz="20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81375" y="0"/>
            <a:ext cx="9495300" cy="487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HOW WILL YOU RESPOND?</a:t>
            </a:r>
            <a:endParaRPr sz="5300" b="1">
              <a:solidFill>
                <a:srgbClr val="00FFFF"/>
              </a:solidFill>
            </a:endParaRPr>
          </a:p>
        </p:txBody>
      </p:sp>
      <p:sp>
        <p:nvSpPr>
          <p:cNvPr id="109" name="Google Shape;109;p22"/>
          <p:cNvSpPr txBox="1">
            <a:spLocks noGrp="1"/>
          </p:cNvSpPr>
          <p:nvPr>
            <p:ph type="subTitle" idx="1"/>
          </p:nvPr>
        </p:nvSpPr>
        <p:spPr>
          <a:xfrm>
            <a:off x="-181375" y="399300"/>
            <a:ext cx="9360000" cy="4744500"/>
          </a:xfrm>
          <a:prstGeom prst="rect">
            <a:avLst/>
          </a:prstGeom>
        </p:spPr>
        <p:txBody>
          <a:bodyPr spcFirstLastPara="1" wrap="square" lIns="91425" tIns="91425" rIns="91425" bIns="91425" anchor="t" anchorCtr="0">
            <a:noAutofit/>
          </a:bodyPr>
          <a:lstStyle/>
          <a:p>
            <a:pPr marL="457200" lvl="0" indent="-349250" algn="l" rtl="0">
              <a:lnSpc>
                <a:spcPct val="80000"/>
              </a:lnSpc>
              <a:spcBef>
                <a:spcPts val="0"/>
              </a:spcBef>
              <a:spcAft>
                <a:spcPts val="0"/>
              </a:spcAft>
              <a:buClr>
                <a:srgbClr val="FFFF00"/>
              </a:buClr>
              <a:buSzPts val="1900"/>
              <a:buChar char="●"/>
            </a:pPr>
            <a:r>
              <a:rPr lang="en" sz="1900" dirty="0">
                <a:solidFill>
                  <a:srgbClr val="FFFF00"/>
                </a:solidFill>
              </a:rPr>
              <a:t>Read </a:t>
            </a:r>
            <a:r>
              <a:rPr lang="en" sz="1900" u="sng" dirty="0">
                <a:solidFill>
                  <a:srgbClr val="FFFF00"/>
                </a:solidFill>
              </a:rPr>
              <a:t>Psalm 136</a:t>
            </a:r>
            <a:r>
              <a:rPr lang="en" sz="1900" dirty="0">
                <a:solidFill>
                  <a:srgbClr val="FFFF00"/>
                </a:solidFill>
              </a:rPr>
              <a:t> when you have time.  All 26 verses recount the greatness of God, and then end with the refrain </a:t>
            </a:r>
            <a:r>
              <a:rPr lang="en" sz="1900" i="1" dirty="0">
                <a:solidFill>
                  <a:schemeClr val="dk1"/>
                </a:solidFill>
              </a:rPr>
              <a:t>“For His mercy endures forever.”</a:t>
            </a:r>
            <a:endParaRPr sz="1900" i="1" dirty="0">
              <a:solidFill>
                <a:schemeClr val="dk1"/>
              </a:solidFill>
            </a:endParaRPr>
          </a:p>
          <a:p>
            <a:pPr marL="457200" lvl="0" indent="-349250" algn="l" rtl="0">
              <a:lnSpc>
                <a:spcPct val="80000"/>
              </a:lnSpc>
              <a:spcBef>
                <a:spcPts val="0"/>
              </a:spcBef>
              <a:spcAft>
                <a:spcPts val="0"/>
              </a:spcAft>
              <a:buClr>
                <a:schemeClr val="dk1"/>
              </a:buClr>
              <a:buSzPts val="1900"/>
              <a:buChar char="●"/>
            </a:pPr>
            <a:r>
              <a:rPr lang="en" sz="1900" dirty="0">
                <a:solidFill>
                  <a:schemeClr val="dk1"/>
                </a:solidFill>
              </a:rPr>
              <a:t>Do you know how many times God directly “smote” (killed) people in scripture?  If my count is correct - 34 times in the Old Testament, 2 in the New.  Some people, even Christians, act like the whole bible is God “smiting” people all the time.  We also act like anyone God killed automatically went to hell, and we’re not told that either.  Think of the BILLIONS of people who lived during that time on the earth.  Think of how many sins all of those people committed during that time.  (How many times did our parents discipline us?)  36 times - and we act like that’s all God does.  It’s our natural instinct to remember the bad and frightening rather than the good.  But David knew what WE forget - </a:t>
            </a:r>
            <a:r>
              <a:rPr lang="en" sz="1900" i="1" dirty="0">
                <a:solidFill>
                  <a:schemeClr val="dk1"/>
                </a:solidFill>
              </a:rPr>
              <a:t>“His MERCY endures forever.”</a:t>
            </a:r>
            <a:endParaRPr sz="1900" i="1" dirty="0">
              <a:solidFill>
                <a:schemeClr val="dk1"/>
              </a:solidFill>
            </a:endParaRPr>
          </a:p>
          <a:p>
            <a:pPr marL="457200" lvl="0" indent="-349250" algn="l" rtl="0">
              <a:lnSpc>
                <a:spcPct val="80000"/>
              </a:lnSpc>
              <a:spcBef>
                <a:spcPts val="0"/>
              </a:spcBef>
              <a:spcAft>
                <a:spcPts val="0"/>
              </a:spcAft>
              <a:buClr>
                <a:srgbClr val="00FFFF"/>
              </a:buClr>
              <a:buSzPts val="1900"/>
              <a:buChar char="●"/>
            </a:pPr>
            <a:r>
              <a:rPr lang="en" sz="1900" dirty="0">
                <a:solidFill>
                  <a:srgbClr val="00FFFF"/>
                </a:solidFill>
              </a:rPr>
              <a:t>Several hundred years after the Psalmist wrote those words, God’s own Son, Jesus the Christ, took human form, came to this world and gave His sinless life for we His enemies, to give us the hope of eternal life.  GOD, not men, did that.</a:t>
            </a:r>
            <a:endParaRPr sz="1900" dirty="0">
              <a:solidFill>
                <a:srgbClr val="00FFFF"/>
              </a:solidFill>
            </a:endParaRPr>
          </a:p>
          <a:p>
            <a:pPr marL="457200" lvl="0" indent="-349250" algn="l" rtl="0">
              <a:lnSpc>
                <a:spcPct val="80000"/>
              </a:lnSpc>
              <a:spcBef>
                <a:spcPts val="0"/>
              </a:spcBef>
              <a:spcAft>
                <a:spcPts val="0"/>
              </a:spcAft>
              <a:buClr>
                <a:srgbClr val="FFFF00"/>
              </a:buClr>
              <a:buSzPts val="1900"/>
              <a:buChar char="●"/>
            </a:pPr>
            <a:r>
              <a:rPr lang="en" sz="1900" u="sng" dirty="0">
                <a:solidFill>
                  <a:srgbClr val="FFFF00"/>
                </a:solidFill>
              </a:rPr>
              <a:t>Rom.5:6-9</a:t>
            </a:r>
            <a:r>
              <a:rPr lang="en" sz="1900" dirty="0">
                <a:solidFill>
                  <a:srgbClr val="00FFFF"/>
                </a:solidFill>
              </a:rPr>
              <a:t> </a:t>
            </a:r>
            <a:r>
              <a:rPr lang="en" sz="1900" i="1" dirty="0">
                <a:solidFill>
                  <a:schemeClr val="dk1"/>
                </a:solidFill>
              </a:rPr>
              <a:t>“For when we were still without strength, in due time Christ died for the ungodly. 7 For scarcely for a righteous man will one die; yet perhaps for a good man someone would even dare to die. 8 But </a:t>
            </a:r>
            <a:r>
              <a:rPr lang="en" sz="1900" i="1" u="sng" dirty="0">
                <a:solidFill>
                  <a:schemeClr val="dk1"/>
                </a:solidFill>
              </a:rPr>
              <a:t>God demonstrates His own love toward us, in that while we were still sinners, Christ died for us</a:t>
            </a:r>
            <a:r>
              <a:rPr lang="en" sz="1900" i="1" dirty="0">
                <a:solidFill>
                  <a:schemeClr val="dk1"/>
                </a:solidFill>
              </a:rPr>
              <a:t>. 9 Much more then, having now been justified by His blood, </a:t>
            </a:r>
            <a:r>
              <a:rPr lang="en" sz="1900" i="1" u="sng" dirty="0">
                <a:solidFill>
                  <a:schemeClr val="dk1"/>
                </a:solidFill>
              </a:rPr>
              <a:t>we shall be saved from wrath through Him</a:t>
            </a:r>
            <a:r>
              <a:rPr lang="en" sz="1900" i="1" dirty="0">
                <a:solidFill>
                  <a:schemeClr val="dk1"/>
                </a:solidFill>
              </a:rPr>
              <a:t>.”  </a:t>
            </a:r>
            <a:r>
              <a:rPr lang="en" sz="1900" dirty="0">
                <a:solidFill>
                  <a:srgbClr val="00FFFF"/>
                </a:solidFill>
              </a:rPr>
              <a:t>God has stayed His angel’s hand, waiting to see how we respond.</a:t>
            </a:r>
            <a:endParaRPr sz="19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181375" y="0"/>
            <a:ext cx="9495300" cy="519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CHOOSE YOUR PUNISHMENT</a:t>
            </a:r>
            <a:endParaRPr sz="5000" b="1">
              <a:solidFill>
                <a:srgbClr val="00FFFF"/>
              </a:solidFill>
            </a:endParaRPr>
          </a:p>
        </p:txBody>
      </p:sp>
      <p:sp>
        <p:nvSpPr>
          <p:cNvPr id="61" name="Google Shape;61;p14"/>
          <p:cNvSpPr txBox="1">
            <a:spLocks noGrp="1"/>
          </p:cNvSpPr>
          <p:nvPr>
            <p:ph type="subTitle" idx="1"/>
          </p:nvPr>
        </p:nvSpPr>
        <p:spPr>
          <a:xfrm>
            <a:off x="-181375" y="519900"/>
            <a:ext cx="9360000" cy="4623600"/>
          </a:xfrm>
          <a:prstGeom prst="rect">
            <a:avLst/>
          </a:prstGeom>
        </p:spPr>
        <p:txBody>
          <a:bodyPr spcFirstLastPara="1" wrap="square" lIns="91425" tIns="91425" rIns="91425" bIns="91425" anchor="t" anchorCtr="0">
            <a:noAutofit/>
          </a:bodyPr>
          <a:lstStyle/>
          <a:p>
            <a:pPr marL="457200" lvl="0" indent="-349250" algn="l" rtl="0">
              <a:lnSpc>
                <a:spcPct val="80000"/>
              </a:lnSpc>
              <a:spcBef>
                <a:spcPts val="0"/>
              </a:spcBef>
              <a:spcAft>
                <a:spcPts val="0"/>
              </a:spcAft>
              <a:buClr>
                <a:srgbClr val="FFFF00"/>
              </a:buClr>
              <a:buSzPts val="1900"/>
              <a:buChar char="●"/>
            </a:pPr>
            <a:r>
              <a:rPr lang="en" sz="1900">
                <a:solidFill>
                  <a:srgbClr val="FFFF00"/>
                </a:solidFill>
              </a:rPr>
              <a:t>What’s the big deal?  What did David do wrong here?</a:t>
            </a:r>
            <a:endParaRPr sz="1900">
              <a:solidFill>
                <a:srgbClr val="FFFF00"/>
              </a:solidFill>
            </a:endParaRPr>
          </a:p>
          <a:p>
            <a:pPr marL="457200" lvl="0" indent="-349250" algn="l" rtl="0">
              <a:lnSpc>
                <a:spcPct val="80000"/>
              </a:lnSpc>
              <a:spcBef>
                <a:spcPts val="0"/>
              </a:spcBef>
              <a:spcAft>
                <a:spcPts val="0"/>
              </a:spcAft>
              <a:buClr>
                <a:srgbClr val="FFFF00"/>
              </a:buClr>
              <a:buSzPts val="1900"/>
              <a:buChar char="●"/>
            </a:pPr>
            <a:r>
              <a:rPr lang="en" sz="1900" u="sng">
                <a:solidFill>
                  <a:srgbClr val="FFFF00"/>
                </a:solidFill>
              </a:rPr>
              <a:t>1 Sam.17:47</a:t>
            </a:r>
            <a:r>
              <a:rPr lang="en" sz="1900">
                <a:solidFill>
                  <a:srgbClr val="FFFF00"/>
                </a:solidFill>
              </a:rPr>
              <a:t> </a:t>
            </a:r>
            <a:r>
              <a:rPr lang="en" sz="1900" i="1">
                <a:solidFill>
                  <a:schemeClr val="dk1"/>
                </a:solidFill>
              </a:rPr>
              <a:t>“Then all this assembly shall know that the Lord does not save with sword and spear; for the battle is the Lord’s, and He will give you into our hands.”</a:t>
            </a:r>
            <a:r>
              <a:rPr lang="en" sz="1900">
                <a:solidFill>
                  <a:srgbClr val="FFFF00"/>
                </a:solidFill>
              </a:rPr>
              <a:t> </a:t>
            </a:r>
            <a:r>
              <a:rPr lang="en" sz="1900">
                <a:solidFill>
                  <a:srgbClr val="00FFFF"/>
                </a:solidFill>
              </a:rPr>
              <a:t>(David himself said this right before he killed Goliath!)</a:t>
            </a:r>
            <a:endParaRPr sz="1900">
              <a:solidFill>
                <a:srgbClr val="00FFFF"/>
              </a:solidFill>
            </a:endParaRPr>
          </a:p>
          <a:p>
            <a:pPr marL="457200" lvl="0" indent="-349250" algn="l" rtl="0">
              <a:lnSpc>
                <a:spcPct val="80000"/>
              </a:lnSpc>
              <a:spcBef>
                <a:spcPts val="0"/>
              </a:spcBef>
              <a:spcAft>
                <a:spcPts val="0"/>
              </a:spcAft>
              <a:buClr>
                <a:srgbClr val="FFFF00"/>
              </a:buClr>
              <a:buSzPts val="1900"/>
              <a:buChar char="●"/>
            </a:pPr>
            <a:r>
              <a:rPr lang="en" sz="1900" u="sng">
                <a:solidFill>
                  <a:srgbClr val="FFFF00"/>
                </a:solidFill>
              </a:rPr>
              <a:t>Ps.20:7</a:t>
            </a:r>
            <a:r>
              <a:rPr lang="en" sz="1900">
                <a:solidFill>
                  <a:schemeClr val="dk1"/>
                </a:solidFill>
              </a:rPr>
              <a:t> </a:t>
            </a:r>
            <a:r>
              <a:rPr lang="en" sz="1900">
                <a:solidFill>
                  <a:srgbClr val="00FFFF"/>
                </a:solidFill>
              </a:rPr>
              <a:t>(David again!)</a:t>
            </a:r>
            <a:r>
              <a:rPr lang="en" sz="1900">
                <a:solidFill>
                  <a:schemeClr val="dk1"/>
                </a:solidFill>
              </a:rPr>
              <a:t> </a:t>
            </a:r>
            <a:r>
              <a:rPr lang="en" sz="1900" i="1">
                <a:solidFill>
                  <a:schemeClr val="dk1"/>
                </a:solidFill>
              </a:rPr>
              <a:t>“Some trust in chariots, and some in horses; But we will remember the name of the Lord our God.”</a:t>
            </a:r>
            <a:endParaRPr sz="1900" i="1">
              <a:solidFill>
                <a:schemeClr val="dk1"/>
              </a:solidFill>
            </a:endParaRPr>
          </a:p>
          <a:p>
            <a:pPr marL="457200" lvl="0" indent="-349250" algn="l" rtl="0">
              <a:lnSpc>
                <a:spcPct val="80000"/>
              </a:lnSpc>
              <a:spcBef>
                <a:spcPts val="0"/>
              </a:spcBef>
              <a:spcAft>
                <a:spcPts val="0"/>
              </a:spcAft>
              <a:buClr>
                <a:srgbClr val="FFFF00"/>
              </a:buClr>
              <a:buSzPts val="1900"/>
              <a:buChar char="●"/>
            </a:pPr>
            <a:r>
              <a:rPr lang="en" sz="1900" u="sng">
                <a:solidFill>
                  <a:srgbClr val="FFFF00"/>
                </a:solidFill>
              </a:rPr>
              <a:t>Ps.33:16-17</a:t>
            </a:r>
            <a:r>
              <a:rPr lang="en" sz="1900">
                <a:solidFill>
                  <a:schemeClr val="dk1"/>
                </a:solidFill>
              </a:rPr>
              <a:t> </a:t>
            </a:r>
            <a:r>
              <a:rPr lang="en" sz="1900" i="1">
                <a:solidFill>
                  <a:schemeClr val="dk1"/>
                </a:solidFill>
              </a:rPr>
              <a:t>“No king is saved by the multitude of an army; A mighty man is not delivered by great strength. 17 A horse is a vain hope for safety; neither shall it deliver any by its great strength.”</a:t>
            </a:r>
            <a:endParaRPr sz="1900" i="1">
              <a:solidFill>
                <a:schemeClr val="dk1"/>
              </a:solidFill>
            </a:endParaRPr>
          </a:p>
          <a:p>
            <a:pPr marL="457200" lvl="0" indent="-349250" algn="l" rtl="0">
              <a:lnSpc>
                <a:spcPct val="80000"/>
              </a:lnSpc>
              <a:spcBef>
                <a:spcPts val="0"/>
              </a:spcBef>
              <a:spcAft>
                <a:spcPts val="0"/>
              </a:spcAft>
              <a:buClr>
                <a:srgbClr val="FFFF00"/>
              </a:buClr>
              <a:buSzPts val="1900"/>
              <a:buChar char="●"/>
            </a:pPr>
            <a:r>
              <a:rPr lang="en" sz="1900" u="sng">
                <a:solidFill>
                  <a:srgbClr val="FFFF00"/>
                </a:solidFill>
              </a:rPr>
              <a:t>Ps.44:6-8</a:t>
            </a:r>
            <a:r>
              <a:rPr lang="en" sz="1900">
                <a:solidFill>
                  <a:schemeClr val="dk1"/>
                </a:solidFill>
              </a:rPr>
              <a:t> </a:t>
            </a:r>
            <a:r>
              <a:rPr lang="en" sz="1900" i="1">
                <a:solidFill>
                  <a:schemeClr val="dk1"/>
                </a:solidFill>
              </a:rPr>
              <a:t>“For I will not trust in my bow, nor shall my sword save me.”</a:t>
            </a:r>
            <a:endParaRPr sz="1900" i="1">
              <a:solidFill>
                <a:schemeClr val="dk1"/>
              </a:solidFill>
            </a:endParaRPr>
          </a:p>
          <a:p>
            <a:pPr marL="457200" lvl="0" indent="-349250" algn="l" rtl="0">
              <a:lnSpc>
                <a:spcPct val="80000"/>
              </a:lnSpc>
              <a:spcBef>
                <a:spcPts val="0"/>
              </a:spcBef>
              <a:spcAft>
                <a:spcPts val="0"/>
              </a:spcAft>
              <a:buClr>
                <a:srgbClr val="00FFFF"/>
              </a:buClr>
              <a:buSzPts val="1900"/>
              <a:buChar char="●"/>
            </a:pPr>
            <a:r>
              <a:rPr lang="en" sz="1900">
                <a:solidFill>
                  <a:srgbClr val="00FFFF"/>
                </a:solidFill>
              </a:rPr>
              <a:t>David makes this request of Joab, who is the commander of David’s army!  He wants to know how strong of an army they have, as if they will win their battles by the sizes of their forces.  Even Joab, not a very righteous man himself, knows that the Lord is going to be displeased with this census!</a:t>
            </a:r>
            <a:endParaRPr sz="1900">
              <a:solidFill>
                <a:srgbClr val="00FFFF"/>
              </a:solidFill>
            </a:endParaRPr>
          </a:p>
          <a:p>
            <a:pPr marL="457200" lvl="0" indent="-349250" algn="l" rtl="0">
              <a:lnSpc>
                <a:spcPct val="80000"/>
              </a:lnSpc>
              <a:spcBef>
                <a:spcPts val="0"/>
              </a:spcBef>
              <a:spcAft>
                <a:spcPts val="0"/>
              </a:spcAft>
              <a:buClr>
                <a:schemeClr val="dk1"/>
              </a:buClr>
              <a:buSzPts val="1900"/>
              <a:buChar char="●"/>
            </a:pPr>
            <a:r>
              <a:rPr lang="en" sz="1900">
                <a:solidFill>
                  <a:schemeClr val="dk1"/>
                </a:solidFill>
              </a:rPr>
              <a:t>David, as always when confronted with his own sin, confesses his error.</a:t>
            </a:r>
            <a:endParaRPr sz="1900">
              <a:solidFill>
                <a:schemeClr val="dk1"/>
              </a:solidFill>
            </a:endParaRPr>
          </a:p>
          <a:p>
            <a:pPr marL="457200" lvl="0" indent="-349250" algn="l" rtl="0">
              <a:lnSpc>
                <a:spcPct val="80000"/>
              </a:lnSpc>
              <a:spcBef>
                <a:spcPts val="0"/>
              </a:spcBef>
              <a:spcAft>
                <a:spcPts val="0"/>
              </a:spcAft>
              <a:buClr>
                <a:srgbClr val="FFFF00"/>
              </a:buClr>
              <a:buSzPts val="1900"/>
              <a:buChar char="●"/>
            </a:pPr>
            <a:r>
              <a:rPr lang="en" sz="1900">
                <a:solidFill>
                  <a:srgbClr val="FFFF00"/>
                </a:solidFill>
              </a:rPr>
              <a:t>And then God does something very interesting.  He asks David, the one who caused this sin, to CHOOSE his own punishment!  And even though David made a bad choice at the start of this chapter, it is what David KNOWS, and then does for the rest of this chapter that I want us to focus on today.</a:t>
            </a:r>
            <a:endParaRPr sz="19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181375" y="0"/>
            <a:ext cx="9495300" cy="487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700" b="1">
                <a:solidFill>
                  <a:srgbClr val="00FFFF"/>
                </a:solidFill>
              </a:rPr>
              <a:t>DAVID’S CALCULATED CHOICE</a:t>
            </a:r>
            <a:endParaRPr sz="4700" b="1">
              <a:solidFill>
                <a:srgbClr val="00FFFF"/>
              </a:solidFill>
            </a:endParaRPr>
          </a:p>
        </p:txBody>
      </p:sp>
      <p:sp>
        <p:nvSpPr>
          <p:cNvPr id="67" name="Google Shape;67;p15"/>
          <p:cNvSpPr txBox="1">
            <a:spLocks noGrp="1"/>
          </p:cNvSpPr>
          <p:nvPr>
            <p:ph type="subTitle" idx="1"/>
          </p:nvPr>
        </p:nvSpPr>
        <p:spPr>
          <a:xfrm>
            <a:off x="-181375" y="408775"/>
            <a:ext cx="9360000" cy="47346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1 Chron.21:11-13</a:t>
            </a:r>
            <a:r>
              <a:rPr lang="en" sz="2000">
                <a:solidFill>
                  <a:srgbClr val="FFFF00"/>
                </a:solidFill>
              </a:rPr>
              <a:t> </a:t>
            </a:r>
            <a:r>
              <a:rPr lang="en" sz="2000" i="1">
                <a:solidFill>
                  <a:schemeClr val="dk1"/>
                </a:solidFill>
              </a:rPr>
              <a:t>“So Gad came to David and said to him, “Thus says the Lord: ‘</a:t>
            </a:r>
            <a:r>
              <a:rPr lang="en" sz="2000" i="1" u="sng">
                <a:solidFill>
                  <a:schemeClr val="dk1"/>
                </a:solidFill>
              </a:rPr>
              <a:t>Choose for yourself</a:t>
            </a:r>
            <a:r>
              <a:rPr lang="en" sz="2000" i="1">
                <a:solidFill>
                  <a:schemeClr val="dk1"/>
                </a:solidFill>
              </a:rPr>
              <a:t>, 12 either three years of famine, or three months to be defeated by your foes with the sword of your enemies overtaking you, or else for three days the sword of the Lord - the plague in the land, with the angel of the Lord destroying throughout all the territory of Israel.’ Now consider what answer I should take back to Him who sent me.” 13 And David said to Gad, “</a:t>
            </a:r>
            <a:r>
              <a:rPr lang="en" sz="2000" i="1" u="sng">
                <a:solidFill>
                  <a:schemeClr val="dk1"/>
                </a:solidFill>
              </a:rPr>
              <a:t>I am in great distress. Please let me fall into the hand of the Lord, for His mercies are very great; but do not let me fall into the hand of man</a:t>
            </a:r>
            <a:r>
              <a:rPr lang="en" sz="2000" i="1">
                <a:solidFill>
                  <a:schemeClr val="dk1"/>
                </a:solidFill>
              </a:rPr>
              <a:t>.”</a:t>
            </a:r>
            <a:endParaRPr sz="2000" i="1">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3 choices, each involving the number 3.  And in each one David’s massive army he just counted would be powerless to stop these punishments.</a:t>
            </a:r>
            <a:endParaRPr sz="2000">
              <a:solidFill>
                <a:srgbClr val="00FFFF"/>
              </a:solidFill>
            </a:endParaRPr>
          </a:p>
          <a:p>
            <a:pPr marL="457200" lvl="0" indent="-355600" algn="l" rtl="0">
              <a:lnSpc>
                <a:spcPct val="80000"/>
              </a:lnSpc>
              <a:spcBef>
                <a:spcPts val="0"/>
              </a:spcBef>
              <a:spcAft>
                <a:spcPts val="0"/>
              </a:spcAft>
              <a:buClr>
                <a:schemeClr val="dk1"/>
              </a:buClr>
              <a:buSzPts val="2000"/>
              <a:buChar char="●"/>
            </a:pPr>
            <a:r>
              <a:rPr lang="en" sz="2000">
                <a:solidFill>
                  <a:schemeClr val="dk1"/>
                </a:solidFill>
              </a:rPr>
              <a:t>A famine of three years would mean failed crops, animals dying, people starving and looking to their king to feed them for a full 3 years!  David had personally known hunger, when running from Saul.</a:t>
            </a:r>
            <a:endParaRPr sz="2000">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Defeated by his enemies for 3 months would make this army he had just counted worthless, because God would not be with them.  David knew about running and hiding from his enemies, as he had from Saul and also his own treasonous son Absalom.</a:t>
            </a:r>
            <a:endParaRPr sz="2000">
              <a:solidFill>
                <a:srgbClr val="FFFF00"/>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A 3 day plague would mean the angel of the Lord destroying God’s people.</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81375" y="0"/>
            <a:ext cx="9495300" cy="487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00" b="1">
                <a:solidFill>
                  <a:srgbClr val="00FFFF"/>
                </a:solidFill>
              </a:rPr>
              <a:t>WHY NOT THE HAND OF MEN?</a:t>
            </a:r>
            <a:endParaRPr sz="5100" b="1">
              <a:solidFill>
                <a:srgbClr val="00FFFF"/>
              </a:solidFill>
            </a:endParaRPr>
          </a:p>
        </p:txBody>
      </p:sp>
      <p:sp>
        <p:nvSpPr>
          <p:cNvPr id="73" name="Google Shape;73;p16"/>
          <p:cNvSpPr txBox="1">
            <a:spLocks noGrp="1"/>
          </p:cNvSpPr>
          <p:nvPr>
            <p:ph type="subTitle" idx="1"/>
          </p:nvPr>
        </p:nvSpPr>
        <p:spPr>
          <a:xfrm>
            <a:off x="-181375" y="408775"/>
            <a:ext cx="9360000" cy="4734600"/>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a:solidFill>
                  <a:srgbClr val="FFFF00"/>
                </a:solidFill>
              </a:rPr>
              <a:t>An emotional David said</a:t>
            </a:r>
            <a:r>
              <a:rPr lang="en" sz="2000">
                <a:solidFill>
                  <a:srgbClr val="00FFFF"/>
                </a:solidFill>
              </a:rPr>
              <a:t> </a:t>
            </a:r>
            <a:r>
              <a:rPr lang="en" sz="2000" i="1">
                <a:solidFill>
                  <a:schemeClr val="dk1"/>
                </a:solidFill>
              </a:rPr>
              <a:t>“I am in great distress…..do not let me fall into the hand of man.”</a:t>
            </a:r>
            <a:endParaRPr sz="2000" i="1">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If there was a famine in the land of Israel for 3 years, where was David going to have to go to find food?  From the surrounding nations, many of whom were ENEMIES of Israel!  David’s survival, and that of his people, would depend of the generosity of Israel’s pagan neighbors.  How would that have gone?  What bribes or terms might his neighbors have exacted upon them?</a:t>
            </a:r>
            <a:endParaRPr sz="2000">
              <a:solidFill>
                <a:srgbClr val="00FFFF"/>
              </a:solidFill>
            </a:endParaRPr>
          </a:p>
          <a:p>
            <a:pPr marL="457200" lvl="0" indent="-355600" algn="l" rtl="0">
              <a:lnSpc>
                <a:spcPct val="80000"/>
              </a:lnSpc>
              <a:spcBef>
                <a:spcPts val="0"/>
              </a:spcBef>
              <a:spcAft>
                <a:spcPts val="0"/>
              </a:spcAft>
              <a:buClr>
                <a:schemeClr val="dk1"/>
              </a:buClr>
              <a:buSzPts val="2000"/>
              <a:buChar char="●"/>
            </a:pPr>
            <a:r>
              <a:rPr lang="en" sz="2000">
                <a:solidFill>
                  <a:schemeClr val="dk1"/>
                </a:solidFill>
              </a:rPr>
              <a:t>If David and his people are at war with their enemies for 3 months, without God’s help, the treatment of David and his people would, again, be decided by other human beings!  How merciful would their enemies be to those they faced in battle, the women and children whom they captured, and David’s own family?  What terms might they demand in order to extend them mercy?</a:t>
            </a:r>
            <a:endParaRPr sz="2000">
              <a:solidFill>
                <a:schemeClr val="dk1"/>
              </a:solidFill>
            </a:endParaRPr>
          </a:p>
          <a:p>
            <a:pPr marL="457200" lvl="0" indent="-355600" algn="l" rtl="0">
              <a:lnSpc>
                <a:spcPct val="80000"/>
              </a:lnSpc>
              <a:spcBef>
                <a:spcPts val="0"/>
              </a:spcBef>
              <a:spcAft>
                <a:spcPts val="0"/>
              </a:spcAft>
              <a:buClr>
                <a:srgbClr val="FFFF00"/>
              </a:buClr>
              <a:buSzPts val="2000"/>
              <a:buChar char="●"/>
            </a:pPr>
            <a:r>
              <a:rPr lang="en" sz="2000">
                <a:solidFill>
                  <a:srgbClr val="FFFF00"/>
                </a:solidFill>
              </a:rPr>
              <a:t>But David knew something about how God deals with HIS people, and frankly it’s something that WE forget.  He knew there was a key difference between God and men, and it had nothing to do with God’s infinite greatness or power.</a:t>
            </a:r>
            <a:endParaRPr sz="2000">
              <a:solidFill>
                <a:srgbClr val="FFFF00"/>
              </a:solidFill>
            </a:endParaRPr>
          </a:p>
          <a:p>
            <a:pPr marL="457200" lvl="0" indent="-355600" algn="l" rtl="0">
              <a:lnSpc>
                <a:spcPct val="80000"/>
              </a:lnSpc>
              <a:spcBef>
                <a:spcPts val="0"/>
              </a:spcBef>
              <a:spcAft>
                <a:spcPts val="0"/>
              </a:spcAft>
              <a:buClr>
                <a:srgbClr val="FFFF00"/>
              </a:buClr>
              <a:buSzPts val="2000"/>
              <a:buChar char="●"/>
            </a:pPr>
            <a:r>
              <a:rPr lang="en" sz="2000" u="sng">
                <a:solidFill>
                  <a:srgbClr val="FFFF00"/>
                </a:solidFill>
              </a:rPr>
              <a:t>1 Chron.21:13</a:t>
            </a:r>
            <a:r>
              <a:rPr lang="en" sz="2000">
                <a:solidFill>
                  <a:srgbClr val="00FFFF"/>
                </a:solidFill>
              </a:rPr>
              <a:t> </a:t>
            </a:r>
            <a:r>
              <a:rPr lang="en" sz="2000" i="1">
                <a:solidFill>
                  <a:schemeClr val="dk1"/>
                </a:solidFill>
              </a:rPr>
              <a:t>“Please let me fall into the hand of the Lord, </a:t>
            </a:r>
            <a:r>
              <a:rPr lang="en" sz="2000" i="1" u="sng">
                <a:solidFill>
                  <a:schemeClr val="dk1"/>
                </a:solidFill>
              </a:rPr>
              <a:t>for His mercies are very great</a:t>
            </a:r>
            <a:r>
              <a:rPr lang="en" sz="2000" i="1">
                <a:solidFill>
                  <a:schemeClr val="dk1"/>
                </a:solidFill>
              </a:rPr>
              <a:t>.”</a:t>
            </a:r>
            <a:endParaRPr sz="2000" i="1">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a:solidFill>
                  <a:srgbClr val="00FFFF"/>
                </a:solidFill>
              </a:rPr>
              <a:t>David chose for a PLAGUE to be on his people, entirely on the hope that God, UNLIKE men, might turn from His wrath, and be merciful to them.</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81375" y="0"/>
            <a:ext cx="9495300" cy="487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400" b="1" dirty="0">
                <a:solidFill>
                  <a:srgbClr val="00FFFF"/>
                </a:solidFill>
              </a:rPr>
              <a:t>WAS DAVID RIGHT ABOUT GOD?</a:t>
            </a:r>
            <a:endParaRPr sz="4400" b="1" dirty="0">
              <a:solidFill>
                <a:srgbClr val="00FFFF"/>
              </a:solidFill>
            </a:endParaRPr>
          </a:p>
        </p:txBody>
      </p:sp>
      <p:sp>
        <p:nvSpPr>
          <p:cNvPr id="79" name="Google Shape;79;p17"/>
          <p:cNvSpPr txBox="1">
            <a:spLocks noGrp="1"/>
          </p:cNvSpPr>
          <p:nvPr>
            <p:ph type="subTitle" idx="1"/>
          </p:nvPr>
        </p:nvSpPr>
        <p:spPr>
          <a:xfrm>
            <a:off x="-39250" y="435850"/>
            <a:ext cx="9217800" cy="47076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None/>
            </a:pPr>
            <a:r>
              <a:rPr lang="en" sz="2500" u="sng">
                <a:solidFill>
                  <a:srgbClr val="FFFF00"/>
                </a:solidFill>
              </a:rPr>
              <a:t>1 Chron.21:14-17</a:t>
            </a:r>
            <a:r>
              <a:rPr lang="en" sz="2500">
                <a:solidFill>
                  <a:srgbClr val="FFFF00"/>
                </a:solidFill>
              </a:rPr>
              <a:t> </a:t>
            </a:r>
            <a:r>
              <a:rPr lang="en" sz="2500" i="1">
                <a:solidFill>
                  <a:schemeClr val="dk1"/>
                </a:solidFill>
              </a:rPr>
              <a:t>“So the Lord sent a plague upon Israel, and </a:t>
            </a:r>
            <a:r>
              <a:rPr lang="en" sz="2500" i="1" u="sng">
                <a:solidFill>
                  <a:schemeClr val="dk1"/>
                </a:solidFill>
              </a:rPr>
              <a:t>seventy thousand men</a:t>
            </a:r>
            <a:r>
              <a:rPr lang="en" sz="2500" i="1">
                <a:solidFill>
                  <a:schemeClr val="dk1"/>
                </a:solidFill>
              </a:rPr>
              <a:t> of Israel fell. 15 And God sent an angel to Jerusalem to destroy it. </a:t>
            </a:r>
            <a:r>
              <a:rPr lang="en" sz="2500" i="1" u="sng">
                <a:solidFill>
                  <a:srgbClr val="00FFFF"/>
                </a:solidFill>
              </a:rPr>
              <a:t>As he was destroying, the Lord looked and relented of the disaster, and said to the angel who was destroying, “It is enough; now restrain your hand</a:t>
            </a:r>
            <a:r>
              <a:rPr lang="en" sz="2500" i="1">
                <a:solidFill>
                  <a:srgbClr val="00FFFF"/>
                </a:solidFill>
              </a:rPr>
              <a:t>.”</a:t>
            </a:r>
            <a:r>
              <a:rPr lang="en" sz="2500" i="1">
                <a:solidFill>
                  <a:schemeClr val="dk1"/>
                </a:solidFill>
              </a:rPr>
              <a:t> And the angel of the Lord stood by the threshing floor of Ornan the Jebusite.16 </a:t>
            </a:r>
            <a:r>
              <a:rPr lang="en" sz="2500" i="1" u="sng">
                <a:solidFill>
                  <a:schemeClr val="dk1"/>
                </a:solidFill>
              </a:rPr>
              <a:t>Then David lifted his eyes and saw the angel of the Lord standing between earth and heaven, having in his hand a drawn sword stretched out over Jerusalem</a:t>
            </a:r>
            <a:r>
              <a:rPr lang="en" sz="2500" i="1">
                <a:solidFill>
                  <a:schemeClr val="dk1"/>
                </a:solidFill>
              </a:rPr>
              <a:t>. So David and the elders, clothed in sackcloth, fell on their faces. 17 And David said to God, “Was it not I who commanded the people to be numbered? </a:t>
            </a:r>
            <a:r>
              <a:rPr lang="en" sz="2500" i="1" u="sng">
                <a:solidFill>
                  <a:schemeClr val="dk1"/>
                </a:solidFill>
              </a:rPr>
              <a:t>I am the one who has sinned and done evil indeed; but these sheep, what have they done</a:t>
            </a:r>
            <a:r>
              <a:rPr lang="en" sz="2500" i="1">
                <a:solidFill>
                  <a:schemeClr val="dk1"/>
                </a:solidFill>
              </a:rPr>
              <a:t>? Let Your hand, I pray, O Lord my God, be against me and my father’s house, but not against Your people that they should be plagued.”</a:t>
            </a:r>
            <a:endParaRPr sz="25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81375" y="0"/>
            <a:ext cx="9495300" cy="487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CAN YOU IMAGINE THIS?</a:t>
            </a:r>
            <a:endParaRPr sz="5300" b="1">
              <a:solidFill>
                <a:srgbClr val="00FFFF"/>
              </a:solidFill>
            </a:endParaRPr>
          </a:p>
        </p:txBody>
      </p:sp>
      <p:sp>
        <p:nvSpPr>
          <p:cNvPr id="85" name="Google Shape;85;p18"/>
          <p:cNvSpPr txBox="1">
            <a:spLocks noGrp="1"/>
          </p:cNvSpPr>
          <p:nvPr>
            <p:ph type="subTitle" idx="1"/>
          </p:nvPr>
        </p:nvSpPr>
        <p:spPr>
          <a:xfrm>
            <a:off x="-181375" y="429075"/>
            <a:ext cx="9360000" cy="4714500"/>
          </a:xfrm>
          <a:prstGeom prst="rect">
            <a:avLst/>
          </a:prstGeom>
        </p:spPr>
        <p:txBody>
          <a:bodyPr spcFirstLastPara="1" wrap="square" lIns="91425" tIns="91425" rIns="91425" bIns="91425" anchor="t" anchorCtr="0">
            <a:noAutofit/>
          </a:bodyPr>
          <a:lstStyle/>
          <a:p>
            <a:pPr marL="457200" lvl="0" indent="-361950" algn="l" rtl="0">
              <a:lnSpc>
                <a:spcPct val="80000"/>
              </a:lnSpc>
              <a:spcBef>
                <a:spcPts val="0"/>
              </a:spcBef>
              <a:spcAft>
                <a:spcPts val="0"/>
              </a:spcAft>
              <a:buClr>
                <a:srgbClr val="FFFF00"/>
              </a:buClr>
              <a:buSzPts val="2100"/>
              <a:buChar char="●"/>
            </a:pPr>
            <a:r>
              <a:rPr lang="en" sz="2100">
                <a:solidFill>
                  <a:srgbClr val="FFFF00"/>
                </a:solidFill>
              </a:rPr>
              <a:t>So much of what takes place in the angelic, spiritual realm is invisible to human eyes.  But not this time.</a:t>
            </a:r>
            <a:endParaRPr sz="2100">
              <a:solidFill>
                <a:srgbClr val="FFFF00"/>
              </a:solidFill>
            </a:endParaRPr>
          </a:p>
          <a:p>
            <a:pPr marL="457200" lvl="0" indent="-361950" algn="l" rtl="0">
              <a:lnSpc>
                <a:spcPct val="80000"/>
              </a:lnSpc>
              <a:spcBef>
                <a:spcPts val="0"/>
              </a:spcBef>
              <a:spcAft>
                <a:spcPts val="0"/>
              </a:spcAft>
              <a:buClr>
                <a:schemeClr val="dk1"/>
              </a:buClr>
              <a:buSzPts val="2100"/>
              <a:buChar char="●"/>
            </a:pPr>
            <a:r>
              <a:rPr lang="en" sz="2100">
                <a:solidFill>
                  <a:schemeClr val="dk1"/>
                </a:solidFill>
              </a:rPr>
              <a:t>I think it is significant that it specifically mentions 70 thousand MEN died in this plague, throughout all of Israel.  Maybe the total was more than that, but remember that these are potential SOLDIERS that David had counted on.</a:t>
            </a:r>
            <a:endParaRPr sz="2100">
              <a:solidFill>
                <a:schemeClr val="dk1"/>
              </a:solidFill>
            </a:endParaRPr>
          </a:p>
          <a:p>
            <a:pPr marL="457200" lvl="0" indent="-361950" algn="l" rtl="0">
              <a:lnSpc>
                <a:spcPct val="80000"/>
              </a:lnSpc>
              <a:spcBef>
                <a:spcPts val="0"/>
              </a:spcBef>
              <a:spcAft>
                <a:spcPts val="0"/>
              </a:spcAft>
              <a:buClr>
                <a:srgbClr val="00FFFF"/>
              </a:buClr>
              <a:buSzPts val="2100"/>
              <a:buChar char="●"/>
            </a:pPr>
            <a:r>
              <a:rPr lang="en" sz="2100">
                <a:solidFill>
                  <a:srgbClr val="00FFFF"/>
                </a:solidFill>
              </a:rPr>
              <a:t>God sends the angel to Jerusalem, the capital of Israel, where David’s palace is, with the intent to destroy the city.  The angel is literally hovering between heaven and earth with its sword drawn and ready to strike.  And what happened next?  The very thing that David was depending upon, and the reason he chose THIS punishment.</a:t>
            </a:r>
            <a:endParaRPr sz="2100">
              <a:solidFill>
                <a:srgbClr val="00FFFF"/>
              </a:solidFill>
            </a:endParaRPr>
          </a:p>
          <a:p>
            <a:pPr marL="457200" lvl="0" indent="-361950" algn="l" rtl="0">
              <a:lnSpc>
                <a:spcPct val="80000"/>
              </a:lnSpc>
              <a:spcBef>
                <a:spcPts val="0"/>
              </a:spcBef>
              <a:spcAft>
                <a:spcPts val="0"/>
              </a:spcAft>
              <a:buClr>
                <a:srgbClr val="FFFF00"/>
              </a:buClr>
              <a:buSzPts val="2100"/>
              <a:buChar char="●"/>
            </a:pPr>
            <a:r>
              <a:rPr lang="en" sz="2100">
                <a:solidFill>
                  <a:srgbClr val="FFFF00"/>
                </a:solidFill>
              </a:rPr>
              <a:t>God sees David’s penitent heart, and the elders’ of Israel, and God PAUSES the destruction.  He tells the angel to stop for a moment (see v.27).  God wants to see what David is going to do next.</a:t>
            </a:r>
            <a:endParaRPr sz="2100">
              <a:solidFill>
                <a:srgbClr val="FFFF00"/>
              </a:solidFill>
            </a:endParaRPr>
          </a:p>
          <a:p>
            <a:pPr marL="457200" lvl="0" indent="-361950" algn="l" rtl="0">
              <a:lnSpc>
                <a:spcPct val="80000"/>
              </a:lnSpc>
              <a:spcBef>
                <a:spcPts val="0"/>
              </a:spcBef>
              <a:spcAft>
                <a:spcPts val="0"/>
              </a:spcAft>
              <a:buClr>
                <a:schemeClr val="dk1"/>
              </a:buClr>
              <a:buSzPts val="2100"/>
              <a:buChar char="●"/>
            </a:pPr>
            <a:r>
              <a:rPr lang="en" sz="2100">
                <a:solidFill>
                  <a:schemeClr val="dk1"/>
                </a:solidFill>
              </a:rPr>
              <a:t>David’s plea is NOT that no one further die.  He personalizes the situation and says why should all these innocent people die because of something that I, their king, commanded them to do?  He asks God to execute His wrath on David and his family alone.  </a:t>
            </a:r>
            <a:r>
              <a:rPr lang="en" sz="2100">
                <a:solidFill>
                  <a:srgbClr val="00FFFF"/>
                </a:solidFill>
              </a:rPr>
              <a:t>(Would WE do this?)</a:t>
            </a:r>
            <a:endParaRPr sz="21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81375" y="0"/>
            <a:ext cx="9495300" cy="487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800" b="1" u="sng">
                <a:solidFill>
                  <a:srgbClr val="00FFFF"/>
                </a:solidFill>
              </a:rPr>
              <a:t>NOT</a:t>
            </a:r>
            <a:r>
              <a:rPr lang="en" sz="4800" b="1">
                <a:solidFill>
                  <a:srgbClr val="00FFFF"/>
                </a:solidFill>
              </a:rPr>
              <a:t> IF IT COSTS ME NOTHING</a:t>
            </a:r>
            <a:endParaRPr sz="5100" b="1">
              <a:solidFill>
                <a:srgbClr val="00FFFF"/>
              </a:solidFill>
            </a:endParaRPr>
          </a:p>
        </p:txBody>
      </p:sp>
      <p:sp>
        <p:nvSpPr>
          <p:cNvPr id="91" name="Google Shape;91;p19"/>
          <p:cNvSpPr txBox="1">
            <a:spLocks noGrp="1"/>
          </p:cNvSpPr>
          <p:nvPr>
            <p:ph type="subTitle" idx="1"/>
          </p:nvPr>
        </p:nvSpPr>
        <p:spPr>
          <a:xfrm>
            <a:off x="-66325" y="560130"/>
            <a:ext cx="9245100" cy="458367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None/>
            </a:pPr>
            <a:r>
              <a:rPr lang="en" sz="1900" u="sng" dirty="0">
                <a:solidFill>
                  <a:srgbClr val="FFFF00"/>
                </a:solidFill>
              </a:rPr>
              <a:t>1 Chron.21:18-27</a:t>
            </a:r>
            <a:r>
              <a:rPr lang="en" sz="1900" dirty="0">
                <a:solidFill>
                  <a:srgbClr val="00FFFF"/>
                </a:solidFill>
              </a:rPr>
              <a:t> </a:t>
            </a:r>
            <a:r>
              <a:rPr lang="en" sz="1900" i="1" dirty="0">
                <a:solidFill>
                  <a:schemeClr val="dk1"/>
                </a:solidFill>
              </a:rPr>
              <a:t>“Therefore, the angel of the Lord commanded Gad to say to David that David should go and erect an altar to the Lord on the threshing floor of Ornan the Jebusite. 19 So David went up at the word of Gad, which he had spoken in the name of the Lord. 20 Now Ornan turned and saw the angel; and his four sons who were with him hid themselves, but Ornan continued threshing wheat. 21 So David came to Ornan, and Ornan looked and saw David. And he went out from the threshing floor, and bowed before David with his face to the ground. 22 Then David said to Ornan, “</a:t>
            </a:r>
            <a:r>
              <a:rPr lang="en" sz="1900" i="1" u="sng" dirty="0">
                <a:solidFill>
                  <a:schemeClr val="dk1"/>
                </a:solidFill>
              </a:rPr>
              <a:t>Grant me the place of this threshing floor, that I may build an altar on it to the Lord. You shall grant it to me at the full price, that the plague may be withdrawn from the people</a:t>
            </a:r>
            <a:r>
              <a:rPr lang="en" sz="1900" i="1" dirty="0">
                <a:solidFill>
                  <a:schemeClr val="dk1"/>
                </a:solidFill>
              </a:rPr>
              <a:t>.” 23 But Ornan said to David, “Take it to yourself, and let my lord the king do what is good in his eyes. Look, I also give you the oxen for burnt offerings, the threshing implements for wood, and the wheat for the grain offering; </a:t>
            </a:r>
            <a:r>
              <a:rPr lang="en" sz="1900" i="1" u="sng" dirty="0">
                <a:solidFill>
                  <a:schemeClr val="dk1"/>
                </a:solidFill>
              </a:rPr>
              <a:t>I give it all</a:t>
            </a:r>
            <a:r>
              <a:rPr lang="en" sz="1900" i="1" dirty="0">
                <a:solidFill>
                  <a:schemeClr val="dk1"/>
                </a:solidFill>
              </a:rPr>
              <a:t>.” 24 Then King David said to Ornan, “</a:t>
            </a:r>
            <a:r>
              <a:rPr lang="en" sz="1900" i="1" u="sng" dirty="0">
                <a:solidFill>
                  <a:schemeClr val="dk1"/>
                </a:solidFill>
              </a:rPr>
              <a:t>No, but I will surely buy it for the full price, for I will not take what is yours for the Lord, </a:t>
            </a:r>
            <a:r>
              <a:rPr lang="en" sz="1900" i="1" u="sng" dirty="0">
                <a:solidFill>
                  <a:srgbClr val="FFFF00"/>
                </a:solidFill>
              </a:rPr>
              <a:t>nor offer burnt offerings with that which costs me nothing</a:t>
            </a:r>
            <a:r>
              <a:rPr lang="en" sz="1900" i="1" dirty="0">
                <a:solidFill>
                  <a:schemeClr val="dk1"/>
                </a:solidFill>
              </a:rPr>
              <a:t>.” 25 So David gave Ornan </a:t>
            </a:r>
            <a:r>
              <a:rPr lang="en" sz="1900" i="1" u="sng" dirty="0">
                <a:solidFill>
                  <a:schemeClr val="dk1"/>
                </a:solidFill>
              </a:rPr>
              <a:t>six hundred shekels of gold</a:t>
            </a:r>
            <a:r>
              <a:rPr lang="en" sz="1900" i="1" dirty="0">
                <a:solidFill>
                  <a:schemeClr val="dk1"/>
                </a:solidFill>
              </a:rPr>
              <a:t> by weight for the place. 26 And David built there an altar to the Lord, and offered burnt offerings and peace offerings, and called on the Lord; and He answered him from heaven </a:t>
            </a:r>
            <a:r>
              <a:rPr lang="en" sz="1900" i="1" u="sng" dirty="0">
                <a:solidFill>
                  <a:schemeClr val="dk1"/>
                </a:solidFill>
              </a:rPr>
              <a:t>by fire on the altar</a:t>
            </a:r>
            <a:r>
              <a:rPr lang="en" sz="1900" i="1" dirty="0">
                <a:solidFill>
                  <a:schemeClr val="dk1"/>
                </a:solidFill>
              </a:rPr>
              <a:t> of burnt offering. 27 </a:t>
            </a:r>
            <a:r>
              <a:rPr lang="en" sz="1900" i="1" u="sng" dirty="0">
                <a:solidFill>
                  <a:schemeClr val="dk1"/>
                </a:solidFill>
              </a:rPr>
              <a:t>So the Lord commanded the angel, and he returned his sword to its sheath</a:t>
            </a:r>
            <a:r>
              <a:rPr lang="en" sz="1900" i="1" dirty="0">
                <a:solidFill>
                  <a:schemeClr val="dk1"/>
                </a:solidFill>
              </a:rPr>
              <a:t>.”</a:t>
            </a:r>
            <a:endParaRPr sz="19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81375" y="0"/>
            <a:ext cx="9495300" cy="487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ORNAN AND DAVID</a:t>
            </a:r>
            <a:endParaRPr sz="5300" b="1">
              <a:solidFill>
                <a:srgbClr val="00FFFF"/>
              </a:solidFill>
            </a:endParaRPr>
          </a:p>
        </p:txBody>
      </p:sp>
      <p:sp>
        <p:nvSpPr>
          <p:cNvPr id="97" name="Google Shape;97;p20"/>
          <p:cNvSpPr txBox="1">
            <a:spLocks noGrp="1"/>
          </p:cNvSpPr>
          <p:nvPr>
            <p:ph type="subTitle" idx="1"/>
          </p:nvPr>
        </p:nvSpPr>
        <p:spPr>
          <a:xfrm>
            <a:off x="-140775" y="426081"/>
            <a:ext cx="9319500" cy="4717693"/>
          </a:xfrm>
          <a:prstGeom prst="rect">
            <a:avLst/>
          </a:prstGeom>
        </p:spPr>
        <p:txBody>
          <a:bodyPr spcFirstLastPara="1" wrap="square" lIns="91425" tIns="91425" rIns="91425" bIns="91425" anchor="t" anchorCtr="0">
            <a:noAutofit/>
          </a:bodyPr>
          <a:lstStyle/>
          <a:p>
            <a:pPr marL="457200" lvl="0" indent="-355600" algn="l" rtl="0">
              <a:lnSpc>
                <a:spcPct val="80000"/>
              </a:lnSpc>
              <a:spcBef>
                <a:spcPts val="0"/>
              </a:spcBef>
              <a:spcAft>
                <a:spcPts val="0"/>
              </a:spcAft>
              <a:buClr>
                <a:srgbClr val="FFFF00"/>
              </a:buClr>
              <a:buSzPts val="2000"/>
              <a:buChar char="●"/>
            </a:pPr>
            <a:r>
              <a:rPr lang="en" sz="2000" dirty="0">
                <a:solidFill>
                  <a:srgbClr val="FFFF00"/>
                </a:solidFill>
              </a:rPr>
              <a:t>In this account we have not just one, but TWO righteous examples for us.</a:t>
            </a:r>
            <a:endParaRPr sz="2000" dirty="0">
              <a:solidFill>
                <a:srgbClr val="FFFF00"/>
              </a:solidFill>
            </a:endParaRPr>
          </a:p>
          <a:p>
            <a:pPr marL="457200" lvl="0" indent="-355600" algn="l" rtl="0">
              <a:lnSpc>
                <a:spcPct val="80000"/>
              </a:lnSpc>
              <a:spcBef>
                <a:spcPts val="0"/>
              </a:spcBef>
              <a:spcAft>
                <a:spcPts val="0"/>
              </a:spcAft>
              <a:buClr>
                <a:schemeClr val="dk1"/>
              </a:buClr>
              <a:buSzPts val="2000"/>
              <a:buChar char="●"/>
            </a:pPr>
            <a:r>
              <a:rPr lang="en" sz="2000" dirty="0">
                <a:solidFill>
                  <a:schemeClr val="dk1"/>
                </a:solidFill>
              </a:rPr>
              <a:t>Ornan, who owns this property where the angel is hovering directly above, has trust in the mercy of God.  And because he is a righteous man, while his sons cower in fear, Ornan knows that he cannot hide from God, and if God wants to take his life, so be it!</a:t>
            </a:r>
            <a:endParaRPr sz="2000" dirty="0">
              <a:solidFill>
                <a:schemeClr val="dk1"/>
              </a:solidFill>
            </a:endParaRPr>
          </a:p>
          <a:p>
            <a:pPr marL="457200" lvl="0" indent="-355600" algn="l" rtl="0">
              <a:lnSpc>
                <a:spcPct val="80000"/>
              </a:lnSpc>
              <a:spcBef>
                <a:spcPts val="0"/>
              </a:spcBef>
              <a:spcAft>
                <a:spcPts val="0"/>
              </a:spcAft>
              <a:buClr>
                <a:srgbClr val="00FFFF"/>
              </a:buClr>
              <a:buSzPts val="2000"/>
              <a:buChar char="●"/>
            </a:pPr>
            <a:r>
              <a:rPr lang="en" sz="2000" dirty="0">
                <a:solidFill>
                  <a:srgbClr val="00FFFF"/>
                </a:solidFill>
              </a:rPr>
              <a:t>Ornan’s generosity here is great.  He wants to GIFT all of this property to David so he can sacrifice there.  Not content with this, he willingly offers up his own oxen, the wood, the grain, “I give it all.”  He was not so attached to physical things that he could not see the greater need that others had for those items.  Can we learn from his example?</a:t>
            </a:r>
            <a:endParaRPr sz="2000" dirty="0">
              <a:solidFill>
                <a:srgbClr val="00FFFF"/>
              </a:solidFill>
            </a:endParaRPr>
          </a:p>
          <a:p>
            <a:pPr marL="457200" lvl="0" indent="-355600" algn="l" rtl="0">
              <a:lnSpc>
                <a:spcPct val="80000"/>
              </a:lnSpc>
              <a:spcBef>
                <a:spcPts val="0"/>
              </a:spcBef>
              <a:spcAft>
                <a:spcPts val="0"/>
              </a:spcAft>
              <a:buClr>
                <a:srgbClr val="FFFF00"/>
              </a:buClr>
              <a:buSzPts val="2000"/>
              <a:buChar char="●"/>
            </a:pPr>
            <a:r>
              <a:rPr lang="en" sz="2000" dirty="0">
                <a:solidFill>
                  <a:srgbClr val="FFFF00"/>
                </a:solidFill>
              </a:rPr>
              <a:t>And then there is David, the king whose sin and foolishness caused all this calamity in the first place.  It would be very tempting to accept Ornan’s gracious offer, not just to save his own money, but also to bless Ornan.  Kings were accustomed to receiving gifts such as this from their subjects.</a:t>
            </a:r>
            <a:endParaRPr sz="2000" dirty="0">
              <a:solidFill>
                <a:srgbClr val="FFFF00"/>
              </a:solidFill>
            </a:endParaRPr>
          </a:p>
          <a:p>
            <a:pPr marL="457200" lvl="0" indent="-355600" algn="l" rtl="0">
              <a:lnSpc>
                <a:spcPct val="80000"/>
              </a:lnSpc>
              <a:spcBef>
                <a:spcPts val="0"/>
              </a:spcBef>
              <a:spcAft>
                <a:spcPts val="0"/>
              </a:spcAft>
              <a:buClr>
                <a:schemeClr val="dk1"/>
              </a:buClr>
              <a:buSzPts val="2000"/>
              <a:buChar char="●"/>
            </a:pPr>
            <a:r>
              <a:rPr lang="en" sz="2000" dirty="0">
                <a:solidFill>
                  <a:schemeClr val="dk1"/>
                </a:solidFill>
              </a:rPr>
              <a:t>But David teaches us a valuable lesson here.  He is NOT going to offer a sacrifice to God that costs him, personally, nothing!  Today we are in a religious world or so-called Christians who want ALL the blessings God has to offer, but at zero sacrifice of their own desires, behavior, belongings or time.  They want to take from God, but give nothing in return.  Do we do this?</a:t>
            </a:r>
            <a:endParaRPr sz="2000"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81375" y="0"/>
            <a:ext cx="9495300" cy="487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WE HAVE MISSED THE POINT</a:t>
            </a:r>
            <a:endParaRPr sz="5300" b="1">
              <a:solidFill>
                <a:srgbClr val="00FFFF"/>
              </a:solidFill>
            </a:endParaRPr>
          </a:p>
        </p:txBody>
      </p:sp>
      <p:sp>
        <p:nvSpPr>
          <p:cNvPr id="103" name="Google Shape;103;p21"/>
          <p:cNvSpPr txBox="1">
            <a:spLocks noGrp="1"/>
          </p:cNvSpPr>
          <p:nvPr>
            <p:ph type="subTitle" idx="1"/>
          </p:nvPr>
        </p:nvSpPr>
        <p:spPr>
          <a:xfrm>
            <a:off x="-181375" y="523825"/>
            <a:ext cx="9360000" cy="4620000"/>
          </a:xfrm>
          <a:prstGeom prst="rect">
            <a:avLst/>
          </a:prstGeom>
        </p:spPr>
        <p:txBody>
          <a:bodyPr spcFirstLastPara="1" wrap="square" lIns="91425" tIns="91425" rIns="91425" bIns="91425" anchor="t" anchorCtr="0">
            <a:noAutofit/>
          </a:bodyPr>
          <a:lstStyle/>
          <a:p>
            <a:pPr marL="457200" lvl="0" indent="-342900" algn="l" rtl="0">
              <a:lnSpc>
                <a:spcPct val="80000"/>
              </a:lnSpc>
              <a:spcBef>
                <a:spcPts val="0"/>
              </a:spcBef>
              <a:spcAft>
                <a:spcPts val="0"/>
              </a:spcAft>
              <a:buClr>
                <a:srgbClr val="FFFF00"/>
              </a:buClr>
              <a:buSzPts val="1800"/>
              <a:buChar char="●"/>
            </a:pPr>
            <a:r>
              <a:rPr lang="en" sz="1800" dirty="0">
                <a:solidFill>
                  <a:srgbClr val="FFFF00"/>
                </a:solidFill>
              </a:rPr>
              <a:t>We quote this passage all the time.  </a:t>
            </a:r>
            <a:r>
              <a:rPr lang="en" sz="1800" u="sng" dirty="0">
                <a:solidFill>
                  <a:srgbClr val="FFFF00"/>
                </a:solidFill>
              </a:rPr>
              <a:t>Is.55:8-9</a:t>
            </a:r>
            <a:r>
              <a:rPr lang="en" sz="1800" dirty="0">
                <a:solidFill>
                  <a:schemeClr val="dk1"/>
                </a:solidFill>
              </a:rPr>
              <a:t> </a:t>
            </a:r>
            <a:r>
              <a:rPr lang="en" sz="1800" i="1" dirty="0">
                <a:solidFill>
                  <a:schemeClr val="dk1"/>
                </a:solidFill>
              </a:rPr>
              <a:t>“</a:t>
            </a:r>
            <a:r>
              <a:rPr lang="en" sz="1800" i="1" u="sng" dirty="0">
                <a:solidFill>
                  <a:schemeClr val="dk1"/>
                </a:solidFill>
              </a:rPr>
              <a:t>For</a:t>
            </a:r>
            <a:r>
              <a:rPr lang="en" sz="1800" i="1" dirty="0">
                <a:solidFill>
                  <a:schemeClr val="dk1"/>
                </a:solidFill>
              </a:rPr>
              <a:t> My thoughts are not your thoughts, nor are your ways My ways,” says the Lord. 9 For as the heavens are higher than the earth, so are My ways higher than your ways, and My thoughts than your thoughts.”</a:t>
            </a:r>
            <a:r>
              <a:rPr lang="en" sz="1800" dirty="0">
                <a:solidFill>
                  <a:schemeClr val="dk1"/>
                </a:solidFill>
              </a:rPr>
              <a:t>  </a:t>
            </a:r>
            <a:r>
              <a:rPr lang="en" sz="1800" dirty="0">
                <a:solidFill>
                  <a:srgbClr val="00FFFF"/>
                </a:solidFill>
              </a:rPr>
              <a:t>But we miss the </a:t>
            </a:r>
            <a:r>
              <a:rPr lang="en" sz="1800" i="1" dirty="0">
                <a:solidFill>
                  <a:schemeClr val="dk1"/>
                </a:solidFill>
              </a:rPr>
              <a:t>“For”</a:t>
            </a:r>
            <a:r>
              <a:rPr lang="en" sz="1800" dirty="0">
                <a:solidFill>
                  <a:srgbClr val="00FFFF"/>
                </a:solidFill>
              </a:rPr>
              <a:t> at the start of verse 8, meaning “Because”.  Because of what?</a:t>
            </a:r>
            <a:endParaRPr sz="1800" dirty="0">
              <a:solidFill>
                <a:srgbClr val="00FFFF"/>
              </a:solidFill>
            </a:endParaRPr>
          </a:p>
          <a:p>
            <a:pPr marL="457200" lvl="0" indent="-342900" algn="l" rtl="0">
              <a:lnSpc>
                <a:spcPct val="80000"/>
              </a:lnSpc>
              <a:spcBef>
                <a:spcPts val="0"/>
              </a:spcBef>
              <a:spcAft>
                <a:spcPts val="0"/>
              </a:spcAft>
              <a:buClr>
                <a:srgbClr val="FFFF00"/>
              </a:buClr>
              <a:buSzPts val="1800"/>
              <a:buChar char="●"/>
            </a:pPr>
            <a:r>
              <a:rPr lang="en" sz="1800" u="sng" dirty="0">
                <a:solidFill>
                  <a:srgbClr val="FFFF00"/>
                </a:solidFill>
              </a:rPr>
              <a:t>Is.55:6-7</a:t>
            </a:r>
            <a:r>
              <a:rPr lang="en" sz="1800" dirty="0">
                <a:solidFill>
                  <a:schemeClr val="dk1"/>
                </a:solidFill>
              </a:rPr>
              <a:t> </a:t>
            </a:r>
            <a:r>
              <a:rPr lang="en" sz="1800" i="1" dirty="0">
                <a:solidFill>
                  <a:schemeClr val="dk1"/>
                </a:solidFill>
              </a:rPr>
              <a:t>“Seek the Lord while He may be found, Call upon Him while He is near. 7 Let the wicked forsake his way, and the unrighteous man his thoughts; Let him return to the Lord, and </a:t>
            </a:r>
            <a:r>
              <a:rPr lang="en" sz="1800" i="1" u="sng" dirty="0">
                <a:solidFill>
                  <a:schemeClr val="dk1"/>
                </a:solidFill>
              </a:rPr>
              <a:t>He will have mercy on him; and to our God, for He will abundantly pardon</a:t>
            </a:r>
            <a:r>
              <a:rPr lang="en" sz="1800" i="1" dirty="0">
                <a:solidFill>
                  <a:schemeClr val="dk1"/>
                </a:solidFill>
              </a:rPr>
              <a:t>.”</a:t>
            </a:r>
            <a:r>
              <a:rPr lang="en" sz="1800" dirty="0">
                <a:solidFill>
                  <a:schemeClr val="dk1"/>
                </a:solidFill>
              </a:rPr>
              <a:t>  </a:t>
            </a:r>
            <a:r>
              <a:rPr lang="en" sz="1800" dirty="0">
                <a:solidFill>
                  <a:srgbClr val="00FFFF"/>
                </a:solidFill>
              </a:rPr>
              <a:t>Context matters!</a:t>
            </a:r>
            <a:endParaRPr sz="1800" dirty="0">
              <a:solidFill>
                <a:srgbClr val="00FFFF"/>
              </a:solidFill>
            </a:endParaRPr>
          </a:p>
          <a:p>
            <a:pPr marL="457200" lvl="0" indent="-342900" algn="l" rtl="0">
              <a:lnSpc>
                <a:spcPct val="80000"/>
              </a:lnSpc>
              <a:spcBef>
                <a:spcPts val="0"/>
              </a:spcBef>
              <a:spcAft>
                <a:spcPts val="0"/>
              </a:spcAft>
              <a:buClr>
                <a:srgbClr val="FFFF00"/>
              </a:buClr>
              <a:buSzPts val="1800"/>
              <a:buChar char="●"/>
            </a:pPr>
            <a:r>
              <a:rPr lang="en" sz="1800" dirty="0">
                <a:solidFill>
                  <a:srgbClr val="FFFF00"/>
                </a:solidFill>
              </a:rPr>
              <a:t>Is God all powerful?  YES!  Is He ever-present?  YES!  Is He all-knowing?  YES!  But that is not what God is talking about in </a:t>
            </a:r>
            <a:r>
              <a:rPr lang="en" sz="1800" u="sng" dirty="0">
                <a:solidFill>
                  <a:srgbClr val="FFFF00"/>
                </a:solidFill>
              </a:rPr>
              <a:t>Is.55:6-9</a:t>
            </a:r>
            <a:r>
              <a:rPr lang="en" sz="1800" dirty="0">
                <a:solidFill>
                  <a:srgbClr val="FFFF00"/>
                </a:solidFill>
              </a:rPr>
              <a:t>!  Pharaoh, Caesars, Adolf Hitler, Thanos (in the Marvel Comics movies), The Emperor (in the Star Wars universe), Sauron (in Lord of the Rings) - they shared many of these traits of God (in lesser degree of course), and they were all evil!</a:t>
            </a:r>
            <a:endParaRPr sz="1800" dirty="0">
              <a:solidFill>
                <a:srgbClr val="FFFF00"/>
              </a:solidFill>
            </a:endParaRPr>
          </a:p>
          <a:p>
            <a:pPr marL="457200" lvl="0" indent="-342900" algn="l" rtl="0">
              <a:lnSpc>
                <a:spcPct val="80000"/>
              </a:lnSpc>
              <a:spcBef>
                <a:spcPts val="0"/>
              </a:spcBef>
              <a:spcAft>
                <a:spcPts val="0"/>
              </a:spcAft>
              <a:buClr>
                <a:schemeClr val="dk1"/>
              </a:buClr>
              <a:buSzPts val="1800"/>
              <a:buChar char="●"/>
            </a:pPr>
            <a:r>
              <a:rPr lang="en" sz="1800" dirty="0">
                <a:solidFill>
                  <a:schemeClr val="dk1"/>
                </a:solidFill>
              </a:rPr>
              <a:t>Our God is not so much greater than men because He is all powerful.  He is so great because He is so GOOD!  He is SO much more merciful, more loving, and more longsuffering for even His enemies than ANY human being could ever be!</a:t>
            </a:r>
            <a:r>
              <a:rPr lang="en" sz="1800" dirty="0">
                <a:solidFill>
                  <a:srgbClr val="00FFFF"/>
                </a:solidFill>
              </a:rPr>
              <a:t>  </a:t>
            </a:r>
            <a:endParaRPr sz="1800" dirty="0">
              <a:solidFill>
                <a:srgbClr val="00FFFF"/>
              </a:solidFill>
            </a:endParaRPr>
          </a:p>
          <a:p>
            <a:pPr marL="457200" lvl="0" indent="-342900" algn="l" rtl="0">
              <a:lnSpc>
                <a:spcPct val="80000"/>
              </a:lnSpc>
              <a:spcBef>
                <a:spcPts val="0"/>
              </a:spcBef>
              <a:spcAft>
                <a:spcPts val="0"/>
              </a:spcAft>
              <a:buClr>
                <a:srgbClr val="00FFFF"/>
              </a:buClr>
              <a:buSzPts val="1800"/>
              <a:buChar char="●"/>
            </a:pPr>
            <a:r>
              <a:rPr lang="en" sz="1800" dirty="0">
                <a:solidFill>
                  <a:srgbClr val="00FFFF"/>
                </a:solidFill>
              </a:rPr>
              <a:t>So WHY do we Christians, the chosen, adopted children of God, act like our God is so eager to destroy us at any given moment?!</a:t>
            </a:r>
            <a:endParaRPr sz="1800" dirty="0">
              <a:solidFill>
                <a:srgbClr val="00FFFF"/>
              </a:solidFill>
            </a:endParaRPr>
          </a:p>
          <a:p>
            <a:pPr marL="457200" lvl="0" indent="-342900" algn="l" rtl="0">
              <a:lnSpc>
                <a:spcPct val="80000"/>
              </a:lnSpc>
              <a:spcBef>
                <a:spcPts val="0"/>
              </a:spcBef>
              <a:spcAft>
                <a:spcPts val="0"/>
              </a:spcAft>
              <a:buClr>
                <a:srgbClr val="FFFF00"/>
              </a:buClr>
              <a:buSzPts val="1800"/>
              <a:buChar char="●"/>
            </a:pPr>
            <a:r>
              <a:rPr lang="en" sz="1800" u="sng" dirty="0">
                <a:solidFill>
                  <a:srgbClr val="FFFF00"/>
                </a:solidFill>
              </a:rPr>
              <a:t>Is.49:15</a:t>
            </a:r>
            <a:r>
              <a:rPr lang="en" sz="1800" dirty="0">
                <a:solidFill>
                  <a:srgbClr val="00FFFF"/>
                </a:solidFill>
              </a:rPr>
              <a:t> </a:t>
            </a:r>
            <a:r>
              <a:rPr lang="en" sz="1800" i="1" dirty="0">
                <a:solidFill>
                  <a:schemeClr val="dk1"/>
                </a:solidFill>
              </a:rPr>
              <a:t>“Can a woman forget her nursing child, And not have compassion on the son of her womb? Surely they may forget, yet I will not forget you.”</a:t>
            </a:r>
            <a:endParaRPr sz="18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2956</Words>
  <Application>Microsoft Office PowerPoint</Application>
  <PresentationFormat>On-screen Show (16:9)</PresentationFormat>
  <Paragraphs>52</Paragraphs>
  <Slides>10</Slides>
  <Notes>10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Simple Dark</vt:lpstr>
      <vt:lpstr>GOD, NOT MEN</vt:lpstr>
      <vt:lpstr>CHOOSE YOUR PUNISHMENT</vt:lpstr>
      <vt:lpstr>DAVID’S CALCULATED CHOICE</vt:lpstr>
      <vt:lpstr>WHY NOT THE HAND OF MEN?</vt:lpstr>
      <vt:lpstr>WAS DAVID RIGHT ABOUT GOD?</vt:lpstr>
      <vt:lpstr>CAN YOU IMAGINE THIS?</vt:lpstr>
      <vt:lpstr>NOT IF IT COSTS ME NOTHING</vt:lpstr>
      <vt:lpstr>ORNAN AND DAVID</vt:lpstr>
      <vt:lpstr>WE HAVE MISSED THE POINT</vt:lpstr>
      <vt:lpstr>HOW WILL YOU RESPOND?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dcterms:modified xsi:type="dcterms:W3CDTF">2025-04-13T05:40:56Z</dcterms:modified>
</cp:coreProperties>
</file>