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9" d="100"/>
          <a:sy n="199" d="100"/>
        </p:scale>
        <p:origin x="322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2f8fef09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2f8fef09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2f8fef09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2f8fef09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f8fef092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2f8fef09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2f8fef092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2f8fef092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2f8fef092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2f8fef092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f816056a8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f816056a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2f816056a8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2f816056a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2f816056a8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2f816056a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2f816056a8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2f816056a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f816056a8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2f816056a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2f816056a8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2f816056a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2f816056a8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2f816056a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f816056a8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2f816056a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51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THE CHURCH AT PHILIPPI</a:t>
            </a:r>
            <a:endParaRPr sz="5000" b="1">
              <a:solidFill>
                <a:srgbClr val="00FFFF"/>
              </a:solidFill>
            </a:endParaRPr>
          </a:p>
        </p:txBody>
      </p:sp>
      <p:sp>
        <p:nvSpPr>
          <p:cNvPr id="55" name="Google Shape;55;p13"/>
          <p:cNvSpPr txBox="1">
            <a:spLocks noGrp="1"/>
          </p:cNvSpPr>
          <p:nvPr>
            <p:ph type="subTitle" idx="1"/>
          </p:nvPr>
        </p:nvSpPr>
        <p:spPr>
          <a:xfrm>
            <a:off x="0" y="513000"/>
            <a:ext cx="9144000" cy="4630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55500" y="513000"/>
            <a:ext cx="9041725" cy="4584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140700" y="0"/>
            <a:ext cx="93258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SINGING HYMNS …</a:t>
            </a:r>
            <a:endParaRPr sz="5000" b="1">
              <a:solidFill>
                <a:srgbClr val="00FFFF"/>
              </a:solidFill>
            </a:endParaRPr>
          </a:p>
        </p:txBody>
      </p:sp>
      <p:sp>
        <p:nvSpPr>
          <p:cNvPr id="112" name="Google Shape;112;p22"/>
          <p:cNvSpPr txBox="1">
            <a:spLocks noGrp="1"/>
          </p:cNvSpPr>
          <p:nvPr>
            <p:ph type="subTitle" idx="1"/>
          </p:nvPr>
        </p:nvSpPr>
        <p:spPr>
          <a:xfrm>
            <a:off x="-174600" y="372225"/>
            <a:ext cx="9414000" cy="4771200"/>
          </a:xfrm>
          <a:prstGeom prst="rect">
            <a:avLst/>
          </a:prstGeom>
        </p:spPr>
        <p:txBody>
          <a:bodyPr spcFirstLastPara="1" wrap="square" lIns="91425" tIns="91425" rIns="91425" bIns="91425" anchor="t" anchorCtr="0">
            <a:noAutofit/>
          </a:bodyPr>
          <a:lstStyle/>
          <a:p>
            <a:pPr marL="457200" lvl="0" indent="-349250" algn="l" rtl="0">
              <a:lnSpc>
                <a:spcPct val="90000"/>
              </a:lnSpc>
              <a:spcBef>
                <a:spcPts val="0"/>
              </a:spcBef>
              <a:spcAft>
                <a:spcPts val="0"/>
              </a:spcAft>
              <a:buClr>
                <a:srgbClr val="FFFF00"/>
              </a:buClr>
              <a:buSzPts val="1900"/>
              <a:buChar char="●"/>
            </a:pPr>
            <a:r>
              <a:rPr lang="en" sz="1900">
                <a:solidFill>
                  <a:srgbClr val="FFFF00"/>
                </a:solidFill>
              </a:rPr>
              <a:t>We are not told what Paul and Silas prayed for in their prayers, or what they specifically sang.  But clearly this had an effect on the prisoners and the jailor as well, after they witnessed the miraculous earthquake.  Wouldn’t it be interesting if they were praying and singing these passages from Psalms?</a:t>
            </a:r>
            <a:endParaRPr sz="1900">
              <a:solidFill>
                <a:srgbClr val="FFFF00"/>
              </a:solidFill>
            </a:endParaRPr>
          </a:p>
          <a:p>
            <a:pPr marL="457200" lvl="0" indent="-349250" algn="l" rtl="0">
              <a:lnSpc>
                <a:spcPct val="90000"/>
              </a:lnSpc>
              <a:spcBef>
                <a:spcPts val="0"/>
              </a:spcBef>
              <a:spcAft>
                <a:spcPts val="0"/>
              </a:spcAft>
              <a:buClr>
                <a:srgbClr val="FFFF00"/>
              </a:buClr>
              <a:buSzPts val="1900"/>
              <a:buChar char="●"/>
            </a:pPr>
            <a:r>
              <a:rPr lang="en" sz="1900" u="sng">
                <a:solidFill>
                  <a:srgbClr val="FFFF00"/>
                </a:solidFill>
              </a:rPr>
              <a:t>Ps.79:10-13</a:t>
            </a:r>
            <a:r>
              <a:rPr lang="en" sz="1900">
                <a:solidFill>
                  <a:srgbClr val="FFFF00"/>
                </a:solidFill>
              </a:rPr>
              <a:t> </a:t>
            </a:r>
            <a:r>
              <a:rPr lang="en" sz="1900" i="1">
                <a:solidFill>
                  <a:schemeClr val="dk1"/>
                </a:solidFill>
              </a:rPr>
              <a:t>“Why should the nations say, “Where is their God?”  Let there be known among the nations in our sight the avenging of the blood of Your servants which has been shed. 11 </a:t>
            </a:r>
            <a:r>
              <a:rPr lang="en" sz="1900" i="1" u="sng">
                <a:solidFill>
                  <a:schemeClr val="dk1"/>
                </a:solidFill>
              </a:rPr>
              <a:t>Let the groaning of the prisoner come before You</a:t>
            </a:r>
            <a:r>
              <a:rPr lang="en" sz="1900" i="1">
                <a:solidFill>
                  <a:schemeClr val="dk1"/>
                </a:solidFill>
              </a:rPr>
              <a:t>; according to the greatness of Your power. Preserve those who are appointed to die; 12 And return to our neighbors sevenfold into their bosom their reproach with which they have reproached You, O Lord. 13 So we, Your people and sheep of Your pasture, will give You thanks forever; </a:t>
            </a:r>
            <a:r>
              <a:rPr lang="en" sz="1900" i="1" u="sng">
                <a:solidFill>
                  <a:schemeClr val="dk1"/>
                </a:solidFill>
              </a:rPr>
              <a:t>we will show forth Your praise to all generations</a:t>
            </a:r>
            <a:r>
              <a:rPr lang="en" sz="1900" i="1">
                <a:solidFill>
                  <a:schemeClr val="dk1"/>
                </a:solidFill>
              </a:rPr>
              <a:t>.”</a:t>
            </a:r>
            <a:endParaRPr sz="1900" i="1">
              <a:solidFill>
                <a:schemeClr val="dk1"/>
              </a:solidFill>
            </a:endParaRPr>
          </a:p>
          <a:p>
            <a:pPr marL="457200" lvl="0" indent="-349250" algn="l" rtl="0">
              <a:lnSpc>
                <a:spcPct val="90000"/>
              </a:lnSpc>
              <a:spcBef>
                <a:spcPts val="0"/>
              </a:spcBef>
              <a:spcAft>
                <a:spcPts val="0"/>
              </a:spcAft>
              <a:buClr>
                <a:srgbClr val="FFFF00"/>
              </a:buClr>
              <a:buSzPts val="1900"/>
              <a:buChar char="●"/>
            </a:pPr>
            <a:r>
              <a:rPr lang="en" sz="1900" u="sng">
                <a:solidFill>
                  <a:srgbClr val="FFFF00"/>
                </a:solidFill>
              </a:rPr>
              <a:t>Ps.107:13-16</a:t>
            </a:r>
            <a:r>
              <a:rPr lang="en" sz="1900">
                <a:solidFill>
                  <a:srgbClr val="FFFF00"/>
                </a:solidFill>
              </a:rPr>
              <a:t> </a:t>
            </a:r>
            <a:r>
              <a:rPr lang="en" sz="1900" i="1">
                <a:solidFill>
                  <a:schemeClr val="dk1"/>
                </a:solidFill>
              </a:rPr>
              <a:t>“Then they cried out to the Lord in their trouble, and He saved them out of their distresses. 14 He brought them out of darkness and the shadow of death, </a:t>
            </a:r>
            <a:r>
              <a:rPr lang="en" sz="1900" i="1" u="sng">
                <a:solidFill>
                  <a:schemeClr val="dk1"/>
                </a:solidFill>
              </a:rPr>
              <a:t>and broke their chains in pieces</a:t>
            </a:r>
            <a:r>
              <a:rPr lang="en" sz="1900" i="1">
                <a:solidFill>
                  <a:schemeClr val="dk1"/>
                </a:solidFill>
              </a:rPr>
              <a:t>. 15 Oh, that men would give thanks to the Lord for His goodness, and for His wonderful works to the children of men! 16 </a:t>
            </a:r>
            <a:r>
              <a:rPr lang="en" sz="1900" i="1" u="sng">
                <a:solidFill>
                  <a:schemeClr val="dk1"/>
                </a:solidFill>
              </a:rPr>
              <a:t>For He has broken the gates of bronze, and cut the bars of iron in two</a:t>
            </a:r>
            <a:r>
              <a:rPr lang="en" sz="1900" i="1">
                <a:solidFill>
                  <a:schemeClr val="dk1"/>
                </a:solidFill>
              </a:rPr>
              <a:t>.”</a:t>
            </a:r>
            <a:endParaRPr sz="19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ctrTitle"/>
          </p:nvPr>
        </p:nvSpPr>
        <p:spPr>
          <a:xfrm>
            <a:off x="-140700" y="0"/>
            <a:ext cx="93258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FROM TERROR TO JOY</a:t>
            </a:r>
            <a:endParaRPr sz="5000" b="1">
              <a:solidFill>
                <a:srgbClr val="00FFFF"/>
              </a:solidFill>
            </a:endParaRPr>
          </a:p>
        </p:txBody>
      </p:sp>
      <p:sp>
        <p:nvSpPr>
          <p:cNvPr id="118" name="Google Shape;118;p23"/>
          <p:cNvSpPr txBox="1">
            <a:spLocks noGrp="1"/>
          </p:cNvSpPr>
          <p:nvPr>
            <p:ph type="subTitle" idx="1"/>
          </p:nvPr>
        </p:nvSpPr>
        <p:spPr>
          <a:xfrm>
            <a:off x="-174600" y="372225"/>
            <a:ext cx="94140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dirty="0">
                <a:solidFill>
                  <a:srgbClr val="FFFF00"/>
                </a:solidFill>
              </a:rPr>
              <a:t>Acts 16:31-34</a:t>
            </a:r>
            <a:r>
              <a:rPr lang="en" sz="2000" dirty="0">
                <a:solidFill>
                  <a:schemeClr val="dk1"/>
                </a:solidFill>
              </a:rPr>
              <a:t> </a:t>
            </a:r>
            <a:r>
              <a:rPr lang="en" sz="2000" i="1" dirty="0">
                <a:solidFill>
                  <a:schemeClr val="dk1"/>
                </a:solidFill>
              </a:rPr>
              <a:t>“So they said, “</a:t>
            </a:r>
            <a:r>
              <a:rPr lang="en" sz="2000" i="1" u="sng" dirty="0">
                <a:solidFill>
                  <a:schemeClr val="dk1"/>
                </a:solidFill>
              </a:rPr>
              <a:t>Believe on the Lord Jesus Christ</a:t>
            </a:r>
            <a:r>
              <a:rPr lang="en" sz="2000" i="1" dirty="0">
                <a:solidFill>
                  <a:schemeClr val="dk1"/>
                </a:solidFill>
              </a:rPr>
              <a:t>, and you will be saved, you and your household.” 32 </a:t>
            </a:r>
            <a:r>
              <a:rPr lang="en" sz="2000" i="1" u="sng" dirty="0">
                <a:solidFill>
                  <a:schemeClr val="dk1"/>
                </a:solidFill>
              </a:rPr>
              <a:t>Then they spoke the word of the Lord to him and to all who were in his house</a:t>
            </a:r>
            <a:r>
              <a:rPr lang="en" sz="2000" i="1" dirty="0">
                <a:solidFill>
                  <a:schemeClr val="dk1"/>
                </a:solidFill>
              </a:rPr>
              <a:t>. 33 And he took them </a:t>
            </a:r>
            <a:r>
              <a:rPr lang="en" sz="2000" i="1" u="sng" dirty="0">
                <a:solidFill>
                  <a:schemeClr val="dk1"/>
                </a:solidFill>
              </a:rPr>
              <a:t>the same hour of the night and washed their stripes</a:t>
            </a:r>
            <a:r>
              <a:rPr lang="en" sz="2000" i="1" dirty="0">
                <a:solidFill>
                  <a:schemeClr val="dk1"/>
                </a:solidFill>
              </a:rPr>
              <a:t>. And </a:t>
            </a:r>
            <a:r>
              <a:rPr lang="en" sz="2000" i="1" u="sng" dirty="0">
                <a:solidFill>
                  <a:schemeClr val="dk1"/>
                </a:solidFill>
              </a:rPr>
              <a:t>immediately he and all his family were baptized</a:t>
            </a:r>
            <a:r>
              <a:rPr lang="en" sz="2000" i="1" dirty="0">
                <a:solidFill>
                  <a:schemeClr val="dk1"/>
                </a:solidFill>
              </a:rPr>
              <a:t>. 34 Now when he had brought them into his house, he set food before them; and </a:t>
            </a:r>
            <a:r>
              <a:rPr lang="en" sz="2000" i="1" u="sng" dirty="0">
                <a:solidFill>
                  <a:schemeClr val="dk1"/>
                </a:solidFill>
              </a:rPr>
              <a:t>he rejoiced, having believed in God</a:t>
            </a:r>
            <a:r>
              <a:rPr lang="en" sz="2000" i="1" dirty="0">
                <a:solidFill>
                  <a:schemeClr val="dk1"/>
                </a:solidFill>
              </a:rPr>
              <a:t> with all his household.”</a:t>
            </a:r>
            <a:endParaRPr sz="2000" i="1" dirty="0">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dirty="0">
                <a:solidFill>
                  <a:srgbClr val="FFFF00"/>
                </a:solidFill>
              </a:rPr>
              <a:t>Why weren’t the jailor’s next words that of the eunuch in </a:t>
            </a:r>
            <a:r>
              <a:rPr lang="en" sz="2000" u="sng" dirty="0">
                <a:solidFill>
                  <a:srgbClr val="FFFF00"/>
                </a:solidFill>
              </a:rPr>
              <a:t>Acts 8:37</a:t>
            </a:r>
            <a:r>
              <a:rPr lang="en" sz="2000" dirty="0">
                <a:solidFill>
                  <a:srgbClr val="FFFF00"/>
                </a:solidFill>
              </a:rPr>
              <a:t>,</a:t>
            </a:r>
            <a:r>
              <a:rPr lang="en" sz="2000" dirty="0">
                <a:solidFill>
                  <a:schemeClr val="dk1"/>
                </a:solidFill>
              </a:rPr>
              <a:t> </a:t>
            </a:r>
            <a:r>
              <a:rPr lang="en" sz="2000" i="1" dirty="0">
                <a:solidFill>
                  <a:schemeClr val="dk1"/>
                </a:solidFill>
              </a:rPr>
              <a:t>“I believe Jesus Christ is the Son of God.”</a:t>
            </a:r>
            <a:r>
              <a:rPr lang="en" sz="2000" dirty="0">
                <a:solidFill>
                  <a:srgbClr val="FFFF00"/>
                </a:solidFill>
              </a:rPr>
              <a:t>?  Because he knew nothing about Jesus yet!</a:t>
            </a:r>
            <a:endParaRPr sz="2000" dirty="0">
              <a:solidFill>
                <a:srgbClr val="FFFF00"/>
              </a:solidFill>
            </a:endParaRPr>
          </a:p>
          <a:p>
            <a:pPr marL="457200" lvl="0" indent="-355600" algn="l" rtl="0">
              <a:lnSpc>
                <a:spcPct val="90000"/>
              </a:lnSpc>
              <a:spcBef>
                <a:spcPts val="0"/>
              </a:spcBef>
              <a:spcAft>
                <a:spcPts val="0"/>
              </a:spcAft>
              <a:buClr>
                <a:srgbClr val="00FFFF"/>
              </a:buClr>
              <a:buSzPts val="2000"/>
              <a:buChar char="●"/>
            </a:pPr>
            <a:r>
              <a:rPr lang="en" sz="2000" dirty="0">
                <a:solidFill>
                  <a:srgbClr val="00FFFF"/>
                </a:solidFill>
              </a:rPr>
              <a:t>Notice that they are not at the prison any longer.  This jailor has voluntarily brought Paul and Silas (and perhaps others) to his own home.  He awakens his entire household to hear the gospel.  He treats the very wounds that HE inflicted on them earlier (this is repentance), and IMMEDIATELY they are all baptized, in the middle of the night, wherever there was enough water to do so.  (Not “scheduled” to be baptized!)</a:t>
            </a:r>
            <a:endParaRPr sz="2000" dirty="0">
              <a:solidFill>
                <a:srgbClr val="00FFFF"/>
              </a:solidFill>
            </a:endParaRPr>
          </a:p>
          <a:p>
            <a:pPr marL="457200" lvl="0" indent="-355600" algn="l" rtl="0">
              <a:lnSpc>
                <a:spcPct val="90000"/>
              </a:lnSpc>
              <a:spcBef>
                <a:spcPts val="0"/>
              </a:spcBef>
              <a:spcAft>
                <a:spcPts val="0"/>
              </a:spcAft>
              <a:buClr>
                <a:srgbClr val="FFFF00"/>
              </a:buClr>
              <a:buSzPts val="2000"/>
              <a:buChar char="●"/>
            </a:pPr>
            <a:r>
              <a:rPr lang="en" sz="2000" dirty="0">
                <a:solidFill>
                  <a:srgbClr val="FFFF00"/>
                </a:solidFill>
              </a:rPr>
              <a:t>I would not be surprised if some prisoners were baptized that night as well.  But notice WHEN the jailor rejoiced.  What does “Believe on the Lord Jesus Christ” mean?  We see it here!  Believe, repent, be baptized. (see </a:t>
            </a:r>
            <a:r>
              <a:rPr lang="en" sz="2000" u="sng" dirty="0">
                <a:solidFill>
                  <a:srgbClr val="FFFF00"/>
                </a:solidFill>
              </a:rPr>
              <a:t>Acts 2:38</a:t>
            </a:r>
            <a:r>
              <a:rPr lang="en" sz="2000" dirty="0">
                <a:solidFill>
                  <a:srgbClr val="FFFF00"/>
                </a:solidFill>
              </a:rPr>
              <a:t>)</a:t>
            </a:r>
            <a:endParaRPr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ctrTitle"/>
          </p:nvPr>
        </p:nvSpPr>
        <p:spPr>
          <a:xfrm>
            <a:off x="-140700" y="0"/>
            <a:ext cx="93258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DEPARTING PHILIPPI</a:t>
            </a:r>
            <a:endParaRPr sz="5000" b="1">
              <a:solidFill>
                <a:srgbClr val="00FFFF"/>
              </a:solidFill>
            </a:endParaRPr>
          </a:p>
        </p:txBody>
      </p:sp>
      <p:sp>
        <p:nvSpPr>
          <p:cNvPr id="124" name="Google Shape;124;p24"/>
          <p:cNvSpPr txBox="1">
            <a:spLocks noGrp="1"/>
          </p:cNvSpPr>
          <p:nvPr>
            <p:ph type="subTitle" idx="1"/>
          </p:nvPr>
        </p:nvSpPr>
        <p:spPr>
          <a:xfrm>
            <a:off x="-174600" y="354625"/>
            <a:ext cx="9387000" cy="4788900"/>
          </a:xfrm>
          <a:prstGeom prst="rect">
            <a:avLst/>
          </a:prstGeom>
        </p:spPr>
        <p:txBody>
          <a:bodyPr spcFirstLastPara="1" wrap="square" lIns="91425" tIns="91425" rIns="91425" bIns="91425" anchor="t" anchorCtr="0">
            <a:noAutofit/>
          </a:bodyPr>
          <a:lstStyle/>
          <a:p>
            <a:pPr marL="457200" lvl="0" indent="-349250" algn="l" rtl="0">
              <a:lnSpc>
                <a:spcPct val="90000"/>
              </a:lnSpc>
              <a:spcBef>
                <a:spcPts val="0"/>
              </a:spcBef>
              <a:spcAft>
                <a:spcPts val="0"/>
              </a:spcAft>
              <a:buClr>
                <a:srgbClr val="FFFF00"/>
              </a:buClr>
              <a:buSzPts val="1900"/>
              <a:buChar char="●"/>
            </a:pPr>
            <a:r>
              <a:rPr lang="en" sz="1900" u="sng">
                <a:solidFill>
                  <a:srgbClr val="FFFF00"/>
                </a:solidFill>
              </a:rPr>
              <a:t>Acts 16:35-40</a:t>
            </a:r>
            <a:r>
              <a:rPr lang="en" sz="1900">
                <a:solidFill>
                  <a:srgbClr val="FFFF00"/>
                </a:solidFill>
              </a:rPr>
              <a:t> </a:t>
            </a:r>
            <a:r>
              <a:rPr lang="en" sz="1900" i="1">
                <a:solidFill>
                  <a:schemeClr val="dk1"/>
                </a:solidFill>
              </a:rPr>
              <a:t>“And when it was day, the magistrates sent the officers, saying, “Let those men go.” 36 So the keeper of the prison reported these words to Paul, saying, “The magistrates have sent to let you go. Now therefore depart, and go in peace.” 37 But Paul said to them, “</a:t>
            </a:r>
            <a:r>
              <a:rPr lang="en" sz="1900" i="1" u="sng">
                <a:solidFill>
                  <a:schemeClr val="dk1"/>
                </a:solidFill>
              </a:rPr>
              <a:t>They have beaten us openly, uncondemned Romans, and have thrown us into prison</a:t>
            </a:r>
            <a:r>
              <a:rPr lang="en" sz="1900" i="1">
                <a:solidFill>
                  <a:schemeClr val="dk1"/>
                </a:solidFill>
              </a:rPr>
              <a:t>. And now do they put us out secretly? No indeed! </a:t>
            </a:r>
            <a:r>
              <a:rPr lang="en" sz="1900" i="1" u="sng">
                <a:solidFill>
                  <a:schemeClr val="dk1"/>
                </a:solidFill>
              </a:rPr>
              <a:t>Let them come themselves and get us out</a:t>
            </a:r>
            <a:r>
              <a:rPr lang="en" sz="1900" i="1">
                <a:solidFill>
                  <a:schemeClr val="dk1"/>
                </a:solidFill>
              </a:rPr>
              <a:t>.” 38 And the officers told these words to the magistrates, and </a:t>
            </a:r>
            <a:r>
              <a:rPr lang="en" sz="1900" i="1" u="sng">
                <a:solidFill>
                  <a:schemeClr val="dk1"/>
                </a:solidFill>
              </a:rPr>
              <a:t>they were afraid when they heard that they were Romans</a:t>
            </a:r>
            <a:r>
              <a:rPr lang="en" sz="1900" i="1">
                <a:solidFill>
                  <a:schemeClr val="dk1"/>
                </a:solidFill>
              </a:rPr>
              <a:t>. 39 </a:t>
            </a:r>
            <a:r>
              <a:rPr lang="en" sz="1900" i="1" u="sng">
                <a:solidFill>
                  <a:schemeClr val="dk1"/>
                </a:solidFill>
              </a:rPr>
              <a:t>Then they came and pleaded with them and brought them out, and asked them to depart from the city</a:t>
            </a:r>
            <a:r>
              <a:rPr lang="en" sz="1900" i="1">
                <a:solidFill>
                  <a:schemeClr val="dk1"/>
                </a:solidFill>
              </a:rPr>
              <a:t>. 40 So they went out of the prison and entered the house of Lydia; and </a:t>
            </a:r>
            <a:r>
              <a:rPr lang="en" sz="1900" i="1" u="sng">
                <a:solidFill>
                  <a:schemeClr val="dk1"/>
                </a:solidFill>
              </a:rPr>
              <a:t>when they had seen the brethren, they encouraged them</a:t>
            </a:r>
            <a:r>
              <a:rPr lang="en" sz="1900" i="1">
                <a:solidFill>
                  <a:schemeClr val="dk1"/>
                </a:solidFill>
              </a:rPr>
              <a:t> and departed.”</a:t>
            </a:r>
            <a:endParaRPr sz="1900" i="1">
              <a:solidFill>
                <a:schemeClr val="dk1"/>
              </a:solidFill>
            </a:endParaRPr>
          </a:p>
          <a:p>
            <a:pPr marL="457200" lvl="0" indent="-349250" algn="l" rtl="0">
              <a:lnSpc>
                <a:spcPct val="90000"/>
              </a:lnSpc>
              <a:spcBef>
                <a:spcPts val="0"/>
              </a:spcBef>
              <a:spcAft>
                <a:spcPts val="0"/>
              </a:spcAft>
              <a:buClr>
                <a:srgbClr val="FFFF00"/>
              </a:buClr>
              <a:buSzPts val="1900"/>
              <a:buChar char="●"/>
            </a:pPr>
            <a:r>
              <a:rPr lang="en" sz="1900">
                <a:solidFill>
                  <a:srgbClr val="FFFF00"/>
                </a:solidFill>
              </a:rPr>
              <a:t>How awkward must it have been for their new brother in Christ to return his brethren to the prison that night?  Paul and Silas use their rights as Roman citizens to not be released in shame, as if they were common criminals, but for the magistrates to admit they had done wrong and beg them to depart.</a:t>
            </a:r>
            <a:endParaRPr sz="1900">
              <a:solidFill>
                <a:srgbClr val="FFFF00"/>
              </a:solidFill>
            </a:endParaRPr>
          </a:p>
          <a:p>
            <a:pPr marL="457200" lvl="0" indent="-349250" algn="l" rtl="0">
              <a:lnSpc>
                <a:spcPct val="90000"/>
              </a:lnSpc>
              <a:spcBef>
                <a:spcPts val="0"/>
              </a:spcBef>
              <a:spcAft>
                <a:spcPts val="0"/>
              </a:spcAft>
              <a:buClr>
                <a:srgbClr val="00FFFF"/>
              </a:buClr>
              <a:buSzPts val="1900"/>
              <a:buChar char="●"/>
            </a:pPr>
            <a:r>
              <a:rPr lang="en" sz="1900">
                <a:solidFill>
                  <a:srgbClr val="00FFFF"/>
                </a:solidFill>
              </a:rPr>
              <a:t>And notice how they have “brethren” in Philippi now!  I’m sure it wasn’t exactly as they had imagined, but there are now Jews AND Gentiles in that church!  How awkward must those first meetings have been, but they persevered!</a:t>
            </a:r>
            <a:endParaRPr sz="1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40700" y="0"/>
            <a:ext cx="93258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THE REST OF THE STORY</a:t>
            </a:r>
            <a:endParaRPr sz="5000" b="1">
              <a:solidFill>
                <a:srgbClr val="00FFFF"/>
              </a:solidFill>
            </a:endParaRPr>
          </a:p>
        </p:txBody>
      </p:sp>
      <p:sp>
        <p:nvSpPr>
          <p:cNvPr id="130" name="Google Shape;130;p25"/>
          <p:cNvSpPr txBox="1">
            <a:spLocks noGrp="1"/>
          </p:cNvSpPr>
          <p:nvPr>
            <p:ph type="subTitle" idx="1"/>
          </p:nvPr>
        </p:nvSpPr>
        <p:spPr>
          <a:xfrm>
            <a:off x="-174600" y="372225"/>
            <a:ext cx="93870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a:solidFill>
                  <a:srgbClr val="FFFF00"/>
                </a:solidFill>
              </a:rPr>
              <a:t>On this second journey of Paul and his companions, they continued south to Thessalonica (1 and 2 Thessalonians), Berea, Athens and Corinth (1 and 2 Corinthians).</a:t>
            </a:r>
            <a:endParaRPr sz="2000">
              <a:solidFill>
                <a:srgbClr val="FFFF00"/>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Paul will return to Phillipi on his 3rd journey, about 3 years later.</a:t>
            </a:r>
            <a:r>
              <a:rPr lang="en" sz="2000">
                <a:solidFill>
                  <a:srgbClr val="FFFF00"/>
                </a:solidFill>
              </a:rPr>
              <a:t>  </a:t>
            </a:r>
            <a:r>
              <a:rPr lang="en" sz="2000" u="sng">
                <a:solidFill>
                  <a:srgbClr val="FFFF00"/>
                </a:solidFill>
              </a:rPr>
              <a:t>Acts 20:1-6</a:t>
            </a:r>
            <a:r>
              <a:rPr lang="en" sz="2000">
                <a:solidFill>
                  <a:srgbClr val="FFFF00"/>
                </a:solidFill>
              </a:rPr>
              <a:t> </a:t>
            </a:r>
            <a:r>
              <a:rPr lang="en" sz="2000" i="1">
                <a:solidFill>
                  <a:schemeClr val="dk1"/>
                </a:solidFill>
              </a:rPr>
              <a:t>“After the uproar </a:t>
            </a:r>
            <a:r>
              <a:rPr lang="en" sz="2000">
                <a:solidFill>
                  <a:srgbClr val="FFFF00"/>
                </a:solidFill>
              </a:rPr>
              <a:t>(in Ephesus)</a:t>
            </a:r>
            <a:r>
              <a:rPr lang="en" sz="2000" i="1">
                <a:solidFill>
                  <a:schemeClr val="dk1"/>
                </a:solidFill>
              </a:rPr>
              <a:t> had ceased, Paul called the disciples to himself, embraced them, and departed to go to </a:t>
            </a:r>
            <a:r>
              <a:rPr lang="en" sz="2000" i="1" u="sng">
                <a:solidFill>
                  <a:schemeClr val="dk1"/>
                </a:solidFill>
              </a:rPr>
              <a:t>Macedonia</a:t>
            </a:r>
            <a:r>
              <a:rPr lang="en" sz="2000" i="1">
                <a:solidFill>
                  <a:schemeClr val="dk1"/>
                </a:solidFill>
              </a:rPr>
              <a:t>. 2 Now when </a:t>
            </a:r>
            <a:r>
              <a:rPr lang="en" sz="2000" i="1" u="sng">
                <a:solidFill>
                  <a:schemeClr val="dk1"/>
                </a:solidFill>
              </a:rPr>
              <a:t>he had gone over that region and encouraged them with many words</a:t>
            </a:r>
            <a:r>
              <a:rPr lang="en" sz="2000" i="1">
                <a:solidFill>
                  <a:schemeClr val="dk1"/>
                </a:solidFill>
              </a:rPr>
              <a:t>, he came to Greece 3 and stayed three months. And when the Jews plotted against him as he was about to sail to Syria, </a:t>
            </a:r>
            <a:r>
              <a:rPr lang="en" sz="2000" i="1" u="sng">
                <a:solidFill>
                  <a:schemeClr val="dk1"/>
                </a:solidFill>
              </a:rPr>
              <a:t>he decided to return through Macedonia</a:t>
            </a:r>
            <a:r>
              <a:rPr lang="en" sz="2000" i="1">
                <a:solidFill>
                  <a:schemeClr val="dk1"/>
                </a:solidFill>
              </a:rPr>
              <a:t>. 4 And Sopater of Berea accompanied him to Asia - also Aristarchus and Secundus of the Thessalonians, and Gaius of Derbe, and Timothy, and Tychicus and Trophimus of Asia. 5 These men, going ahead, waited for us at Troas. 6 </a:t>
            </a:r>
            <a:r>
              <a:rPr lang="en" sz="2000" i="1" u="sng">
                <a:solidFill>
                  <a:schemeClr val="dk1"/>
                </a:solidFill>
              </a:rPr>
              <a:t>But we sailed away from Philippi</a:t>
            </a:r>
            <a:r>
              <a:rPr lang="en" sz="2000" i="1">
                <a:solidFill>
                  <a:schemeClr val="dk1"/>
                </a:solidFill>
              </a:rPr>
              <a:t> after the Days of Unleavened Bread, and in five days joined them at Troas, where we stayed seven days.”</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About 7 years later Paul is imprisoned (under guard) in Rome for 2 years, awaiting trial (</a:t>
            </a:r>
            <a:r>
              <a:rPr lang="en" sz="2000" u="sng">
                <a:solidFill>
                  <a:srgbClr val="FFFF00"/>
                </a:solidFill>
              </a:rPr>
              <a:t>Acts 28:30-31</a:t>
            </a:r>
            <a:r>
              <a:rPr lang="en" sz="2000">
                <a:solidFill>
                  <a:srgbClr val="FFFF00"/>
                </a:solidFill>
              </a:rPr>
              <a:t>).  And it is from there that Paul writes the epistle of Philippians to this congregation, which we will study soon.    </a:t>
            </a:r>
            <a:endParaRPr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140700" y="0"/>
            <a:ext cx="93258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APPLICATIONS</a:t>
            </a:r>
            <a:endParaRPr sz="5000" b="1">
              <a:solidFill>
                <a:srgbClr val="00FFFF"/>
              </a:solidFill>
            </a:endParaRPr>
          </a:p>
        </p:txBody>
      </p:sp>
      <p:sp>
        <p:nvSpPr>
          <p:cNvPr id="136" name="Google Shape;136;p26"/>
          <p:cNvSpPr txBox="1">
            <a:spLocks noGrp="1"/>
          </p:cNvSpPr>
          <p:nvPr>
            <p:ph type="subTitle" idx="1"/>
          </p:nvPr>
        </p:nvSpPr>
        <p:spPr>
          <a:xfrm>
            <a:off x="-174600" y="372225"/>
            <a:ext cx="93870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a:solidFill>
                  <a:srgbClr val="FFFF00"/>
                </a:solidFill>
              </a:rPr>
              <a:t>This congregation of new Christians, the first in the continent of Europe that we know of, with its very unique beginnings, will become an ANCHOR of faithfulness that Paul will rely on many times.  Can Jesus depend on our congregation in the same manner?</a:t>
            </a:r>
            <a:endParaRPr sz="2000">
              <a:solidFill>
                <a:srgbClr val="FFFF00"/>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We see in this lesson that we never know who needs and wants what Jesus is offering unless we actually OFFER it to them and see how they respond.  Even they who was once our enemy, if their circumstances change, can later become our dear brother or sister in Christ.  Will we be willing to forgive them and welcome them into the family of God when that happens?</a:t>
            </a:r>
            <a:endParaRPr sz="2000">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We see in this lesson that our conduct during suffering and during persecution MATTERS.  And not just for our own soul’s destination.  We never know who may be watching us and learning from our example.</a:t>
            </a:r>
            <a:endParaRPr sz="2000">
              <a:solidFill>
                <a:srgbClr val="00FFFF"/>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We see in this lesson that all you need to start a church (assembly) is the gospel, a willingness to teach it to others, and tender-hearted listeners.</a:t>
            </a:r>
            <a:endParaRPr sz="2000">
              <a:solidFill>
                <a:srgbClr val="FFFF00"/>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And finally we see what one does to be saved.  They believe what the word teaches about Jesus, they are willing to confess that belief to others, they turn from their sins, and are baptized for remission of sin.  Have YOU done this?</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0" y="0"/>
            <a:ext cx="9144000" cy="51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BACKGROUND OF PHILIPPI</a:t>
            </a:r>
            <a:endParaRPr sz="5000" b="1">
              <a:solidFill>
                <a:srgbClr val="00FFFF"/>
              </a:solidFill>
            </a:endParaRPr>
          </a:p>
        </p:txBody>
      </p:sp>
      <p:sp>
        <p:nvSpPr>
          <p:cNvPr id="62" name="Google Shape;62;p14"/>
          <p:cNvSpPr txBox="1">
            <a:spLocks noGrp="1"/>
          </p:cNvSpPr>
          <p:nvPr>
            <p:ph type="subTitle" idx="1"/>
          </p:nvPr>
        </p:nvSpPr>
        <p:spPr>
          <a:xfrm>
            <a:off x="0" y="392525"/>
            <a:ext cx="9144000" cy="4750800"/>
          </a:xfrm>
          <a:prstGeom prst="rect">
            <a:avLst/>
          </a:prstGeom>
        </p:spPr>
        <p:txBody>
          <a:bodyPr spcFirstLastPara="1" wrap="square" lIns="91425" tIns="91425" rIns="91425" bIns="91425" anchor="t" anchorCtr="0">
            <a:noAutofit/>
          </a:bodyPr>
          <a:lstStyle/>
          <a:p>
            <a:pPr marL="457200" lvl="0" indent="-393700" algn="l" rtl="0">
              <a:lnSpc>
                <a:spcPct val="90000"/>
              </a:lnSpc>
              <a:spcBef>
                <a:spcPts val="0"/>
              </a:spcBef>
              <a:spcAft>
                <a:spcPts val="0"/>
              </a:spcAft>
              <a:buClr>
                <a:srgbClr val="FFFF00"/>
              </a:buClr>
              <a:buSzPts val="2600"/>
              <a:buChar char="●"/>
            </a:pPr>
            <a:r>
              <a:rPr lang="en" sz="2600">
                <a:solidFill>
                  <a:srgbClr val="FFFF00"/>
                </a:solidFill>
              </a:rPr>
              <a:t>Area was first settled around 365 BC, in the northern Macedonian section of Greece.  Around 356 BC it was conquered by Philip II of Macedon, and he named the city after himself. (Philip is the father of Alexander the Great).</a:t>
            </a:r>
            <a:endParaRPr sz="2600">
              <a:solidFill>
                <a:srgbClr val="FFFF00"/>
              </a:solidFill>
            </a:endParaRPr>
          </a:p>
          <a:p>
            <a:pPr marL="457200" lvl="0" indent="-393700" algn="l" rtl="0">
              <a:lnSpc>
                <a:spcPct val="90000"/>
              </a:lnSpc>
              <a:spcBef>
                <a:spcPts val="0"/>
              </a:spcBef>
              <a:spcAft>
                <a:spcPts val="0"/>
              </a:spcAft>
              <a:buClr>
                <a:schemeClr val="dk1"/>
              </a:buClr>
              <a:buSzPts val="2600"/>
              <a:buChar char="●"/>
            </a:pPr>
            <a:r>
              <a:rPr lang="en" sz="2600">
                <a:solidFill>
                  <a:schemeClr val="dk1"/>
                </a:solidFill>
              </a:rPr>
              <a:t>After Julius Caesar was assassinated in 44 BC in Rome, there was civil war.  Marc Antony and Augustus defeated the conspirators, Brutus and Cassius, at the Battle of Philippi 2 years later.</a:t>
            </a:r>
            <a:endParaRPr sz="2600">
              <a:solidFill>
                <a:schemeClr val="dk1"/>
              </a:solidFill>
            </a:endParaRPr>
          </a:p>
          <a:p>
            <a:pPr marL="457200" lvl="0" indent="-393700" algn="l" rtl="0">
              <a:lnSpc>
                <a:spcPct val="90000"/>
              </a:lnSpc>
              <a:spcBef>
                <a:spcPts val="0"/>
              </a:spcBef>
              <a:spcAft>
                <a:spcPts val="0"/>
              </a:spcAft>
              <a:buClr>
                <a:srgbClr val="00FFFF"/>
              </a:buClr>
              <a:buSzPts val="2600"/>
              <a:buChar char="●"/>
            </a:pPr>
            <a:r>
              <a:rPr lang="en" sz="2600">
                <a:solidFill>
                  <a:srgbClr val="00FFFF"/>
                </a:solidFill>
              </a:rPr>
              <a:t>It was a very wealthy city, benefiting from some nearby mines, and on a major trade route.  It was made a Roman colony, under the authority of two military officers.</a:t>
            </a:r>
            <a:endParaRPr sz="2600">
              <a:solidFill>
                <a:srgbClr val="00FFFF"/>
              </a:solidFill>
            </a:endParaRPr>
          </a:p>
          <a:p>
            <a:pPr marL="457200" lvl="0" indent="-387350" algn="l" rtl="0">
              <a:lnSpc>
                <a:spcPct val="90000"/>
              </a:lnSpc>
              <a:spcBef>
                <a:spcPts val="0"/>
              </a:spcBef>
              <a:spcAft>
                <a:spcPts val="0"/>
              </a:spcAft>
              <a:buClr>
                <a:srgbClr val="FFFF00"/>
              </a:buClr>
              <a:buSzPts val="2500"/>
              <a:buChar char="●"/>
            </a:pPr>
            <a:r>
              <a:rPr lang="en" sz="2600">
                <a:solidFill>
                  <a:srgbClr val="FFFF00"/>
                </a:solidFill>
              </a:rPr>
              <a:t>The apostle Paul first traveled there around AD 52, nearly 20 years after Jesus was crucified, on his 2nd journey.</a:t>
            </a:r>
            <a:r>
              <a:rPr lang="en" sz="2700">
                <a:solidFill>
                  <a:srgbClr val="FFFF00"/>
                </a:solidFill>
              </a:rPr>
              <a:t> </a:t>
            </a:r>
            <a:endParaRPr sz="27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0" y="0"/>
            <a:ext cx="9144000" cy="51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ARCHAEOLOGY OF PHILIPPI</a:t>
            </a:r>
            <a:endParaRPr sz="5000" b="1">
              <a:solidFill>
                <a:srgbClr val="00FFFF"/>
              </a:solidFill>
            </a:endParaRPr>
          </a:p>
        </p:txBody>
      </p:sp>
      <p:sp>
        <p:nvSpPr>
          <p:cNvPr id="68" name="Google Shape;68;p15"/>
          <p:cNvSpPr txBox="1">
            <a:spLocks noGrp="1"/>
          </p:cNvSpPr>
          <p:nvPr>
            <p:ph type="subTitle" idx="1"/>
          </p:nvPr>
        </p:nvSpPr>
        <p:spPr>
          <a:xfrm>
            <a:off x="-50" y="446675"/>
            <a:ext cx="9144000" cy="4696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500">
                <a:solidFill>
                  <a:srgbClr val="FFFF00"/>
                </a:solidFill>
              </a:rPr>
              <a:t>Ancient theater and decorations,</a:t>
            </a:r>
            <a:endParaRPr sz="2500">
              <a:solidFill>
                <a:srgbClr val="FFFF00"/>
              </a:solidFill>
            </a:endParaRPr>
          </a:p>
          <a:p>
            <a:pPr marL="0" lvl="0" indent="0" algn="l" rtl="0">
              <a:lnSpc>
                <a:spcPct val="90000"/>
              </a:lnSpc>
              <a:spcBef>
                <a:spcPts val="0"/>
              </a:spcBef>
              <a:spcAft>
                <a:spcPts val="0"/>
              </a:spcAft>
              <a:buNone/>
            </a:pPr>
            <a:r>
              <a:rPr lang="en" sz="2500">
                <a:solidFill>
                  <a:srgbClr val="FFFF00"/>
                </a:solidFill>
              </a:rPr>
              <a:t>from the time of Philip II of Macedon.</a:t>
            </a:r>
            <a:endParaRPr sz="2500">
              <a:solidFill>
                <a:srgbClr val="FFFF00"/>
              </a:solidFill>
            </a:endParaRPr>
          </a:p>
        </p:txBody>
      </p:sp>
      <p:pic>
        <p:nvPicPr>
          <p:cNvPr id="69" name="Google Shape;69;p15"/>
          <p:cNvPicPr preferRelativeResize="0"/>
          <p:nvPr/>
        </p:nvPicPr>
        <p:blipFill>
          <a:blip r:embed="rId3">
            <a:alphaModFix/>
          </a:blip>
          <a:stretch>
            <a:fillRect/>
          </a:stretch>
        </p:blipFill>
        <p:spPr>
          <a:xfrm>
            <a:off x="48700" y="1515950"/>
            <a:ext cx="5184125" cy="3329180"/>
          </a:xfrm>
          <a:prstGeom prst="rect">
            <a:avLst/>
          </a:prstGeom>
          <a:noFill/>
          <a:ln>
            <a:noFill/>
          </a:ln>
        </p:spPr>
      </p:pic>
      <p:pic>
        <p:nvPicPr>
          <p:cNvPr id="70" name="Google Shape;70;p15"/>
          <p:cNvPicPr preferRelativeResize="0"/>
          <p:nvPr/>
        </p:nvPicPr>
        <p:blipFill>
          <a:blip r:embed="rId4">
            <a:alphaModFix/>
          </a:blip>
          <a:stretch>
            <a:fillRect/>
          </a:stretch>
        </p:blipFill>
        <p:spPr>
          <a:xfrm>
            <a:off x="5286975" y="513000"/>
            <a:ext cx="3816625" cy="45746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0" y="0"/>
            <a:ext cx="9144000" cy="46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GETTING TIMOTHY FIRST</a:t>
            </a:r>
            <a:endParaRPr sz="5000" b="1">
              <a:solidFill>
                <a:srgbClr val="00FFFF"/>
              </a:solidFill>
            </a:endParaRPr>
          </a:p>
        </p:txBody>
      </p:sp>
      <p:sp>
        <p:nvSpPr>
          <p:cNvPr id="76" name="Google Shape;76;p16"/>
          <p:cNvSpPr txBox="1">
            <a:spLocks noGrp="1"/>
          </p:cNvSpPr>
          <p:nvPr>
            <p:ph type="subTitle" idx="1"/>
          </p:nvPr>
        </p:nvSpPr>
        <p:spPr>
          <a:xfrm>
            <a:off x="-174600" y="372225"/>
            <a:ext cx="92847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Acts 15:40-41</a:t>
            </a:r>
            <a:r>
              <a:rPr lang="en" sz="2000">
                <a:solidFill>
                  <a:srgbClr val="FFFF00"/>
                </a:solidFill>
              </a:rPr>
              <a:t> </a:t>
            </a:r>
            <a:r>
              <a:rPr lang="en" sz="2000">
                <a:solidFill>
                  <a:srgbClr val="00FFFF"/>
                </a:solidFill>
              </a:rPr>
              <a:t>(NKJV)</a:t>
            </a:r>
            <a:r>
              <a:rPr lang="en" sz="2000" i="1">
                <a:solidFill>
                  <a:schemeClr val="dk1"/>
                </a:solidFill>
              </a:rPr>
              <a:t>“but </a:t>
            </a:r>
            <a:r>
              <a:rPr lang="en" sz="2000" i="1" u="sng">
                <a:solidFill>
                  <a:schemeClr val="dk1"/>
                </a:solidFill>
              </a:rPr>
              <a:t>Paul chose Silas</a:t>
            </a:r>
            <a:r>
              <a:rPr lang="en" sz="2000" i="1">
                <a:solidFill>
                  <a:schemeClr val="dk1"/>
                </a:solidFill>
              </a:rPr>
              <a:t> and departed, being commended by the brethren to the grace of God. 41 And </a:t>
            </a:r>
            <a:r>
              <a:rPr lang="en" sz="2000" i="1" u="sng">
                <a:solidFill>
                  <a:schemeClr val="dk1"/>
                </a:solidFill>
              </a:rPr>
              <a:t>he went through Syria and Cilicia, strengthening the churches</a:t>
            </a:r>
            <a:r>
              <a:rPr lang="en" sz="2000" i="1">
                <a:solidFill>
                  <a:schemeClr val="dk1"/>
                </a:solidFill>
              </a:rPr>
              <a:t>.”  </a:t>
            </a:r>
            <a:r>
              <a:rPr lang="en" sz="2000">
                <a:solidFill>
                  <a:srgbClr val="00FFFF"/>
                </a:solidFill>
              </a:rPr>
              <a:t>(Silas is the same person as Silvanus in the letters of Paul and Peter.  Silvanus is the Roman pronunciation.)</a:t>
            </a:r>
            <a:endParaRPr sz="2000">
              <a:solidFill>
                <a:srgbClr val="00FFFF"/>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Acts 16:1-3</a:t>
            </a:r>
            <a:r>
              <a:rPr lang="en" sz="2000">
                <a:solidFill>
                  <a:srgbClr val="FFFF00"/>
                </a:solidFill>
              </a:rPr>
              <a:t>  </a:t>
            </a:r>
            <a:r>
              <a:rPr lang="en" sz="2000" i="1">
                <a:solidFill>
                  <a:schemeClr val="dk1"/>
                </a:solidFill>
              </a:rPr>
              <a:t>“Then he came to Derbe and Lystra </a:t>
            </a:r>
            <a:r>
              <a:rPr lang="en" sz="2000">
                <a:solidFill>
                  <a:srgbClr val="FFFF00"/>
                </a:solidFill>
              </a:rPr>
              <a:t>(churches established on his first journey, in </a:t>
            </a:r>
            <a:r>
              <a:rPr lang="en" sz="2000" u="sng">
                <a:solidFill>
                  <a:srgbClr val="FFFF00"/>
                </a:solidFill>
              </a:rPr>
              <a:t>Acts 14</a:t>
            </a:r>
            <a:r>
              <a:rPr lang="en" sz="2000">
                <a:solidFill>
                  <a:srgbClr val="FFFF00"/>
                </a:solidFill>
              </a:rPr>
              <a:t>)</a:t>
            </a:r>
            <a:r>
              <a:rPr lang="en" sz="2000" i="1">
                <a:solidFill>
                  <a:schemeClr val="dk1"/>
                </a:solidFill>
              </a:rPr>
              <a:t>. And behold, a certain disciple was there, named Timothy, the son of a certain Jewish woman who believed, </a:t>
            </a:r>
            <a:r>
              <a:rPr lang="en" sz="2000" i="1" u="sng">
                <a:solidFill>
                  <a:schemeClr val="dk1"/>
                </a:solidFill>
              </a:rPr>
              <a:t>but his father was Greek</a:t>
            </a:r>
            <a:r>
              <a:rPr lang="en" sz="2000" i="1">
                <a:solidFill>
                  <a:schemeClr val="dk1"/>
                </a:solidFill>
              </a:rPr>
              <a:t>. 2 He was well spoken of by the brethren who were at Lystra </a:t>
            </a:r>
            <a:r>
              <a:rPr lang="en" sz="2000" i="1" u="sng">
                <a:solidFill>
                  <a:schemeClr val="dk1"/>
                </a:solidFill>
              </a:rPr>
              <a:t>and</a:t>
            </a:r>
            <a:r>
              <a:rPr lang="en" sz="2000" i="1">
                <a:solidFill>
                  <a:schemeClr val="dk1"/>
                </a:solidFill>
              </a:rPr>
              <a:t> Iconium. 3 Paul wanted to have him go on with him. And he took him and circumcised him </a:t>
            </a:r>
            <a:r>
              <a:rPr lang="en" sz="2000" i="1" u="sng">
                <a:solidFill>
                  <a:schemeClr val="dk1"/>
                </a:solidFill>
              </a:rPr>
              <a:t>because of the Jews who were in that region, for they all knew that his father was Greek</a:t>
            </a:r>
            <a:r>
              <a:rPr lang="en" sz="2000" i="1">
                <a:solidFill>
                  <a:schemeClr val="dk1"/>
                </a:solidFill>
              </a:rPr>
              <a:t>.”</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Paul was clearly very impressed with Timothy (who would later become an evangelist, to whom Paul wrote 2 letters).  He knew that Timothy, as a Jew (by his mother), would become a stumbling block to other Jews who knew he was not circumcised.  It speaks very well of Timothy that he was not only willing to drop everything and go with them, but to undergo this procedure as well!  He was willing to yield on this if it meant others would be saved! </a:t>
            </a:r>
            <a:endParaRPr sz="2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0" y="0"/>
            <a:ext cx="9144000" cy="46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DIRECTED BY THE SPIRIT</a:t>
            </a:r>
            <a:endParaRPr sz="5000" b="1">
              <a:solidFill>
                <a:srgbClr val="00FFFF"/>
              </a:solidFill>
            </a:endParaRPr>
          </a:p>
        </p:txBody>
      </p:sp>
      <p:sp>
        <p:nvSpPr>
          <p:cNvPr id="82" name="Google Shape;82;p17"/>
          <p:cNvSpPr txBox="1">
            <a:spLocks noGrp="1"/>
          </p:cNvSpPr>
          <p:nvPr>
            <p:ph type="subTitle" idx="1"/>
          </p:nvPr>
        </p:nvSpPr>
        <p:spPr>
          <a:xfrm>
            <a:off x="-174600" y="372225"/>
            <a:ext cx="92847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Acts 16:4-10</a:t>
            </a:r>
            <a:r>
              <a:rPr lang="en" sz="2000">
                <a:solidFill>
                  <a:srgbClr val="FFFF00"/>
                </a:solidFill>
              </a:rPr>
              <a:t> </a:t>
            </a:r>
            <a:r>
              <a:rPr lang="en" sz="2000" i="1">
                <a:solidFill>
                  <a:schemeClr val="dk1"/>
                </a:solidFill>
              </a:rPr>
              <a:t>“And as they went through the cities, </a:t>
            </a:r>
            <a:r>
              <a:rPr lang="en" sz="2000" i="1" u="sng">
                <a:solidFill>
                  <a:schemeClr val="dk1"/>
                </a:solidFill>
              </a:rPr>
              <a:t>they delivered to them the decrees to keep</a:t>
            </a:r>
            <a:r>
              <a:rPr lang="en" sz="2000" i="1">
                <a:solidFill>
                  <a:schemeClr val="dk1"/>
                </a:solidFill>
              </a:rPr>
              <a:t>, which were determined by the apostles and elders at Jerusalem. 5 </a:t>
            </a:r>
            <a:r>
              <a:rPr lang="en" sz="2000" i="1" u="sng">
                <a:solidFill>
                  <a:schemeClr val="dk1"/>
                </a:solidFill>
              </a:rPr>
              <a:t>So the churches were strengthened in the faith, and increased in number daily</a:t>
            </a:r>
            <a:r>
              <a:rPr lang="en" sz="2000" i="1">
                <a:solidFill>
                  <a:schemeClr val="dk1"/>
                </a:solidFill>
              </a:rPr>
              <a:t>. 6 Now when they had gone through Phrygia and the region of Galatia, </a:t>
            </a:r>
            <a:r>
              <a:rPr lang="en" sz="2000" i="1" u="sng">
                <a:solidFill>
                  <a:schemeClr val="dk1"/>
                </a:solidFill>
              </a:rPr>
              <a:t>they were forbidden by the Holy Spirit</a:t>
            </a:r>
            <a:r>
              <a:rPr lang="en" sz="2000" i="1">
                <a:solidFill>
                  <a:schemeClr val="dk1"/>
                </a:solidFill>
              </a:rPr>
              <a:t> to preach the word in Asia. 7 After they had come to Mysia, they tried to go into Bithynia, but </a:t>
            </a:r>
            <a:r>
              <a:rPr lang="en" sz="2000" i="1" u="sng">
                <a:solidFill>
                  <a:schemeClr val="dk1"/>
                </a:solidFill>
              </a:rPr>
              <a:t>the Spirit did not permit them</a:t>
            </a:r>
            <a:r>
              <a:rPr lang="en" sz="2000" i="1">
                <a:solidFill>
                  <a:schemeClr val="dk1"/>
                </a:solidFill>
              </a:rPr>
              <a:t>. 8 So passing by Mysia, they came down to Troas. 9 And a vision appeared to Paul in the night. A man of Macedonia stood and pleaded with him, saying, “</a:t>
            </a:r>
            <a:r>
              <a:rPr lang="en" sz="2000" i="1" u="sng">
                <a:solidFill>
                  <a:schemeClr val="dk1"/>
                </a:solidFill>
              </a:rPr>
              <a:t>Come over to Macedonia and help us</a:t>
            </a:r>
            <a:r>
              <a:rPr lang="en" sz="2000" i="1">
                <a:solidFill>
                  <a:schemeClr val="dk1"/>
                </a:solidFill>
              </a:rPr>
              <a:t>.” 10 Now after he had seen the vision, </a:t>
            </a:r>
            <a:r>
              <a:rPr lang="en" sz="2000" i="1" u="sng">
                <a:solidFill>
                  <a:schemeClr val="dk1"/>
                </a:solidFill>
              </a:rPr>
              <a:t>immediately we sought to go to Macedonia</a:t>
            </a:r>
            <a:r>
              <a:rPr lang="en" sz="2000" i="1">
                <a:solidFill>
                  <a:schemeClr val="dk1"/>
                </a:solidFill>
              </a:rPr>
              <a:t>, concluding that the Lord had called </a:t>
            </a:r>
            <a:r>
              <a:rPr lang="en" sz="2000" i="1" u="sng">
                <a:solidFill>
                  <a:schemeClr val="dk1"/>
                </a:solidFill>
              </a:rPr>
              <a:t>us</a:t>
            </a:r>
            <a:r>
              <a:rPr lang="en" sz="2000" i="1">
                <a:solidFill>
                  <a:schemeClr val="dk1"/>
                </a:solidFill>
              </a:rPr>
              <a:t> to </a:t>
            </a:r>
            <a:r>
              <a:rPr lang="en" sz="2000" i="1" u="sng">
                <a:solidFill>
                  <a:schemeClr val="dk1"/>
                </a:solidFill>
              </a:rPr>
              <a:t>preach the gospel to them</a:t>
            </a:r>
            <a:r>
              <a:rPr lang="en" sz="2000" i="1">
                <a:solidFill>
                  <a:schemeClr val="dk1"/>
                </a:solidFill>
              </a:rPr>
              <a:t>.”</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They were forbidden by God to go south or north.  It was not the right time, OR these were not the right messengers.  (He WILL preach in Asia later.)</a:t>
            </a:r>
            <a:endParaRPr sz="2000">
              <a:solidFill>
                <a:srgbClr val="FFFF00"/>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The vision is of a Macedonian (Greek) man PLEADING to them!  (Where was this man when they arrived?)  God knows what we need far more than we know for ourselves!</a:t>
            </a:r>
            <a:endParaRPr sz="2000">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Paul, Silas, Timothy AND LUKE (note the </a:t>
            </a:r>
            <a:r>
              <a:rPr lang="en" sz="2000" i="1">
                <a:solidFill>
                  <a:schemeClr val="dk1"/>
                </a:solidFill>
              </a:rPr>
              <a:t>“we”</a:t>
            </a:r>
            <a:r>
              <a:rPr lang="en" sz="2000">
                <a:solidFill>
                  <a:srgbClr val="00FFFF"/>
                </a:solidFill>
              </a:rPr>
              <a:t> and </a:t>
            </a:r>
            <a:r>
              <a:rPr lang="en" sz="2000" i="1">
                <a:solidFill>
                  <a:schemeClr val="dk1"/>
                </a:solidFill>
              </a:rPr>
              <a:t>“us”</a:t>
            </a:r>
            <a:r>
              <a:rPr lang="en" sz="2000">
                <a:solidFill>
                  <a:srgbClr val="00FFFF"/>
                </a:solidFill>
              </a:rPr>
              <a:t>) did not delay at all!</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140700" y="0"/>
            <a:ext cx="94140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800" b="1">
                <a:solidFill>
                  <a:srgbClr val="00FFFF"/>
                </a:solidFill>
              </a:rPr>
              <a:t>FIRST CHRISTIANS IN PHILIPPI</a:t>
            </a:r>
            <a:endParaRPr sz="4800" b="1">
              <a:solidFill>
                <a:srgbClr val="00FFFF"/>
              </a:solidFill>
            </a:endParaRPr>
          </a:p>
        </p:txBody>
      </p:sp>
      <p:sp>
        <p:nvSpPr>
          <p:cNvPr id="88" name="Google Shape;88;p18"/>
          <p:cNvSpPr txBox="1">
            <a:spLocks noGrp="1"/>
          </p:cNvSpPr>
          <p:nvPr>
            <p:ph type="subTitle" idx="1"/>
          </p:nvPr>
        </p:nvSpPr>
        <p:spPr>
          <a:xfrm>
            <a:off x="-174600" y="372225"/>
            <a:ext cx="93258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Acts 16:11-16</a:t>
            </a:r>
            <a:r>
              <a:rPr lang="en" sz="2000">
                <a:solidFill>
                  <a:srgbClr val="00FFFF"/>
                </a:solidFill>
              </a:rPr>
              <a:t> </a:t>
            </a:r>
            <a:r>
              <a:rPr lang="en" sz="2000" i="1">
                <a:solidFill>
                  <a:schemeClr val="dk1"/>
                </a:solidFill>
              </a:rPr>
              <a:t>“Therefore, sailing from Troas, we ran a straight course to Samothrace, and the next day came to Neapolis, 12 and from there to Philippi, which is </a:t>
            </a:r>
            <a:r>
              <a:rPr lang="en" sz="2000" i="1" u="sng">
                <a:solidFill>
                  <a:schemeClr val="dk1"/>
                </a:solidFill>
              </a:rPr>
              <a:t>the foremost city of that part of Macedonia</a:t>
            </a:r>
            <a:r>
              <a:rPr lang="en" sz="2000" i="1">
                <a:solidFill>
                  <a:schemeClr val="dk1"/>
                </a:solidFill>
              </a:rPr>
              <a:t>, a colony. And we were staying in that city for some days. 13 And </a:t>
            </a:r>
            <a:r>
              <a:rPr lang="en" sz="2000" i="1" u="sng">
                <a:solidFill>
                  <a:schemeClr val="dk1"/>
                </a:solidFill>
              </a:rPr>
              <a:t>on the Sabbath day we went out of the city to the riverside, where prayer was customarily made; and we sat down and spoke to the women who met there</a:t>
            </a:r>
            <a:r>
              <a:rPr lang="en" sz="2000" i="1">
                <a:solidFill>
                  <a:schemeClr val="dk1"/>
                </a:solidFill>
              </a:rPr>
              <a:t>. 14 Now a certain woman named Lydia heard us. She was </a:t>
            </a:r>
            <a:r>
              <a:rPr lang="en" sz="2000" i="1" u="sng">
                <a:solidFill>
                  <a:schemeClr val="dk1"/>
                </a:solidFill>
              </a:rPr>
              <a:t>a seller of purple</a:t>
            </a:r>
            <a:r>
              <a:rPr lang="en" sz="2000" i="1">
                <a:solidFill>
                  <a:schemeClr val="dk1"/>
                </a:solidFill>
              </a:rPr>
              <a:t> from the city of Thyatira, </a:t>
            </a:r>
            <a:r>
              <a:rPr lang="en" sz="2000" i="1" u="sng">
                <a:solidFill>
                  <a:schemeClr val="dk1"/>
                </a:solidFill>
              </a:rPr>
              <a:t>who worshiped God</a:t>
            </a:r>
            <a:r>
              <a:rPr lang="en" sz="2000" i="1">
                <a:solidFill>
                  <a:schemeClr val="dk1"/>
                </a:solidFill>
              </a:rPr>
              <a:t>. The Lord opened her heart to heed the things spoken by Paul. 15 And </a:t>
            </a:r>
            <a:r>
              <a:rPr lang="en" sz="2000" i="1" u="sng">
                <a:solidFill>
                  <a:schemeClr val="dk1"/>
                </a:solidFill>
              </a:rPr>
              <a:t>when she and her household were baptized</a:t>
            </a:r>
            <a:r>
              <a:rPr lang="en" sz="2000" i="1">
                <a:solidFill>
                  <a:schemeClr val="dk1"/>
                </a:solidFill>
              </a:rPr>
              <a:t>, she begged us, saying, “If you have judged me to be </a:t>
            </a:r>
            <a:r>
              <a:rPr lang="en" sz="2000" i="1" u="sng">
                <a:solidFill>
                  <a:schemeClr val="dk1"/>
                </a:solidFill>
              </a:rPr>
              <a:t>faithful to the Lord</a:t>
            </a:r>
            <a:r>
              <a:rPr lang="en" sz="2000" i="1">
                <a:solidFill>
                  <a:schemeClr val="dk1"/>
                </a:solidFill>
              </a:rPr>
              <a:t>, come to my house and stay.” So </a:t>
            </a:r>
            <a:r>
              <a:rPr lang="en" sz="2000" i="1" u="sng">
                <a:solidFill>
                  <a:schemeClr val="dk1"/>
                </a:solidFill>
              </a:rPr>
              <a:t>she persuaded us</a:t>
            </a:r>
            <a:r>
              <a:rPr lang="en" sz="2000" i="1">
                <a:solidFill>
                  <a:schemeClr val="dk1"/>
                </a:solidFill>
              </a:rPr>
              <a:t>.”</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You may have noticed that on the Sabbath Paul did NOT go to the Jewish synagogue, as was his usual custom.  Philippi apparently had no synagogue.</a:t>
            </a:r>
            <a:endParaRPr sz="2000">
              <a:solidFill>
                <a:srgbClr val="FFFF00"/>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But they find Jewish women praying beside the river.  A seller of purple would make a great deal of money in Philippi. Lydia devoutly follows was Paul teaches, is baptized, with all her household (husband, relatives, servants, children) AND shows great hospitality (to 4 men!) and faith.</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140700" y="0"/>
            <a:ext cx="93258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A MIRACLE PERFORMED</a:t>
            </a:r>
            <a:endParaRPr sz="5000" b="1">
              <a:solidFill>
                <a:srgbClr val="00FFFF"/>
              </a:solidFill>
            </a:endParaRPr>
          </a:p>
        </p:txBody>
      </p:sp>
      <p:sp>
        <p:nvSpPr>
          <p:cNvPr id="94" name="Google Shape;94;p19"/>
          <p:cNvSpPr txBox="1">
            <a:spLocks noGrp="1"/>
          </p:cNvSpPr>
          <p:nvPr>
            <p:ph type="subTitle" idx="1"/>
          </p:nvPr>
        </p:nvSpPr>
        <p:spPr>
          <a:xfrm>
            <a:off x="-174600" y="372225"/>
            <a:ext cx="93258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Acts 16:16-19</a:t>
            </a:r>
            <a:r>
              <a:rPr lang="en" sz="2000">
                <a:solidFill>
                  <a:srgbClr val="00FFFF"/>
                </a:solidFill>
              </a:rPr>
              <a:t> </a:t>
            </a:r>
            <a:r>
              <a:rPr lang="en" sz="2000" i="1">
                <a:solidFill>
                  <a:schemeClr val="dk1"/>
                </a:solidFill>
              </a:rPr>
              <a:t>“Now it happened, as </a:t>
            </a:r>
            <a:r>
              <a:rPr lang="en" sz="2000" i="1" u="sng">
                <a:solidFill>
                  <a:schemeClr val="dk1"/>
                </a:solidFill>
              </a:rPr>
              <a:t>we</a:t>
            </a:r>
            <a:r>
              <a:rPr lang="en" sz="2000" i="1">
                <a:solidFill>
                  <a:schemeClr val="dk1"/>
                </a:solidFill>
              </a:rPr>
              <a:t> went to prayer, that </a:t>
            </a:r>
            <a:r>
              <a:rPr lang="en" sz="2000" i="1" u="sng">
                <a:solidFill>
                  <a:schemeClr val="dk1"/>
                </a:solidFill>
              </a:rPr>
              <a:t>a certain slave girl possessed with a spirit of divination met us</a:t>
            </a:r>
            <a:r>
              <a:rPr lang="en" sz="2000" i="1">
                <a:solidFill>
                  <a:schemeClr val="dk1"/>
                </a:solidFill>
              </a:rPr>
              <a:t>, who brought her masters </a:t>
            </a:r>
            <a:r>
              <a:rPr lang="en" sz="2000" i="1" u="sng">
                <a:solidFill>
                  <a:schemeClr val="dk1"/>
                </a:solidFill>
              </a:rPr>
              <a:t>much profit</a:t>
            </a:r>
            <a:r>
              <a:rPr lang="en" sz="2000" i="1">
                <a:solidFill>
                  <a:schemeClr val="dk1"/>
                </a:solidFill>
              </a:rPr>
              <a:t> by fortune-telling. 17 This girl followed Paul </a:t>
            </a:r>
            <a:r>
              <a:rPr lang="en" sz="2000" i="1" u="sng">
                <a:solidFill>
                  <a:schemeClr val="dk1"/>
                </a:solidFill>
              </a:rPr>
              <a:t>and us</a:t>
            </a:r>
            <a:r>
              <a:rPr lang="en" sz="2000" i="1">
                <a:solidFill>
                  <a:schemeClr val="dk1"/>
                </a:solidFill>
              </a:rPr>
              <a:t>, and cried out, saying, </a:t>
            </a:r>
            <a:r>
              <a:rPr lang="en" sz="2000" i="1" u="sng">
                <a:solidFill>
                  <a:schemeClr val="dk1"/>
                </a:solidFill>
              </a:rPr>
              <a:t>“These men are the servants of the Most High God, who proclaim to us the way of salvation.”</a:t>
            </a:r>
            <a:r>
              <a:rPr lang="en" sz="2000" i="1">
                <a:solidFill>
                  <a:schemeClr val="dk1"/>
                </a:solidFill>
              </a:rPr>
              <a:t> 18 And </a:t>
            </a:r>
            <a:r>
              <a:rPr lang="en" sz="2000" i="1" u="sng">
                <a:solidFill>
                  <a:schemeClr val="dk1"/>
                </a:solidFill>
              </a:rPr>
              <a:t>this she did for many days</a:t>
            </a:r>
            <a:r>
              <a:rPr lang="en" sz="2000" i="1">
                <a:solidFill>
                  <a:schemeClr val="dk1"/>
                </a:solidFill>
              </a:rPr>
              <a:t>. But Paul, greatly annoyed, turned and said to the spirit, “I command you in the name of Jesus Christ to come out of her.” And he came out that very hour. 19 </a:t>
            </a:r>
            <a:r>
              <a:rPr lang="en" sz="2000" i="1" u="sng">
                <a:solidFill>
                  <a:schemeClr val="dk1"/>
                </a:solidFill>
              </a:rPr>
              <a:t>But when her masters saw that their hope of profit was gone, they seized Paul and Silas and dragged them into the marketplace to the authorities</a:t>
            </a:r>
            <a:r>
              <a:rPr lang="en" sz="2000" i="1">
                <a:solidFill>
                  <a:schemeClr val="dk1"/>
                </a:solidFill>
              </a:rPr>
              <a:t>.”</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The church at Philippi is established now, probably assembling in Lydia’s large home.  But this demon will not leave Paul and his companions alone.  It is difficult to know why Paul did not cast out this demon sooner.  Perhaps the girl was willingly complicit in this money-making scheme.  Perhaps the demon’s “praises” of them, while true, were said in sarcasm.  Perhaps Paul knew what would happen if she was cured.</a:t>
            </a:r>
            <a:endParaRPr sz="2000">
              <a:solidFill>
                <a:srgbClr val="FFFF00"/>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But observe how many people, despite it being obvious that a miracle has occurred, will STILL not believe that these men are messengers sent by God.</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ctrTitle"/>
          </p:nvPr>
        </p:nvSpPr>
        <p:spPr>
          <a:xfrm>
            <a:off x="-140700" y="0"/>
            <a:ext cx="93258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NO GOOD DEED …..</a:t>
            </a:r>
            <a:endParaRPr sz="5000" b="1">
              <a:solidFill>
                <a:srgbClr val="00FFFF"/>
              </a:solidFill>
            </a:endParaRPr>
          </a:p>
        </p:txBody>
      </p:sp>
      <p:sp>
        <p:nvSpPr>
          <p:cNvPr id="100" name="Google Shape;100;p20"/>
          <p:cNvSpPr txBox="1">
            <a:spLocks noGrp="1"/>
          </p:cNvSpPr>
          <p:nvPr>
            <p:ph type="subTitle" idx="1"/>
          </p:nvPr>
        </p:nvSpPr>
        <p:spPr>
          <a:xfrm>
            <a:off x="-174600" y="372225"/>
            <a:ext cx="93258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a:solidFill>
                  <a:srgbClr val="FFFF00"/>
                </a:solidFill>
              </a:rPr>
              <a:t>We have a proverb today that “No good deed goes unpunished.”  </a:t>
            </a:r>
            <a:r>
              <a:rPr lang="en" sz="2000" u="sng">
                <a:solidFill>
                  <a:srgbClr val="FFFF00"/>
                </a:solidFill>
              </a:rPr>
              <a:t>Acts 16:20-24</a:t>
            </a:r>
            <a:r>
              <a:rPr lang="en" sz="2000">
                <a:solidFill>
                  <a:srgbClr val="FFFF00"/>
                </a:solidFill>
              </a:rPr>
              <a:t> </a:t>
            </a:r>
            <a:r>
              <a:rPr lang="en" sz="2000" i="1">
                <a:solidFill>
                  <a:schemeClr val="dk1"/>
                </a:solidFill>
              </a:rPr>
              <a:t>“And they brought them to the magistrates, and said, “These men, </a:t>
            </a:r>
            <a:r>
              <a:rPr lang="en" sz="2000" i="1" u="sng">
                <a:solidFill>
                  <a:schemeClr val="dk1"/>
                </a:solidFill>
              </a:rPr>
              <a:t>being Jews</a:t>
            </a:r>
            <a:r>
              <a:rPr lang="en" sz="2000" i="1">
                <a:solidFill>
                  <a:schemeClr val="dk1"/>
                </a:solidFill>
              </a:rPr>
              <a:t>, </a:t>
            </a:r>
            <a:r>
              <a:rPr lang="en" sz="2000" i="1" u="sng">
                <a:solidFill>
                  <a:schemeClr val="dk1"/>
                </a:solidFill>
              </a:rPr>
              <a:t>exceedingly trouble our city</a:t>
            </a:r>
            <a:r>
              <a:rPr lang="en" sz="2000" i="1">
                <a:solidFill>
                  <a:schemeClr val="dk1"/>
                </a:solidFill>
              </a:rPr>
              <a:t>; 21 and </a:t>
            </a:r>
            <a:r>
              <a:rPr lang="en" sz="2000" i="1" u="sng">
                <a:solidFill>
                  <a:schemeClr val="dk1"/>
                </a:solidFill>
              </a:rPr>
              <a:t>they teach customs which are not lawful for us</a:t>
            </a:r>
            <a:r>
              <a:rPr lang="en" sz="2000" i="1">
                <a:solidFill>
                  <a:schemeClr val="dk1"/>
                </a:solidFill>
              </a:rPr>
              <a:t>, </a:t>
            </a:r>
            <a:r>
              <a:rPr lang="en" sz="2000" i="1" u="sng">
                <a:solidFill>
                  <a:schemeClr val="dk1"/>
                </a:solidFill>
              </a:rPr>
              <a:t>being Romans</a:t>
            </a:r>
            <a:r>
              <a:rPr lang="en" sz="2000" i="1">
                <a:solidFill>
                  <a:schemeClr val="dk1"/>
                </a:solidFill>
              </a:rPr>
              <a:t>, </a:t>
            </a:r>
            <a:r>
              <a:rPr lang="en" sz="2000" i="1" u="sng">
                <a:solidFill>
                  <a:schemeClr val="dk1"/>
                </a:solidFill>
              </a:rPr>
              <a:t>to receive or observe</a:t>
            </a:r>
            <a:r>
              <a:rPr lang="en" sz="2000" i="1">
                <a:solidFill>
                  <a:schemeClr val="dk1"/>
                </a:solidFill>
              </a:rPr>
              <a:t>.” 22 Then the multitude rose up together against them; and the magistrates tore off their clothes and </a:t>
            </a:r>
            <a:r>
              <a:rPr lang="en" sz="2000" i="1" u="sng">
                <a:solidFill>
                  <a:schemeClr val="dk1"/>
                </a:solidFill>
              </a:rPr>
              <a:t>commanded them to be beaten with rods. 23 And when they had laid many stripes on them</a:t>
            </a:r>
            <a:r>
              <a:rPr lang="en" sz="2000" i="1">
                <a:solidFill>
                  <a:schemeClr val="dk1"/>
                </a:solidFill>
              </a:rPr>
              <a:t>, they threw them into prison, commanding the jailer to </a:t>
            </a:r>
            <a:r>
              <a:rPr lang="en" sz="2000" i="1" u="sng">
                <a:solidFill>
                  <a:schemeClr val="dk1"/>
                </a:solidFill>
              </a:rPr>
              <a:t>keep them securely</a:t>
            </a:r>
            <a:r>
              <a:rPr lang="en" sz="2000" i="1">
                <a:solidFill>
                  <a:schemeClr val="dk1"/>
                </a:solidFill>
              </a:rPr>
              <a:t>. 24 Having received such a charge, he put them into </a:t>
            </a:r>
            <a:r>
              <a:rPr lang="en" sz="2000" i="1" u="sng">
                <a:solidFill>
                  <a:schemeClr val="dk1"/>
                </a:solidFill>
              </a:rPr>
              <a:t>the inner prison</a:t>
            </a:r>
            <a:r>
              <a:rPr lang="en" sz="2000" i="1">
                <a:solidFill>
                  <a:schemeClr val="dk1"/>
                </a:solidFill>
              </a:rPr>
              <a:t> and </a:t>
            </a:r>
            <a:r>
              <a:rPr lang="en" sz="2000" i="1" u="sng">
                <a:solidFill>
                  <a:schemeClr val="dk1"/>
                </a:solidFill>
              </a:rPr>
              <a:t>fastened their feet in the stocks</a:t>
            </a:r>
            <a:r>
              <a:rPr lang="en" sz="2000" i="1">
                <a:solidFill>
                  <a:schemeClr val="dk1"/>
                </a:solidFill>
              </a:rPr>
              <a:t>.”</a:t>
            </a:r>
            <a:endParaRPr sz="2000" i="1">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Why are they in Philippi?  He saw a man in a vision asking for help!  Yet here they are, seized by a mob, lied about, beaten with rods MULTIPLE times (all with no trial at all), and their feet are put in the stocks.  Do you think Paul regretted coming to Philippi?  Not one bit.  Even if Lydia were their only convert it would be “worth it”.  Do we view lost souls in this way today?</a:t>
            </a:r>
            <a:endParaRPr sz="2000">
              <a:solidFill>
                <a:srgbClr val="00FFFF"/>
              </a:solidFill>
            </a:endParaRPr>
          </a:p>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Acts 9:15-16</a:t>
            </a:r>
            <a:r>
              <a:rPr lang="en" sz="2000">
                <a:solidFill>
                  <a:schemeClr val="dk1"/>
                </a:solidFill>
              </a:rPr>
              <a:t> </a:t>
            </a:r>
            <a:r>
              <a:rPr lang="en" sz="2000" i="1">
                <a:solidFill>
                  <a:schemeClr val="dk1"/>
                </a:solidFill>
              </a:rPr>
              <a:t>“But the Lord said to him, “Go, for he</a:t>
            </a:r>
            <a:r>
              <a:rPr lang="en" sz="2000">
                <a:solidFill>
                  <a:schemeClr val="dk1"/>
                </a:solidFill>
              </a:rPr>
              <a:t> </a:t>
            </a:r>
            <a:r>
              <a:rPr lang="en" sz="2000">
                <a:solidFill>
                  <a:srgbClr val="FFFF00"/>
                </a:solidFill>
              </a:rPr>
              <a:t>(Paul)</a:t>
            </a:r>
            <a:r>
              <a:rPr lang="en" sz="2000">
                <a:solidFill>
                  <a:schemeClr val="dk1"/>
                </a:solidFill>
              </a:rPr>
              <a:t> </a:t>
            </a:r>
            <a:r>
              <a:rPr lang="en" sz="2000" i="1">
                <a:solidFill>
                  <a:schemeClr val="dk1"/>
                </a:solidFill>
              </a:rPr>
              <a:t>is a chosen vessel of Mine to bear My name before Gentiles, kings, and the children of Israel. 16 For </a:t>
            </a:r>
            <a:r>
              <a:rPr lang="en" sz="2000" i="1" u="sng">
                <a:solidFill>
                  <a:schemeClr val="dk1"/>
                </a:solidFill>
              </a:rPr>
              <a:t>I will show him how many things he must suffer for My name’s sake</a:t>
            </a:r>
            <a:r>
              <a:rPr lang="en" sz="2000" i="1">
                <a:solidFill>
                  <a:schemeClr val="dk1"/>
                </a:solidFill>
              </a:rPr>
              <a:t>.”</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ctrTitle"/>
          </p:nvPr>
        </p:nvSpPr>
        <p:spPr>
          <a:xfrm>
            <a:off x="-140700" y="0"/>
            <a:ext cx="9325800" cy="48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JOY AND TERROR</a:t>
            </a:r>
            <a:endParaRPr sz="5000" b="1">
              <a:solidFill>
                <a:srgbClr val="00FFFF"/>
              </a:solidFill>
            </a:endParaRPr>
          </a:p>
        </p:txBody>
      </p:sp>
      <p:sp>
        <p:nvSpPr>
          <p:cNvPr id="106" name="Google Shape;106;p21"/>
          <p:cNvSpPr txBox="1">
            <a:spLocks noGrp="1"/>
          </p:cNvSpPr>
          <p:nvPr>
            <p:ph type="subTitle" idx="1"/>
          </p:nvPr>
        </p:nvSpPr>
        <p:spPr>
          <a:xfrm>
            <a:off x="-174600" y="372225"/>
            <a:ext cx="9414000" cy="4771200"/>
          </a:xfrm>
          <a:prstGeom prst="rect">
            <a:avLst/>
          </a:prstGeom>
        </p:spPr>
        <p:txBody>
          <a:bodyPr spcFirstLastPara="1" wrap="square" lIns="91425" tIns="91425" rIns="91425" bIns="91425" anchor="t" anchorCtr="0">
            <a:noAutofit/>
          </a:bodyPr>
          <a:lstStyle/>
          <a:p>
            <a:pPr marL="457200" lvl="0" indent="-355600" algn="l" rtl="0">
              <a:lnSpc>
                <a:spcPct val="90000"/>
              </a:lnSpc>
              <a:spcBef>
                <a:spcPts val="0"/>
              </a:spcBef>
              <a:spcAft>
                <a:spcPts val="0"/>
              </a:spcAft>
              <a:buClr>
                <a:srgbClr val="FFFF00"/>
              </a:buClr>
              <a:buSzPts val="2000"/>
              <a:buChar char="●"/>
            </a:pPr>
            <a:r>
              <a:rPr lang="en" sz="2000" u="sng">
                <a:solidFill>
                  <a:srgbClr val="FFFF00"/>
                </a:solidFill>
              </a:rPr>
              <a:t>Acts 16:25-30</a:t>
            </a:r>
            <a:r>
              <a:rPr lang="en" sz="2000">
                <a:solidFill>
                  <a:schemeClr val="dk1"/>
                </a:solidFill>
              </a:rPr>
              <a:t> </a:t>
            </a:r>
            <a:r>
              <a:rPr lang="en" sz="2000" i="1">
                <a:solidFill>
                  <a:schemeClr val="dk1"/>
                </a:solidFill>
              </a:rPr>
              <a:t>“But at midnight Paul and Silas </a:t>
            </a:r>
            <a:r>
              <a:rPr lang="en" sz="2000" i="1" u="sng">
                <a:solidFill>
                  <a:schemeClr val="dk1"/>
                </a:solidFill>
              </a:rPr>
              <a:t>were praying and singing hymns to God, and the prisoners were listening to them</a:t>
            </a:r>
            <a:r>
              <a:rPr lang="en" sz="2000" i="1">
                <a:solidFill>
                  <a:schemeClr val="dk1"/>
                </a:solidFill>
              </a:rPr>
              <a:t>. 26 Suddenly there was a great earthquake, so that the foundations of the prison were shaken; and immediately </a:t>
            </a:r>
            <a:r>
              <a:rPr lang="en" sz="2000" i="1" u="sng">
                <a:solidFill>
                  <a:schemeClr val="dk1"/>
                </a:solidFill>
              </a:rPr>
              <a:t>all the doors were opened and everyone’s chains were loosed</a:t>
            </a:r>
            <a:r>
              <a:rPr lang="en" sz="2000" i="1">
                <a:solidFill>
                  <a:schemeClr val="dk1"/>
                </a:solidFill>
              </a:rPr>
              <a:t>. 27 And the keeper of the prison, awaking from sleep and seeing the prison doors open, supposing the prisoners had fled, drew his sword and </a:t>
            </a:r>
            <a:r>
              <a:rPr lang="en" sz="2000" i="1" u="sng">
                <a:solidFill>
                  <a:schemeClr val="dk1"/>
                </a:solidFill>
              </a:rPr>
              <a:t>was about to kill himself</a:t>
            </a:r>
            <a:r>
              <a:rPr lang="en" sz="2000" i="1">
                <a:solidFill>
                  <a:schemeClr val="dk1"/>
                </a:solidFill>
              </a:rPr>
              <a:t>. 28 But Paul called with a loud voice, saying, “</a:t>
            </a:r>
            <a:r>
              <a:rPr lang="en" sz="2000" i="1" u="sng">
                <a:solidFill>
                  <a:schemeClr val="dk1"/>
                </a:solidFill>
              </a:rPr>
              <a:t>Do yourself no harm, for we are all here</a:t>
            </a:r>
            <a:r>
              <a:rPr lang="en" sz="2000" i="1">
                <a:solidFill>
                  <a:schemeClr val="dk1"/>
                </a:solidFill>
              </a:rPr>
              <a:t>.” 29 Then he called for a light, ran in, and </a:t>
            </a:r>
            <a:r>
              <a:rPr lang="en" sz="2000" i="1" u="sng">
                <a:solidFill>
                  <a:schemeClr val="dk1"/>
                </a:solidFill>
              </a:rPr>
              <a:t>fell down trembling</a:t>
            </a:r>
            <a:r>
              <a:rPr lang="en" sz="2000" i="1">
                <a:solidFill>
                  <a:schemeClr val="dk1"/>
                </a:solidFill>
              </a:rPr>
              <a:t> before Paul and Silas. 30 And he brought them out and said, “</a:t>
            </a:r>
            <a:r>
              <a:rPr lang="en" sz="2000" i="1" u="sng">
                <a:solidFill>
                  <a:schemeClr val="dk1"/>
                </a:solidFill>
              </a:rPr>
              <a:t>Sirs, what must I do to be saved</a:t>
            </a:r>
            <a:r>
              <a:rPr lang="en" sz="2000" i="1">
                <a:solidFill>
                  <a:schemeClr val="dk1"/>
                </a:solidFill>
              </a:rPr>
              <a:t>?”</a:t>
            </a:r>
            <a:endParaRPr sz="2000" i="1">
              <a:solidFill>
                <a:schemeClr val="dk1"/>
              </a:solidFill>
            </a:endParaRPr>
          </a:p>
          <a:p>
            <a:pPr marL="457200" lvl="0" indent="-355600" algn="l" rtl="0">
              <a:lnSpc>
                <a:spcPct val="90000"/>
              </a:lnSpc>
              <a:spcBef>
                <a:spcPts val="0"/>
              </a:spcBef>
              <a:spcAft>
                <a:spcPts val="0"/>
              </a:spcAft>
              <a:buClr>
                <a:srgbClr val="FFFF00"/>
              </a:buClr>
              <a:buSzPts val="2000"/>
              <a:buChar char="●"/>
            </a:pPr>
            <a:r>
              <a:rPr lang="en" sz="2000">
                <a:solidFill>
                  <a:srgbClr val="FFFF00"/>
                </a:solidFill>
              </a:rPr>
              <a:t>The beaten prisoners are praying and singing to God, despite their pain and suffering.  The one who gave them the beating falls down at their feet trembling!  What an amazing turn of events!</a:t>
            </a:r>
            <a:endParaRPr sz="2000">
              <a:solidFill>
                <a:srgbClr val="FFFF00"/>
              </a:solidFill>
            </a:endParaRPr>
          </a:p>
          <a:p>
            <a:pPr marL="457200" lvl="0" indent="-355600" algn="l" rtl="0">
              <a:lnSpc>
                <a:spcPct val="90000"/>
              </a:lnSpc>
              <a:spcBef>
                <a:spcPts val="0"/>
              </a:spcBef>
              <a:spcAft>
                <a:spcPts val="0"/>
              </a:spcAft>
              <a:buClr>
                <a:schemeClr val="dk1"/>
              </a:buClr>
              <a:buSzPts val="2000"/>
              <a:buChar char="●"/>
            </a:pPr>
            <a:r>
              <a:rPr lang="en" sz="2000">
                <a:solidFill>
                  <a:schemeClr val="dk1"/>
                </a:solidFill>
              </a:rPr>
              <a:t>Look at the compassion of Paul for one who had done them such harm!  He did not want even one man, even his enemy, to die without Jesus Christ!</a:t>
            </a:r>
            <a:endParaRPr sz="2000">
              <a:solidFill>
                <a:schemeClr val="dk1"/>
              </a:solidFill>
            </a:endParaRPr>
          </a:p>
          <a:p>
            <a:pPr marL="457200" lvl="0" indent="-355600" algn="l" rtl="0">
              <a:lnSpc>
                <a:spcPct val="90000"/>
              </a:lnSpc>
              <a:spcBef>
                <a:spcPts val="0"/>
              </a:spcBef>
              <a:spcAft>
                <a:spcPts val="0"/>
              </a:spcAft>
              <a:buClr>
                <a:srgbClr val="00FFFF"/>
              </a:buClr>
              <a:buSzPts val="2000"/>
              <a:buChar char="●"/>
            </a:pPr>
            <a:r>
              <a:rPr lang="en" sz="2000">
                <a:solidFill>
                  <a:srgbClr val="00FFFF"/>
                </a:solidFill>
              </a:rPr>
              <a:t>And look at the example Paul and Silas have set for the other prisoners, who were listening to them.  Later on, when they COULD have escaped, they stay!</a:t>
            </a:r>
            <a:endParaRPr sz="20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3076</Words>
  <Application>Microsoft Office PowerPoint</Application>
  <PresentationFormat>On-screen Show (16:9)</PresentationFormat>
  <Paragraphs>58</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Dark</vt:lpstr>
      <vt:lpstr>THE CHURCH AT PHILIPPI</vt:lpstr>
      <vt:lpstr>BACKGROUND OF PHILIPPI</vt:lpstr>
      <vt:lpstr>ARCHAEOLOGY OF PHILIPPI</vt:lpstr>
      <vt:lpstr>GETTING TIMOTHY FIRST</vt:lpstr>
      <vt:lpstr>DIRECTED BY THE SPIRIT</vt:lpstr>
      <vt:lpstr>FIRST CHRISTIANS IN PHILIPPI</vt:lpstr>
      <vt:lpstr>A MIRACLE PERFORMED</vt:lpstr>
      <vt:lpstr>NO GOOD DEED …..</vt:lpstr>
      <vt:lpstr>JOY AND TERROR</vt:lpstr>
      <vt:lpstr>SINGING HYMNS …</vt:lpstr>
      <vt:lpstr>FROM TERROR TO JOY</vt:lpstr>
      <vt:lpstr>DEPARTING PHILIPPI</vt:lpstr>
      <vt:lpstr>THE REST OF THE STORY</vt:lpstr>
      <vt:lpstr>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Bridge</dc:creator>
  <cp:lastModifiedBy>Eric Bridge</cp:lastModifiedBy>
  <cp:revision>1</cp:revision>
  <dcterms:modified xsi:type="dcterms:W3CDTF">2025-02-09T04:55:11Z</dcterms:modified>
</cp:coreProperties>
</file>