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2bac88ce71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2bac88ce71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2bac88ce71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2bac88ce71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2bac88ce71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2bac88ce71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2bac88ce71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2bac88ce71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2bac88ce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2bac88ce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2bac88ce71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2bac88ce7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2bac88ce71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2bac88ce7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2bac88ce71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2bac88ce7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2bac88ce71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2bac88ce71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2bac88ce71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2bac88ce71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2bac88ce71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2bac88ce71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2bac88ce71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2bac88ce71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62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SERMON REQUEST # 3</a:t>
            </a:r>
            <a:endParaRPr sz="6000" b="1">
              <a:solidFill>
                <a:srgbClr val="00FFFF"/>
              </a:solidFill>
            </a:endParaRPr>
          </a:p>
        </p:txBody>
      </p:sp>
      <p:sp>
        <p:nvSpPr>
          <p:cNvPr id="55" name="Google Shape;55;p13"/>
          <p:cNvSpPr txBox="1">
            <a:spLocks noGrp="1"/>
          </p:cNvSpPr>
          <p:nvPr>
            <p:ph type="subTitle" idx="1"/>
          </p:nvPr>
        </p:nvSpPr>
        <p:spPr>
          <a:xfrm>
            <a:off x="0" y="622500"/>
            <a:ext cx="9192000" cy="4521000"/>
          </a:xfrm>
          <a:prstGeom prst="rect">
            <a:avLst/>
          </a:prstGeom>
        </p:spPr>
        <p:txBody>
          <a:bodyPr spcFirstLastPara="1" wrap="square" lIns="91425" tIns="91425" rIns="91425" bIns="91425" anchor="t" anchorCtr="0">
            <a:normAutofit fontScale="70000" lnSpcReduction="20000"/>
          </a:bodyPr>
          <a:lstStyle/>
          <a:p>
            <a:pPr marL="0" lvl="0" indent="0" algn="ctr" rtl="0">
              <a:spcBef>
                <a:spcPts val="0"/>
              </a:spcBef>
              <a:spcAft>
                <a:spcPts val="0"/>
              </a:spcAft>
              <a:buNone/>
            </a:pPr>
            <a:r>
              <a:rPr lang="en" sz="5700" b="1" dirty="0">
                <a:solidFill>
                  <a:srgbClr val="FFFF00"/>
                </a:solidFill>
              </a:rPr>
              <a:t>“What happens when we die?”</a:t>
            </a:r>
            <a:endParaRPr sz="5700" b="1" dirty="0">
              <a:solidFill>
                <a:srgbClr val="FFFF00"/>
              </a:solidFill>
            </a:endParaRPr>
          </a:p>
          <a:p>
            <a:pPr marL="0" lvl="0" indent="0" algn="ctr" rtl="0">
              <a:spcBef>
                <a:spcPts val="0"/>
              </a:spcBef>
              <a:spcAft>
                <a:spcPts val="0"/>
              </a:spcAft>
              <a:buNone/>
            </a:pPr>
            <a:r>
              <a:rPr lang="en" sz="4700" dirty="0">
                <a:solidFill>
                  <a:srgbClr val="FFFF00"/>
                </a:solidFill>
              </a:rPr>
              <a:t>(after physical death but before the resurrection)</a:t>
            </a:r>
            <a:endParaRPr sz="4700" dirty="0">
              <a:solidFill>
                <a:srgbClr val="FFFF00"/>
              </a:solidFill>
            </a:endParaRPr>
          </a:p>
          <a:p>
            <a:pPr marL="0" lvl="0" indent="0" algn="ctr" rtl="0">
              <a:spcBef>
                <a:spcPts val="0"/>
              </a:spcBef>
              <a:spcAft>
                <a:spcPts val="0"/>
              </a:spcAft>
              <a:buNone/>
            </a:pPr>
            <a:endParaRPr sz="4700" dirty="0">
              <a:solidFill>
                <a:srgbClr val="FFFF00"/>
              </a:solidFill>
            </a:endParaRPr>
          </a:p>
          <a:p>
            <a:pPr marL="0" lvl="0" indent="0" algn="l" rtl="0">
              <a:spcBef>
                <a:spcPts val="0"/>
              </a:spcBef>
              <a:spcAft>
                <a:spcPts val="0"/>
              </a:spcAft>
              <a:buNone/>
            </a:pPr>
            <a:r>
              <a:rPr lang="en" sz="4334" u="sng" dirty="0">
                <a:solidFill>
                  <a:srgbClr val="FFFF00"/>
                </a:solidFill>
              </a:rPr>
              <a:t>Eccl.12:5-7</a:t>
            </a:r>
            <a:r>
              <a:rPr lang="en" sz="4334" dirty="0">
                <a:solidFill>
                  <a:srgbClr val="FFFF00"/>
                </a:solidFill>
              </a:rPr>
              <a:t> </a:t>
            </a:r>
            <a:r>
              <a:rPr lang="en" sz="4334" dirty="0">
                <a:solidFill>
                  <a:srgbClr val="00FFFF"/>
                </a:solidFill>
              </a:rPr>
              <a:t>(NASB95)</a:t>
            </a:r>
            <a:r>
              <a:rPr lang="en" sz="4334" dirty="0">
                <a:solidFill>
                  <a:srgbClr val="FFFF00"/>
                </a:solidFill>
              </a:rPr>
              <a:t> </a:t>
            </a:r>
            <a:r>
              <a:rPr lang="en" sz="4334" i="1" dirty="0">
                <a:solidFill>
                  <a:schemeClr val="dk1"/>
                </a:solidFill>
              </a:rPr>
              <a:t>“For man goes to his eternal home while mourners go about in the street. 6 Remember Him before the silver cord is broken and the golden bowl is crushed, the pitcher by the well is shattered and the wheel at the cistern is crushed; 7 then the dust will return to the earth as it was, and the spirit will return to God who gave it.”</a:t>
            </a:r>
            <a:endParaRPr sz="4334" b="1" i="1" dirty="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79850" y="0"/>
            <a:ext cx="9359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CONSCIOUSNESS - 2</a:t>
            </a:r>
            <a:endParaRPr sz="5000" b="1">
              <a:solidFill>
                <a:srgbClr val="00FFFF"/>
              </a:solidFill>
            </a:endParaRPr>
          </a:p>
        </p:txBody>
      </p:sp>
      <p:sp>
        <p:nvSpPr>
          <p:cNvPr id="109" name="Google Shape;109;p22"/>
          <p:cNvSpPr txBox="1">
            <a:spLocks noGrp="1"/>
          </p:cNvSpPr>
          <p:nvPr>
            <p:ph type="subTitle" idx="1"/>
          </p:nvPr>
        </p:nvSpPr>
        <p:spPr>
          <a:xfrm>
            <a:off x="-181375" y="370875"/>
            <a:ext cx="9359700" cy="47727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dirty="0">
                <a:solidFill>
                  <a:srgbClr val="FFFF00"/>
                </a:solidFill>
              </a:rPr>
              <a:t>The dead martyrs were certainly conscious in </a:t>
            </a:r>
            <a:r>
              <a:rPr lang="en" sz="2100" u="sng" dirty="0">
                <a:solidFill>
                  <a:srgbClr val="FFFF00"/>
                </a:solidFill>
              </a:rPr>
              <a:t>Rev.6:9-11</a:t>
            </a:r>
            <a:r>
              <a:rPr lang="en" sz="2100" dirty="0">
                <a:solidFill>
                  <a:srgbClr val="FFFF00"/>
                </a:solidFill>
              </a:rPr>
              <a:t>, but also encouraged to enjoy their “rest”.</a:t>
            </a:r>
            <a:r>
              <a:rPr lang="en" sz="2100" dirty="0">
                <a:solidFill>
                  <a:srgbClr val="00FFFF"/>
                </a:solidFill>
              </a:rPr>
              <a:t> </a:t>
            </a:r>
            <a:r>
              <a:rPr lang="en" sz="2100" i="1" dirty="0">
                <a:solidFill>
                  <a:schemeClr val="dk1"/>
                </a:solidFill>
              </a:rPr>
              <a:t>“When the Lamb broke the fifth seal, I saw underneath the altar the souls of those who had been slain because of the word of God, and because of the testimony which they had maintained; 10 and </a:t>
            </a:r>
            <a:r>
              <a:rPr lang="en" sz="2100" i="1" u="sng" dirty="0">
                <a:solidFill>
                  <a:schemeClr val="dk1"/>
                </a:solidFill>
              </a:rPr>
              <a:t>they cried out with a loud voice</a:t>
            </a:r>
            <a:r>
              <a:rPr lang="en" sz="2100" i="1" dirty="0">
                <a:solidFill>
                  <a:schemeClr val="dk1"/>
                </a:solidFill>
              </a:rPr>
              <a:t>, saying, “</a:t>
            </a:r>
            <a:r>
              <a:rPr lang="en" sz="2100" i="1" u="sng" dirty="0">
                <a:solidFill>
                  <a:schemeClr val="dk1"/>
                </a:solidFill>
              </a:rPr>
              <a:t>How long</a:t>
            </a:r>
            <a:r>
              <a:rPr lang="en" sz="2100" i="1" dirty="0">
                <a:solidFill>
                  <a:schemeClr val="dk1"/>
                </a:solidFill>
              </a:rPr>
              <a:t>, O Lord, holy and true, will You refrain from judging and avenging our blood on those who dwell on the earth?” 11 And there was given to each of them a white robe; </a:t>
            </a:r>
            <a:r>
              <a:rPr lang="en" sz="2100" i="1" u="sng" dirty="0">
                <a:solidFill>
                  <a:schemeClr val="dk1"/>
                </a:solidFill>
              </a:rPr>
              <a:t>and they were told that they should rest for a little while longer</a:t>
            </a:r>
            <a:r>
              <a:rPr lang="en" sz="2100" i="1" dirty="0">
                <a:solidFill>
                  <a:schemeClr val="dk1"/>
                </a:solidFill>
              </a:rPr>
              <a:t>, until the number of their fellow servants and their brethren who were to be killed even as they had been, would be completed also.”</a:t>
            </a:r>
            <a:endParaRPr sz="2100" i="1" dirty="0">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dirty="0">
                <a:solidFill>
                  <a:srgbClr val="00FFFF"/>
                </a:solidFill>
              </a:rPr>
              <a:t>Jesus spoke with Moses and Elijah, who had died, about FUTURE events!</a:t>
            </a:r>
            <a:r>
              <a:rPr lang="en" sz="2100" u="sng" dirty="0">
                <a:solidFill>
                  <a:srgbClr val="FFFF00"/>
                </a:solidFill>
              </a:rPr>
              <a:t>  Lk.9:29-31</a:t>
            </a:r>
            <a:r>
              <a:rPr lang="en" sz="2100" i="1" dirty="0">
                <a:solidFill>
                  <a:schemeClr val="dk1"/>
                </a:solidFill>
              </a:rPr>
              <a:t> “And while He was praying, the appearance of His face became different, and His clothing became white and gleaming. 30 And behold, </a:t>
            </a:r>
            <a:r>
              <a:rPr lang="en" sz="2100" i="1" u="sng" dirty="0">
                <a:solidFill>
                  <a:schemeClr val="dk1"/>
                </a:solidFill>
              </a:rPr>
              <a:t>two men were talking with Him</a:t>
            </a:r>
            <a:r>
              <a:rPr lang="en" sz="2100" i="1" dirty="0">
                <a:solidFill>
                  <a:schemeClr val="dk1"/>
                </a:solidFill>
              </a:rPr>
              <a:t>; and they were Moses and Elijah, 31 who, </a:t>
            </a:r>
            <a:r>
              <a:rPr lang="en" sz="2100" i="1" u="sng" dirty="0">
                <a:solidFill>
                  <a:schemeClr val="dk1"/>
                </a:solidFill>
              </a:rPr>
              <a:t>appearing in glory, were speaking of His departure which He was about to accomplish at Jerusalem</a:t>
            </a:r>
            <a:r>
              <a:rPr lang="en" sz="2100" i="1" dirty="0">
                <a:solidFill>
                  <a:schemeClr val="dk1"/>
                </a:solidFill>
              </a:rPr>
              <a:t>.”</a:t>
            </a:r>
            <a:endParaRPr sz="21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79850" y="0"/>
            <a:ext cx="9359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CONSCIOUSNESS - 3</a:t>
            </a:r>
            <a:endParaRPr sz="5000" b="1">
              <a:solidFill>
                <a:srgbClr val="00FFFF"/>
              </a:solidFill>
            </a:endParaRPr>
          </a:p>
        </p:txBody>
      </p:sp>
      <p:sp>
        <p:nvSpPr>
          <p:cNvPr id="115" name="Google Shape;115;p23"/>
          <p:cNvSpPr txBox="1">
            <a:spLocks noGrp="1"/>
          </p:cNvSpPr>
          <p:nvPr>
            <p:ph type="subTitle" idx="1"/>
          </p:nvPr>
        </p:nvSpPr>
        <p:spPr>
          <a:xfrm>
            <a:off x="-181375" y="358700"/>
            <a:ext cx="9359700" cy="47847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I find it telling that when Jesus and Peter raised someone, they SPOKE TO the person who had died!  And they did not tell them to wake up, but to RISE!</a:t>
            </a:r>
            <a:endParaRPr sz="2000" dirty="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Lk.8:54</a:t>
            </a:r>
            <a:r>
              <a:rPr lang="en" sz="2000" dirty="0">
                <a:solidFill>
                  <a:srgbClr val="FFFF00"/>
                </a:solidFill>
              </a:rPr>
              <a:t> (Jairus’ daughter) </a:t>
            </a:r>
            <a:r>
              <a:rPr lang="en" sz="2000" i="1" dirty="0">
                <a:solidFill>
                  <a:schemeClr val="dk1"/>
                </a:solidFill>
              </a:rPr>
              <a:t>“He, however, took her by the hand and called, saying, “</a:t>
            </a:r>
            <a:r>
              <a:rPr lang="en" sz="2000" i="1" u="sng" dirty="0">
                <a:solidFill>
                  <a:schemeClr val="dk1"/>
                </a:solidFill>
              </a:rPr>
              <a:t>Child, arise</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Lk.7:14</a:t>
            </a:r>
            <a:r>
              <a:rPr lang="en" sz="2000" dirty="0">
                <a:solidFill>
                  <a:srgbClr val="FFFF00"/>
                </a:solidFill>
              </a:rPr>
              <a:t> (Widow’s son in Nain) </a:t>
            </a:r>
            <a:r>
              <a:rPr lang="en" sz="2000" i="1" dirty="0">
                <a:solidFill>
                  <a:schemeClr val="dk1"/>
                </a:solidFill>
              </a:rPr>
              <a:t>“And He came up and touched the coffin; and the bearers came to a halt. And He said, “</a:t>
            </a:r>
            <a:r>
              <a:rPr lang="en" sz="2000" i="1" u="sng" dirty="0">
                <a:solidFill>
                  <a:schemeClr val="dk1"/>
                </a:solidFill>
              </a:rPr>
              <a:t>Young man, I say to you, arise</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Jn.11:43</a:t>
            </a:r>
            <a:r>
              <a:rPr lang="en" sz="2000" dirty="0">
                <a:solidFill>
                  <a:srgbClr val="FFFF00"/>
                </a:solidFill>
              </a:rPr>
              <a:t> (Lazarus) </a:t>
            </a:r>
            <a:r>
              <a:rPr lang="en" sz="2000" i="1" dirty="0">
                <a:solidFill>
                  <a:schemeClr val="dk1"/>
                </a:solidFill>
              </a:rPr>
              <a:t>“When He had said these things, He cried out with a loud voice, “</a:t>
            </a:r>
            <a:r>
              <a:rPr lang="en" sz="2000" i="1" u="sng" dirty="0">
                <a:solidFill>
                  <a:schemeClr val="dk1"/>
                </a:solidFill>
              </a:rPr>
              <a:t>Lazarus, come forth</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Acts 9:40</a:t>
            </a:r>
            <a:r>
              <a:rPr lang="en" sz="2000" dirty="0">
                <a:solidFill>
                  <a:srgbClr val="FFFF00"/>
                </a:solidFill>
              </a:rPr>
              <a:t> (Tabitha) </a:t>
            </a:r>
            <a:r>
              <a:rPr lang="en" sz="2000" i="1" dirty="0">
                <a:solidFill>
                  <a:schemeClr val="dk1"/>
                </a:solidFill>
              </a:rPr>
              <a:t>“But Peter sent them all out and knelt down and prayed, and turning to the body, he said, “</a:t>
            </a:r>
            <a:r>
              <a:rPr lang="en" sz="2000" i="1" u="sng" dirty="0">
                <a:solidFill>
                  <a:schemeClr val="dk1"/>
                </a:solidFill>
              </a:rPr>
              <a:t>Tabitha, arise</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In Paul’s case, he considered his own future death as being “with the Lord.” </a:t>
            </a:r>
            <a:r>
              <a:rPr lang="en" sz="2000" dirty="0">
                <a:solidFill>
                  <a:srgbClr val="FFFF00"/>
                </a:solidFill>
              </a:rPr>
              <a:t> </a:t>
            </a:r>
            <a:r>
              <a:rPr lang="en" sz="2000" u="sng" dirty="0">
                <a:solidFill>
                  <a:srgbClr val="FFFF00"/>
                </a:solidFill>
              </a:rPr>
              <a:t>Phil.1:21-24</a:t>
            </a:r>
            <a:r>
              <a:rPr lang="en" sz="2000" dirty="0">
                <a:solidFill>
                  <a:srgbClr val="FFFF00"/>
                </a:solidFill>
              </a:rPr>
              <a:t> </a:t>
            </a:r>
            <a:r>
              <a:rPr lang="en" sz="2000" i="1" dirty="0">
                <a:solidFill>
                  <a:schemeClr val="dk1"/>
                </a:solidFill>
              </a:rPr>
              <a:t>“For to me, </a:t>
            </a:r>
            <a:r>
              <a:rPr lang="en" sz="2000" i="1" u="sng" dirty="0">
                <a:solidFill>
                  <a:schemeClr val="dk1"/>
                </a:solidFill>
              </a:rPr>
              <a:t>to live is Christ and to die is gain</a:t>
            </a:r>
            <a:r>
              <a:rPr lang="en" sz="2000" i="1" dirty="0">
                <a:solidFill>
                  <a:schemeClr val="dk1"/>
                </a:solidFill>
              </a:rPr>
              <a:t>. 22 But if I am to live on in the flesh, this will mean fruitful labor for me; and I do not know which to choose. 23 But I am hard-pressed from both directions, having the desire </a:t>
            </a:r>
            <a:r>
              <a:rPr lang="en" sz="2000" i="1" u="sng" dirty="0">
                <a:solidFill>
                  <a:schemeClr val="dk1"/>
                </a:solidFill>
              </a:rPr>
              <a:t>to depart and be with Christ, for that is very much better</a:t>
            </a:r>
            <a:r>
              <a:rPr lang="en" sz="2000" i="1" dirty="0">
                <a:solidFill>
                  <a:schemeClr val="dk1"/>
                </a:solidFill>
              </a:rPr>
              <a:t>; 24 yet to remain on in the flesh is more necessary for your sake.”</a:t>
            </a:r>
            <a:r>
              <a:rPr lang="en" sz="2000" dirty="0">
                <a:solidFill>
                  <a:srgbClr val="FFFF00"/>
                </a:solidFill>
              </a:rPr>
              <a:t>  </a:t>
            </a:r>
            <a:r>
              <a:rPr lang="en" sz="2000" u="sng" dirty="0">
                <a:solidFill>
                  <a:srgbClr val="FFFF00"/>
                </a:solidFill>
              </a:rPr>
              <a:t>2 Cor.5:8</a:t>
            </a:r>
            <a:r>
              <a:rPr lang="en" sz="2000" dirty="0">
                <a:solidFill>
                  <a:srgbClr val="FFFF00"/>
                </a:solidFill>
              </a:rPr>
              <a:t> </a:t>
            </a:r>
            <a:r>
              <a:rPr lang="en" sz="2000" i="1" dirty="0">
                <a:solidFill>
                  <a:schemeClr val="dk1"/>
                </a:solidFill>
              </a:rPr>
              <a:t>“...prefer rather to be absent from the body and </a:t>
            </a:r>
            <a:r>
              <a:rPr lang="en" sz="2000" i="1" u="sng" dirty="0">
                <a:solidFill>
                  <a:schemeClr val="dk1"/>
                </a:solidFill>
              </a:rPr>
              <a:t>to be at home with the Lord</a:t>
            </a:r>
            <a:r>
              <a:rPr lang="en" sz="2000" i="1" dirty="0">
                <a:solidFill>
                  <a:schemeClr val="dk1"/>
                </a:solidFill>
              </a:rPr>
              <a:t>.”</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79850" y="0"/>
            <a:ext cx="9359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NOT A CONTRADICTION!</a:t>
            </a:r>
            <a:endParaRPr sz="5000" b="1">
              <a:solidFill>
                <a:srgbClr val="00FFFF"/>
              </a:solidFill>
            </a:endParaRPr>
          </a:p>
        </p:txBody>
      </p:sp>
      <p:sp>
        <p:nvSpPr>
          <p:cNvPr id="121" name="Google Shape;121;p24"/>
          <p:cNvSpPr txBox="1">
            <a:spLocks noGrp="1"/>
          </p:cNvSpPr>
          <p:nvPr>
            <p:ph type="subTitle" idx="1"/>
          </p:nvPr>
        </p:nvSpPr>
        <p:spPr>
          <a:xfrm>
            <a:off x="-181375" y="358700"/>
            <a:ext cx="9359700" cy="47847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I know that skeptics of the bible will view some of these passages we have looked at as contradictions.  But as believers this should not worry us.  </a:t>
            </a:r>
            <a:endParaRPr sz="2000" dirty="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dirty="0">
                <a:solidFill>
                  <a:schemeClr val="dk1"/>
                </a:solidFill>
              </a:rPr>
              <a:t>Since God cannot lie</a:t>
            </a:r>
            <a:r>
              <a:rPr lang="en" sz="2000" dirty="0">
                <a:solidFill>
                  <a:srgbClr val="FFFF00"/>
                </a:solidFill>
              </a:rPr>
              <a:t> (</a:t>
            </a:r>
            <a:r>
              <a:rPr lang="en" sz="2000" u="sng" dirty="0">
                <a:solidFill>
                  <a:srgbClr val="FFFF00"/>
                </a:solidFill>
              </a:rPr>
              <a:t>Tt.1:2</a:t>
            </a:r>
            <a:r>
              <a:rPr lang="en" sz="2000" dirty="0">
                <a:solidFill>
                  <a:srgbClr val="FFFF00"/>
                </a:solidFill>
              </a:rPr>
              <a:t>)</a:t>
            </a:r>
            <a:r>
              <a:rPr lang="en" sz="2000" dirty="0">
                <a:solidFill>
                  <a:schemeClr val="dk1"/>
                </a:solidFill>
              </a:rPr>
              <a:t>, and scripture cannot be broken</a:t>
            </a:r>
            <a:r>
              <a:rPr lang="en" sz="2000" dirty="0">
                <a:solidFill>
                  <a:srgbClr val="FFFF00"/>
                </a:solidFill>
              </a:rPr>
              <a:t> (</a:t>
            </a:r>
            <a:r>
              <a:rPr lang="en" sz="2000" u="sng" dirty="0">
                <a:solidFill>
                  <a:srgbClr val="FFFF00"/>
                </a:solidFill>
              </a:rPr>
              <a:t>Jn.10:35</a:t>
            </a:r>
            <a:r>
              <a:rPr lang="en" sz="2000" dirty="0">
                <a:solidFill>
                  <a:srgbClr val="FFFF00"/>
                </a:solidFill>
              </a:rPr>
              <a:t>) </a:t>
            </a:r>
            <a:r>
              <a:rPr lang="en" sz="2000" dirty="0">
                <a:solidFill>
                  <a:schemeClr val="dk1"/>
                </a:solidFill>
              </a:rPr>
              <a:t>and is incorruptible</a:t>
            </a:r>
            <a:r>
              <a:rPr lang="en" sz="2000" dirty="0">
                <a:solidFill>
                  <a:srgbClr val="FFFF00"/>
                </a:solidFill>
              </a:rPr>
              <a:t> (</a:t>
            </a:r>
            <a:r>
              <a:rPr lang="en" sz="2000" u="sng" dirty="0">
                <a:solidFill>
                  <a:srgbClr val="FFFF00"/>
                </a:solidFill>
              </a:rPr>
              <a:t>1 Pet.1:23</a:t>
            </a:r>
            <a:r>
              <a:rPr lang="en" sz="2000" dirty="0">
                <a:solidFill>
                  <a:srgbClr val="FFFF00"/>
                </a:solidFill>
              </a:rPr>
              <a:t>)</a:t>
            </a:r>
            <a:r>
              <a:rPr lang="en" sz="2000" dirty="0">
                <a:solidFill>
                  <a:schemeClr val="dk1"/>
                </a:solidFill>
              </a:rPr>
              <a:t>, and that the SUM of God’s word is truth</a:t>
            </a:r>
            <a:r>
              <a:rPr lang="en" sz="2000" dirty="0">
                <a:solidFill>
                  <a:srgbClr val="FFFF00"/>
                </a:solidFill>
              </a:rPr>
              <a:t> (</a:t>
            </a:r>
            <a:r>
              <a:rPr lang="en" sz="2000" u="sng" dirty="0">
                <a:solidFill>
                  <a:srgbClr val="FFFF00"/>
                </a:solidFill>
              </a:rPr>
              <a:t>Ps.119:160</a:t>
            </a:r>
            <a:r>
              <a:rPr lang="en" sz="2000" dirty="0">
                <a:solidFill>
                  <a:srgbClr val="FFFF00"/>
                </a:solidFill>
              </a:rPr>
              <a:t>)</a:t>
            </a:r>
            <a:r>
              <a:rPr lang="en" sz="2000" dirty="0">
                <a:solidFill>
                  <a:schemeClr val="dk1"/>
                </a:solidFill>
              </a:rPr>
              <a:t>, ALL these passages are true at the same time!  Are the dead “asleep”?  YES!  Are the unrighteous in “torment”?  YES!  Are the righteous “at rest” and “comforted”?  YES!  Are the dead aware of their state and their surroundings?  YES!  (or so I believe, for the reasons stated).</a:t>
            </a:r>
            <a:endParaRPr sz="2000"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We can of course study it further and pray for greater understanding.  But once we as believers realize that all these passages are COMPLIMENTARY passages regarding different aspects of the same subject, it should put our minds at ease.  And fortunately we don’t need to know this to be saved.</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Deut.29:29</a:t>
            </a:r>
            <a:r>
              <a:rPr lang="en" sz="2000" dirty="0">
                <a:solidFill>
                  <a:srgbClr val="FFFF00"/>
                </a:solidFill>
              </a:rPr>
              <a:t> </a:t>
            </a:r>
            <a:r>
              <a:rPr lang="en" sz="2000" i="1" dirty="0">
                <a:solidFill>
                  <a:schemeClr val="dk1"/>
                </a:solidFill>
              </a:rPr>
              <a:t>“</a:t>
            </a:r>
            <a:r>
              <a:rPr lang="en" sz="2000" i="1" u="sng" dirty="0">
                <a:solidFill>
                  <a:schemeClr val="dk1"/>
                </a:solidFill>
              </a:rPr>
              <a:t>The secret things belong to the Lord our God</a:t>
            </a:r>
            <a:r>
              <a:rPr lang="en" sz="2000" i="1" dirty="0">
                <a:solidFill>
                  <a:schemeClr val="dk1"/>
                </a:solidFill>
              </a:rPr>
              <a:t>, but </a:t>
            </a:r>
            <a:r>
              <a:rPr lang="en" sz="2000" i="1" u="sng" dirty="0">
                <a:solidFill>
                  <a:schemeClr val="dk1"/>
                </a:solidFill>
              </a:rPr>
              <a:t>the things revealed belong to us and to our sons forever</a:t>
            </a:r>
            <a:r>
              <a:rPr lang="en" sz="2000" i="1" dirty="0">
                <a:solidFill>
                  <a:schemeClr val="dk1"/>
                </a:solidFill>
              </a:rPr>
              <a:t>, that we may observe all the words of this law.”</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2 Pet.1:3</a:t>
            </a:r>
            <a:r>
              <a:rPr lang="en" sz="2000" dirty="0">
                <a:solidFill>
                  <a:srgbClr val="FFFF00"/>
                </a:solidFill>
              </a:rPr>
              <a:t> </a:t>
            </a:r>
            <a:r>
              <a:rPr lang="en" sz="2000" i="1" dirty="0">
                <a:solidFill>
                  <a:schemeClr val="dk1"/>
                </a:solidFill>
              </a:rPr>
              <a:t>“seeing that His divine power has granted to us </a:t>
            </a:r>
            <a:r>
              <a:rPr lang="en" sz="2000" i="1" u="sng" dirty="0">
                <a:solidFill>
                  <a:schemeClr val="dk1"/>
                </a:solidFill>
              </a:rPr>
              <a:t>everything pertaining to life and godliness</a:t>
            </a:r>
            <a:r>
              <a:rPr lang="en" sz="2000" i="1" dirty="0">
                <a:solidFill>
                  <a:schemeClr val="dk1"/>
                </a:solidFill>
              </a:rPr>
              <a:t>, …”</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79850" y="0"/>
            <a:ext cx="9359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ARE YOU READY TO DIE?</a:t>
            </a:r>
            <a:endParaRPr sz="5000" b="1">
              <a:solidFill>
                <a:srgbClr val="00FFFF"/>
              </a:solidFill>
            </a:endParaRPr>
          </a:p>
        </p:txBody>
      </p:sp>
      <p:sp>
        <p:nvSpPr>
          <p:cNvPr id="127" name="Google Shape;127;p25"/>
          <p:cNvSpPr txBox="1">
            <a:spLocks noGrp="1"/>
          </p:cNvSpPr>
          <p:nvPr>
            <p:ph type="subTitle" idx="1"/>
          </p:nvPr>
        </p:nvSpPr>
        <p:spPr>
          <a:xfrm>
            <a:off x="-191497" y="381700"/>
            <a:ext cx="9426458" cy="47616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Jesus is WHY we can be ready.  </a:t>
            </a:r>
            <a:r>
              <a:rPr lang="en" sz="2000" u="sng" dirty="0">
                <a:solidFill>
                  <a:srgbClr val="FFFF00"/>
                </a:solidFill>
              </a:rPr>
              <a:t>Rev.1:17-18</a:t>
            </a:r>
            <a:r>
              <a:rPr lang="en" sz="2000" dirty="0">
                <a:solidFill>
                  <a:srgbClr val="FFFF00"/>
                </a:solidFill>
              </a:rPr>
              <a:t> </a:t>
            </a:r>
            <a:r>
              <a:rPr lang="en" sz="2000" i="1" dirty="0">
                <a:solidFill>
                  <a:schemeClr val="dk1"/>
                </a:solidFill>
              </a:rPr>
              <a:t>“When I saw Him, I fell at His feet like a dead man. And He placed His right hand on me, saying, “Do not be afraid; I am the first and the last, 18 and the living One; and I was dead, and behold, I am alive forevermore, and </a:t>
            </a:r>
            <a:r>
              <a:rPr lang="en" sz="2000" i="1" u="sng" dirty="0">
                <a:solidFill>
                  <a:schemeClr val="dk1"/>
                </a:solidFill>
              </a:rPr>
              <a:t>I have the keys of death and of Hades</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Jn.5:28-29</a:t>
            </a:r>
            <a:r>
              <a:rPr lang="en" sz="2000" dirty="0">
                <a:solidFill>
                  <a:srgbClr val="FFFF00"/>
                </a:solidFill>
              </a:rPr>
              <a:t> </a:t>
            </a:r>
            <a:r>
              <a:rPr lang="en" sz="2000" i="1" dirty="0">
                <a:solidFill>
                  <a:schemeClr val="dk1"/>
                </a:solidFill>
              </a:rPr>
              <a:t>“Do not marvel at this; for an hour is coming, in which </a:t>
            </a:r>
            <a:r>
              <a:rPr lang="en" sz="2000" i="1" u="sng" dirty="0">
                <a:solidFill>
                  <a:schemeClr val="dk1"/>
                </a:solidFill>
              </a:rPr>
              <a:t>all who are in the tombs will hear His voice</a:t>
            </a:r>
            <a:r>
              <a:rPr lang="en" sz="2000" i="1" dirty="0">
                <a:solidFill>
                  <a:schemeClr val="dk1"/>
                </a:solidFill>
              </a:rPr>
              <a:t>, 29 and will come forth; </a:t>
            </a:r>
            <a:r>
              <a:rPr lang="en" sz="2000" i="1" u="sng" dirty="0">
                <a:solidFill>
                  <a:schemeClr val="dk1"/>
                </a:solidFill>
              </a:rPr>
              <a:t>those who did the good deeds to a resurrection of life</a:t>
            </a:r>
            <a:r>
              <a:rPr lang="en" sz="2000" i="1" dirty="0">
                <a:solidFill>
                  <a:schemeClr val="dk1"/>
                </a:solidFill>
              </a:rPr>
              <a:t>, </a:t>
            </a:r>
            <a:r>
              <a:rPr lang="en" sz="2000" i="1" u="sng" dirty="0">
                <a:solidFill>
                  <a:schemeClr val="dk1"/>
                </a:solidFill>
              </a:rPr>
              <a:t>those who committed the evil deeds to a resurrection of judgment</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Phil.2:9-12</a:t>
            </a:r>
            <a:r>
              <a:rPr lang="en" sz="2000" dirty="0">
                <a:solidFill>
                  <a:srgbClr val="FFFF00"/>
                </a:solidFill>
              </a:rPr>
              <a:t> </a:t>
            </a:r>
            <a:r>
              <a:rPr lang="en" sz="2000" i="1" dirty="0">
                <a:solidFill>
                  <a:schemeClr val="dk1"/>
                </a:solidFill>
              </a:rPr>
              <a:t>“For this reason also, God highly exalted Him, and bestowed on Him the name which is above every name, 10 so that </a:t>
            </a:r>
            <a:r>
              <a:rPr lang="en" sz="2000" i="1" u="sng" dirty="0">
                <a:solidFill>
                  <a:schemeClr val="dk1"/>
                </a:solidFill>
              </a:rPr>
              <a:t>at the name of Jesus every knee will bow</a:t>
            </a:r>
            <a:r>
              <a:rPr lang="en" sz="2000" i="1" dirty="0">
                <a:solidFill>
                  <a:schemeClr val="dk1"/>
                </a:solidFill>
              </a:rPr>
              <a:t>, of those who are in heaven and on earth and under the earth, 11 and that </a:t>
            </a:r>
            <a:r>
              <a:rPr lang="en" sz="2000" i="1" u="sng" dirty="0">
                <a:solidFill>
                  <a:schemeClr val="dk1"/>
                </a:solidFill>
              </a:rPr>
              <a:t>every tongue will confess that Jesus Christ is Lord</a:t>
            </a:r>
            <a:r>
              <a:rPr lang="en" sz="2000" i="1" dirty="0">
                <a:solidFill>
                  <a:schemeClr val="dk1"/>
                </a:solidFill>
              </a:rPr>
              <a:t>, to the glory of God the Father. 12 So then, my beloved, just as you have always obeyed, not as in my presence only, but now much more in my absence, </a:t>
            </a:r>
            <a:r>
              <a:rPr lang="en" sz="2000" i="1" u="sng" dirty="0">
                <a:solidFill>
                  <a:schemeClr val="dk1"/>
                </a:solidFill>
              </a:rPr>
              <a:t>work out your salvation with fear and trembling</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You can confess that Jesus is the Son of God NOW, while you’re alive, and </a:t>
            </a:r>
            <a:r>
              <a:rPr lang="en" sz="2000" u="sng" dirty="0">
                <a:solidFill>
                  <a:srgbClr val="00FFFF"/>
                </a:solidFill>
              </a:rPr>
              <a:t>live</a:t>
            </a:r>
            <a:r>
              <a:rPr lang="en" sz="2000" dirty="0">
                <a:solidFill>
                  <a:srgbClr val="00FFFF"/>
                </a:solidFill>
              </a:rPr>
              <a:t> like you believe that, OR you will do it on that last day, when it is too late!</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AN HONEST CONFESSION</a:t>
            </a:r>
            <a:endParaRPr sz="5000" b="1">
              <a:solidFill>
                <a:srgbClr val="00FFFF"/>
              </a:solidFill>
            </a:endParaRPr>
          </a:p>
        </p:txBody>
      </p:sp>
      <p:sp>
        <p:nvSpPr>
          <p:cNvPr id="61" name="Google Shape;61;p14"/>
          <p:cNvSpPr txBox="1">
            <a:spLocks noGrp="1"/>
          </p:cNvSpPr>
          <p:nvPr>
            <p:ph type="subTitle" idx="1"/>
          </p:nvPr>
        </p:nvSpPr>
        <p:spPr>
          <a:xfrm>
            <a:off x="-191497" y="392570"/>
            <a:ext cx="9335572" cy="4750805"/>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000" b="1" dirty="0">
                <a:solidFill>
                  <a:srgbClr val="FFFF00"/>
                </a:solidFill>
              </a:rPr>
              <a:t>I’m not sure!  </a:t>
            </a:r>
          </a:p>
          <a:p>
            <a:pPr marL="457200" lvl="0" indent="-361950" algn="l" rtl="0">
              <a:lnSpc>
                <a:spcPct val="90000"/>
              </a:lnSpc>
              <a:spcBef>
                <a:spcPts val="0"/>
              </a:spcBef>
              <a:spcAft>
                <a:spcPts val="0"/>
              </a:spcAft>
              <a:buClr>
                <a:srgbClr val="FFFF00"/>
              </a:buClr>
              <a:buSzPts val="2100"/>
              <a:buChar char="●"/>
            </a:pPr>
            <a:r>
              <a:rPr lang="en" sz="2000" dirty="0">
                <a:solidFill>
                  <a:schemeClr val="tx1"/>
                </a:solidFill>
              </a:rPr>
              <a:t>Anyone today who says they know EXACTLY what it will be like when our body is separated from our spirit is probably incorrect.  God has given us more information about the final resurrection than the interim period.  But God does not cause confusion - WE do </a:t>
            </a:r>
            <a:r>
              <a:rPr lang="en" sz="2000" dirty="0">
                <a:solidFill>
                  <a:srgbClr val="FFFF00"/>
                </a:solidFill>
              </a:rPr>
              <a:t>(</a:t>
            </a:r>
            <a:r>
              <a:rPr lang="en" sz="2000" u="sng" dirty="0">
                <a:solidFill>
                  <a:srgbClr val="FFFF00"/>
                </a:solidFill>
              </a:rPr>
              <a:t>1 Cor.14:33</a:t>
            </a:r>
            <a:r>
              <a:rPr lang="en" sz="2000" dirty="0">
                <a:solidFill>
                  <a:srgbClr val="FFFF00"/>
                </a:solidFill>
              </a:rPr>
              <a:t>)</a:t>
            </a:r>
            <a:r>
              <a:rPr lang="en" sz="2000" dirty="0">
                <a:solidFill>
                  <a:schemeClr val="tx1"/>
                </a:solidFill>
              </a:rPr>
              <a:t>.  Our understanding of such things is just limited.</a:t>
            </a:r>
            <a:endParaRPr sz="2000" dirty="0">
              <a:solidFill>
                <a:schemeClr val="tx1"/>
              </a:solidFill>
            </a:endParaRPr>
          </a:p>
          <a:p>
            <a:pPr marL="457200" lvl="0" indent="-361950" algn="l" rtl="0">
              <a:lnSpc>
                <a:spcPct val="90000"/>
              </a:lnSpc>
              <a:spcBef>
                <a:spcPts val="0"/>
              </a:spcBef>
              <a:spcAft>
                <a:spcPts val="0"/>
              </a:spcAft>
              <a:buClr>
                <a:srgbClr val="00FFFF"/>
              </a:buClr>
              <a:buSzPts val="2100"/>
              <a:buChar char="●"/>
            </a:pPr>
            <a:r>
              <a:rPr lang="en" sz="2000" dirty="0">
                <a:solidFill>
                  <a:srgbClr val="00FFFF"/>
                </a:solidFill>
              </a:rPr>
              <a:t>The inspired apostles themselves were unsure!</a:t>
            </a:r>
            <a:endParaRPr sz="2000" dirty="0">
              <a:solidFill>
                <a:srgbClr val="00FFFF"/>
              </a:solidFill>
            </a:endParaRPr>
          </a:p>
          <a:p>
            <a:pPr marL="457200" lvl="0" indent="-361950" algn="l" rtl="0">
              <a:lnSpc>
                <a:spcPct val="90000"/>
              </a:lnSpc>
              <a:spcBef>
                <a:spcPts val="0"/>
              </a:spcBef>
              <a:spcAft>
                <a:spcPts val="0"/>
              </a:spcAft>
              <a:buClr>
                <a:srgbClr val="FFFF00"/>
              </a:buClr>
              <a:buSzPts val="2100"/>
              <a:buChar char="●"/>
            </a:pPr>
            <a:r>
              <a:rPr lang="en" sz="2000" u="sng" dirty="0">
                <a:solidFill>
                  <a:srgbClr val="FFFF00"/>
                </a:solidFill>
              </a:rPr>
              <a:t>2 Cor.12:1-4</a:t>
            </a:r>
            <a:r>
              <a:rPr lang="en" sz="2000" dirty="0">
                <a:solidFill>
                  <a:srgbClr val="FFFF00"/>
                </a:solidFill>
              </a:rPr>
              <a:t> </a:t>
            </a:r>
            <a:r>
              <a:rPr lang="en" sz="2000" i="1" dirty="0">
                <a:solidFill>
                  <a:schemeClr val="dk1"/>
                </a:solidFill>
              </a:rPr>
              <a:t>“Boasting is necessary, though it is not profitable; but I will go on to visions and revelations of the Lord. 2 I know a man in Christ who fourteen years ago - </a:t>
            </a:r>
            <a:r>
              <a:rPr lang="en" sz="2000" i="1" u="sng" dirty="0">
                <a:solidFill>
                  <a:schemeClr val="dk1"/>
                </a:solidFill>
              </a:rPr>
              <a:t>whether in the body I do not know, or out of the body I do not know, God knows</a:t>
            </a:r>
            <a:r>
              <a:rPr lang="en" sz="2000" i="1" dirty="0">
                <a:solidFill>
                  <a:schemeClr val="dk1"/>
                </a:solidFill>
              </a:rPr>
              <a:t> - such a man was caught up to the third heaven. 3 And I know how such a man - </a:t>
            </a:r>
            <a:r>
              <a:rPr lang="en" sz="2000" i="1" u="sng" dirty="0">
                <a:solidFill>
                  <a:schemeClr val="dk1"/>
                </a:solidFill>
              </a:rPr>
              <a:t>whether in the body or apart from the body I do not know, God knows</a:t>
            </a:r>
            <a:r>
              <a:rPr lang="en" sz="2000" i="1" dirty="0">
                <a:solidFill>
                  <a:schemeClr val="dk1"/>
                </a:solidFill>
              </a:rPr>
              <a:t> - 4 was caught up </a:t>
            </a:r>
            <a:r>
              <a:rPr lang="en" sz="2000" i="1" u="sng" dirty="0">
                <a:solidFill>
                  <a:schemeClr val="dk1"/>
                </a:solidFill>
              </a:rPr>
              <a:t>into Paradise</a:t>
            </a:r>
            <a:r>
              <a:rPr lang="en" sz="2000" i="1" dirty="0">
                <a:solidFill>
                  <a:schemeClr val="dk1"/>
                </a:solidFill>
              </a:rPr>
              <a:t> and heard </a:t>
            </a:r>
            <a:r>
              <a:rPr lang="en" sz="2000" i="1" u="sng" dirty="0">
                <a:solidFill>
                  <a:schemeClr val="dk1"/>
                </a:solidFill>
              </a:rPr>
              <a:t>inexpressible words</a:t>
            </a:r>
            <a:r>
              <a:rPr lang="en" sz="2000" i="1" dirty="0">
                <a:solidFill>
                  <a:schemeClr val="dk1"/>
                </a:solidFill>
              </a:rPr>
              <a:t>, which a man is not permitted to speak.”</a:t>
            </a:r>
            <a:endParaRPr sz="2000" i="1" dirty="0">
              <a:solidFill>
                <a:schemeClr val="dk1"/>
              </a:solidFill>
            </a:endParaRPr>
          </a:p>
          <a:p>
            <a:pPr marL="457200" lvl="0" indent="-361950" algn="l" rtl="0">
              <a:lnSpc>
                <a:spcPct val="90000"/>
              </a:lnSpc>
              <a:spcBef>
                <a:spcPts val="0"/>
              </a:spcBef>
              <a:spcAft>
                <a:spcPts val="0"/>
              </a:spcAft>
              <a:buClr>
                <a:srgbClr val="FFFF00"/>
              </a:buClr>
              <a:buSzPts val="2100"/>
              <a:buChar char="●"/>
            </a:pPr>
            <a:r>
              <a:rPr lang="en" sz="2000" u="sng" dirty="0">
                <a:solidFill>
                  <a:srgbClr val="FFFF00"/>
                </a:solidFill>
              </a:rPr>
              <a:t>1 Jn.3:2</a:t>
            </a:r>
            <a:r>
              <a:rPr lang="en" sz="2000" dirty="0">
                <a:solidFill>
                  <a:srgbClr val="FFFF00"/>
                </a:solidFill>
              </a:rPr>
              <a:t> </a:t>
            </a:r>
            <a:r>
              <a:rPr lang="en" sz="2000" i="1" dirty="0">
                <a:solidFill>
                  <a:schemeClr val="dk1"/>
                </a:solidFill>
              </a:rPr>
              <a:t>“Beloved, now we are children of God, and </a:t>
            </a:r>
            <a:r>
              <a:rPr lang="en" sz="2000" i="1" u="sng" dirty="0">
                <a:solidFill>
                  <a:schemeClr val="dk1"/>
                </a:solidFill>
              </a:rPr>
              <a:t>it has not appeared as yet what we will be</a:t>
            </a:r>
            <a:r>
              <a:rPr lang="en" sz="2000" i="1" dirty="0">
                <a:solidFill>
                  <a:schemeClr val="dk1"/>
                </a:solidFill>
              </a:rPr>
              <a:t>. We know that when He appears, we will be like Him, because </a:t>
            </a:r>
            <a:r>
              <a:rPr lang="en" sz="2000" i="1" u="sng" dirty="0">
                <a:solidFill>
                  <a:schemeClr val="dk1"/>
                </a:solidFill>
              </a:rPr>
              <a:t>we will see Him just as He is</a:t>
            </a:r>
            <a:r>
              <a:rPr lang="en" sz="2000" i="1" dirty="0">
                <a:solidFill>
                  <a:schemeClr val="dk1"/>
                </a:solidFill>
              </a:rPr>
              <a:t>.”</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WHERE?  LOCATION # 1</a:t>
            </a:r>
            <a:endParaRPr sz="5000" b="1">
              <a:solidFill>
                <a:srgbClr val="00FFFF"/>
              </a:solidFill>
            </a:endParaRPr>
          </a:p>
        </p:txBody>
      </p:sp>
      <p:sp>
        <p:nvSpPr>
          <p:cNvPr id="67" name="Google Shape;67;p15"/>
          <p:cNvSpPr txBox="1">
            <a:spLocks noGrp="1"/>
          </p:cNvSpPr>
          <p:nvPr>
            <p:ph type="subTitle" idx="1"/>
          </p:nvPr>
        </p:nvSpPr>
        <p:spPr>
          <a:xfrm>
            <a:off x="-147525" y="414175"/>
            <a:ext cx="9291600" cy="47292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200">
                <a:solidFill>
                  <a:srgbClr val="FFFF00"/>
                </a:solidFill>
              </a:rPr>
              <a:t>I am fairly confident stating that we do not go directly to heaven, nor to hell, when we die.  Those are “post-resurrection” and “post-judgment” destinations for the redeemed and the lost (</a:t>
            </a:r>
            <a:r>
              <a:rPr lang="en" sz="2200" u="sng">
                <a:solidFill>
                  <a:srgbClr val="FFFF00"/>
                </a:solidFill>
              </a:rPr>
              <a:t>Revelation 20-22</a:t>
            </a:r>
            <a:r>
              <a:rPr lang="en" sz="2200">
                <a:solidFill>
                  <a:srgbClr val="FFFF00"/>
                </a:solidFill>
              </a:rPr>
              <a:t>).</a:t>
            </a:r>
            <a:endParaRPr sz="2200">
              <a:solidFill>
                <a:srgbClr val="FFFF00"/>
              </a:solidFill>
            </a:endParaRPr>
          </a:p>
          <a:p>
            <a:pPr marL="457200" lvl="0" indent="-368300" algn="l" rtl="0">
              <a:lnSpc>
                <a:spcPct val="90000"/>
              </a:lnSpc>
              <a:spcBef>
                <a:spcPts val="0"/>
              </a:spcBef>
              <a:spcAft>
                <a:spcPts val="0"/>
              </a:spcAft>
              <a:buClr>
                <a:schemeClr val="dk1"/>
              </a:buClr>
              <a:buSzPts val="2200"/>
              <a:buChar char="●"/>
            </a:pPr>
            <a:r>
              <a:rPr lang="en" sz="2200">
                <a:solidFill>
                  <a:schemeClr val="dk1"/>
                </a:solidFill>
              </a:rPr>
              <a:t>The abode of ALL the dead - those whose earthly lives have ended, is referred to as “Sheol” in the Old Testament, and “Hades” in the New Testament, or “the grave”, or “the pit”.</a:t>
            </a:r>
            <a:endParaRPr sz="2200">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a:solidFill>
                  <a:srgbClr val="00FFFF"/>
                </a:solidFill>
              </a:rPr>
              <a:t>Jesus’ soul was in “Hades”, NOT heaven, before He was raised and later ascended.</a:t>
            </a:r>
            <a:r>
              <a:rPr lang="en" sz="2200">
                <a:solidFill>
                  <a:srgbClr val="FFFF00"/>
                </a:solidFill>
              </a:rPr>
              <a:t>  </a:t>
            </a:r>
            <a:r>
              <a:rPr lang="en" sz="2200" u="sng">
                <a:solidFill>
                  <a:srgbClr val="FFFF00"/>
                </a:solidFill>
              </a:rPr>
              <a:t>Jn.20:17</a:t>
            </a:r>
            <a:r>
              <a:rPr lang="en" sz="2200">
                <a:solidFill>
                  <a:srgbClr val="FFFF00"/>
                </a:solidFill>
              </a:rPr>
              <a:t> </a:t>
            </a:r>
            <a:r>
              <a:rPr lang="en" sz="2200" i="1">
                <a:solidFill>
                  <a:schemeClr val="dk1"/>
                </a:solidFill>
              </a:rPr>
              <a:t>“Jesus said to her, “Stop clinging to Me, for </a:t>
            </a:r>
            <a:r>
              <a:rPr lang="en" sz="2200" i="1" u="sng">
                <a:solidFill>
                  <a:schemeClr val="dk1"/>
                </a:solidFill>
              </a:rPr>
              <a:t>I have not yet ascended to the Father</a:t>
            </a:r>
            <a:r>
              <a:rPr lang="en" sz="2200" i="1">
                <a:solidFill>
                  <a:schemeClr val="dk1"/>
                </a:solidFill>
              </a:rPr>
              <a:t>; but go to My brethren and say to them, ‘</a:t>
            </a:r>
            <a:r>
              <a:rPr lang="en" sz="2200" i="1" u="sng">
                <a:solidFill>
                  <a:schemeClr val="dk1"/>
                </a:solidFill>
              </a:rPr>
              <a:t>I ascend to My Father</a:t>
            </a:r>
            <a:r>
              <a:rPr lang="en" sz="2200" i="1">
                <a:solidFill>
                  <a:schemeClr val="dk1"/>
                </a:solidFill>
              </a:rPr>
              <a:t> and your Father, and My God and your God.’”</a:t>
            </a:r>
            <a:r>
              <a:rPr lang="en" sz="2200">
                <a:solidFill>
                  <a:schemeClr val="dk1"/>
                </a:solidFill>
              </a:rPr>
              <a:t> </a:t>
            </a:r>
            <a:r>
              <a:rPr lang="en" sz="2200">
                <a:solidFill>
                  <a:srgbClr val="FFFF00"/>
                </a:solidFill>
              </a:rPr>
              <a:t> </a:t>
            </a:r>
            <a:r>
              <a:rPr lang="en" sz="2200" u="sng">
                <a:solidFill>
                  <a:srgbClr val="FFFF00"/>
                </a:solidFill>
              </a:rPr>
              <a:t>Acts 2:27</a:t>
            </a:r>
            <a:r>
              <a:rPr lang="en" sz="2200">
                <a:solidFill>
                  <a:srgbClr val="FFFF00"/>
                </a:solidFill>
              </a:rPr>
              <a:t> </a:t>
            </a:r>
            <a:r>
              <a:rPr lang="en" sz="2200" i="1">
                <a:solidFill>
                  <a:schemeClr val="dk1"/>
                </a:solidFill>
              </a:rPr>
              <a:t>“Because </a:t>
            </a:r>
            <a:r>
              <a:rPr lang="en" sz="2200" i="1" u="sng">
                <a:solidFill>
                  <a:schemeClr val="dk1"/>
                </a:solidFill>
              </a:rPr>
              <a:t>You will not abandon my soul to Hades</a:t>
            </a:r>
            <a:r>
              <a:rPr lang="en" sz="2200" i="1">
                <a:solidFill>
                  <a:schemeClr val="dk1"/>
                </a:solidFill>
              </a:rPr>
              <a:t>, nor allow Your Holy One to undergo decay.”</a:t>
            </a:r>
            <a:r>
              <a:rPr lang="en" sz="2200">
                <a:solidFill>
                  <a:srgbClr val="FFFF00"/>
                </a:solidFill>
              </a:rPr>
              <a:t>  </a:t>
            </a:r>
            <a:r>
              <a:rPr lang="en" sz="2200" u="sng">
                <a:solidFill>
                  <a:srgbClr val="FFFF00"/>
                </a:solidFill>
              </a:rPr>
              <a:t>Acts 1:11</a:t>
            </a:r>
            <a:r>
              <a:rPr lang="en" sz="2200">
                <a:solidFill>
                  <a:srgbClr val="FFFF00"/>
                </a:solidFill>
              </a:rPr>
              <a:t> </a:t>
            </a:r>
            <a:r>
              <a:rPr lang="en" sz="2200" i="1">
                <a:solidFill>
                  <a:schemeClr val="dk1"/>
                </a:solidFill>
              </a:rPr>
              <a:t>“This Jesus, </a:t>
            </a:r>
            <a:r>
              <a:rPr lang="en" sz="2200" i="1" u="sng">
                <a:solidFill>
                  <a:schemeClr val="dk1"/>
                </a:solidFill>
              </a:rPr>
              <a:t>who has been taken up from you into heaven</a:t>
            </a:r>
            <a:r>
              <a:rPr lang="en" sz="2200" i="1">
                <a:solidFill>
                  <a:schemeClr val="dk1"/>
                </a:solidFill>
              </a:rPr>
              <a:t>, will come in just the same way as you have watched Him go into heaven.”</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EXAMPLES OF THIS</a:t>
            </a:r>
            <a:endParaRPr sz="5000" b="1">
              <a:solidFill>
                <a:srgbClr val="00FFFF"/>
              </a:solidFill>
            </a:endParaRPr>
          </a:p>
        </p:txBody>
      </p:sp>
      <p:sp>
        <p:nvSpPr>
          <p:cNvPr id="73" name="Google Shape;73;p16"/>
          <p:cNvSpPr txBox="1">
            <a:spLocks noGrp="1"/>
          </p:cNvSpPr>
          <p:nvPr>
            <p:ph type="subTitle" idx="1"/>
          </p:nvPr>
        </p:nvSpPr>
        <p:spPr>
          <a:xfrm>
            <a:off x="-181375" y="402000"/>
            <a:ext cx="9325500" cy="4741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Eccl.9:5-6</a:t>
            </a:r>
            <a:r>
              <a:rPr lang="en" sz="2000">
                <a:solidFill>
                  <a:srgbClr val="FFFF00"/>
                </a:solidFill>
              </a:rPr>
              <a:t> </a:t>
            </a:r>
            <a:r>
              <a:rPr lang="en" sz="2000" i="1">
                <a:solidFill>
                  <a:schemeClr val="dk1"/>
                </a:solidFill>
              </a:rPr>
              <a:t>“For the living know they will die; but the dead do not know anything, nor have they any longer a reward, for their memory is forgotten. 6 Indeed their love, their hate and their zeal have already perished, and they will no longer have a share in all that is done under the sun.”</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Eccl.9:10</a:t>
            </a:r>
            <a:r>
              <a:rPr lang="en" sz="2000">
                <a:solidFill>
                  <a:srgbClr val="FFFF00"/>
                </a:solidFill>
              </a:rPr>
              <a:t> </a:t>
            </a:r>
            <a:r>
              <a:rPr lang="en" sz="2000" i="1">
                <a:solidFill>
                  <a:schemeClr val="dk1"/>
                </a:solidFill>
              </a:rPr>
              <a:t>“Whatever your hand finds to do, do it with all your might; for there is no activity or planning or knowledge or wisdom in Sheol where you are going.”</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Job 3:11-19</a:t>
            </a:r>
            <a:r>
              <a:rPr lang="en" sz="2000">
                <a:solidFill>
                  <a:srgbClr val="FFFF00"/>
                </a:solidFill>
              </a:rPr>
              <a:t> </a:t>
            </a:r>
            <a:r>
              <a:rPr lang="en" sz="2000" i="1">
                <a:solidFill>
                  <a:schemeClr val="dk1"/>
                </a:solidFill>
              </a:rPr>
              <a:t>“Why did I not die at birth, come forth from the womb and expire? 12 Why did the knees receive me, and why the breasts, that I should suck? 13 For now I would have lain down and been quiet; </a:t>
            </a:r>
            <a:r>
              <a:rPr lang="en" sz="2000" i="1" u="sng">
                <a:solidFill>
                  <a:schemeClr val="dk1"/>
                </a:solidFill>
              </a:rPr>
              <a:t>I would have slept then</a:t>
            </a:r>
            <a:r>
              <a:rPr lang="en" sz="2000" i="1">
                <a:solidFill>
                  <a:schemeClr val="dk1"/>
                </a:solidFill>
              </a:rPr>
              <a:t>, </a:t>
            </a:r>
            <a:r>
              <a:rPr lang="en" sz="2000" i="1" u="sng">
                <a:solidFill>
                  <a:schemeClr val="dk1"/>
                </a:solidFill>
              </a:rPr>
              <a:t>I would have been at rest</a:t>
            </a:r>
            <a:r>
              <a:rPr lang="en" sz="2000" i="1">
                <a:solidFill>
                  <a:schemeClr val="dk1"/>
                </a:solidFill>
              </a:rPr>
              <a:t>, 14 with kings and with counselors of the earth, who rebuilt ruins for themselves; 15 or with princes who had gold, who were filling their houses with silver. 16 Or like a miscarriage which is discarded, I would not be, as infants that never saw light. 17 </a:t>
            </a:r>
            <a:r>
              <a:rPr lang="en" sz="2000" i="1" u="sng">
                <a:solidFill>
                  <a:schemeClr val="dk1"/>
                </a:solidFill>
              </a:rPr>
              <a:t>There the wicked cease from raging</a:t>
            </a:r>
            <a:r>
              <a:rPr lang="en" sz="2000" i="1">
                <a:solidFill>
                  <a:schemeClr val="dk1"/>
                </a:solidFill>
              </a:rPr>
              <a:t>, and </a:t>
            </a:r>
            <a:r>
              <a:rPr lang="en" sz="2000" i="1" u="sng">
                <a:solidFill>
                  <a:schemeClr val="dk1"/>
                </a:solidFill>
              </a:rPr>
              <a:t>there the weary are at rest</a:t>
            </a:r>
            <a:r>
              <a:rPr lang="en" sz="2000" i="1">
                <a:solidFill>
                  <a:schemeClr val="dk1"/>
                </a:solidFill>
              </a:rPr>
              <a:t>. 18 The prisoners are at ease together; they do not hear the voice of the taskmaster. 19 The small and the great are there, and the slave is free from his master.”</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DESCRIBED AS “SLEEP”</a:t>
            </a:r>
            <a:endParaRPr sz="5000" b="1">
              <a:solidFill>
                <a:srgbClr val="00FFFF"/>
              </a:solidFill>
            </a:endParaRPr>
          </a:p>
        </p:txBody>
      </p:sp>
      <p:sp>
        <p:nvSpPr>
          <p:cNvPr id="79" name="Google Shape;79;p17"/>
          <p:cNvSpPr txBox="1">
            <a:spLocks noGrp="1"/>
          </p:cNvSpPr>
          <p:nvPr>
            <p:ph type="subTitle" idx="1"/>
          </p:nvPr>
        </p:nvSpPr>
        <p:spPr>
          <a:xfrm>
            <a:off x="-181375" y="402000"/>
            <a:ext cx="9359700" cy="4741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Dan.12:2</a:t>
            </a:r>
            <a:r>
              <a:rPr lang="en" sz="2000">
                <a:solidFill>
                  <a:srgbClr val="FFFF00"/>
                </a:solidFill>
              </a:rPr>
              <a:t> </a:t>
            </a:r>
            <a:r>
              <a:rPr lang="en" sz="2000" i="1">
                <a:solidFill>
                  <a:schemeClr val="dk1"/>
                </a:solidFill>
              </a:rPr>
              <a:t>“Many of </a:t>
            </a:r>
            <a:r>
              <a:rPr lang="en" sz="2000" i="1" u="sng">
                <a:solidFill>
                  <a:schemeClr val="dk1"/>
                </a:solidFill>
              </a:rPr>
              <a:t>those who sleep in the dust of the ground will awake</a:t>
            </a:r>
            <a:r>
              <a:rPr lang="en" sz="2000" i="1">
                <a:solidFill>
                  <a:schemeClr val="dk1"/>
                </a:solidFill>
              </a:rPr>
              <a:t>, these to everlasting life, but the others to disgrace and everlasting contempt.”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Jn.11:11</a:t>
            </a:r>
            <a:r>
              <a:rPr lang="en" sz="2000">
                <a:solidFill>
                  <a:srgbClr val="FFFF00"/>
                </a:solidFill>
              </a:rPr>
              <a:t> </a:t>
            </a:r>
            <a:r>
              <a:rPr lang="en" sz="2000" i="1">
                <a:solidFill>
                  <a:schemeClr val="dk1"/>
                </a:solidFill>
              </a:rPr>
              <a:t>“This He said, and after that He said to them, “</a:t>
            </a:r>
            <a:r>
              <a:rPr lang="en" sz="2000" i="1" u="sng">
                <a:solidFill>
                  <a:schemeClr val="dk1"/>
                </a:solidFill>
              </a:rPr>
              <a:t>Our friend Lazarus has fallen asleep</a:t>
            </a:r>
            <a:r>
              <a:rPr lang="en" sz="2000" i="1">
                <a:solidFill>
                  <a:schemeClr val="dk1"/>
                </a:solidFill>
              </a:rPr>
              <a:t>; but I go, so that I may awaken him out of sleep.”</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7:60</a:t>
            </a:r>
            <a:r>
              <a:rPr lang="en" sz="2000">
                <a:solidFill>
                  <a:srgbClr val="FFFF00"/>
                </a:solidFill>
              </a:rPr>
              <a:t> </a:t>
            </a:r>
            <a:r>
              <a:rPr lang="en" sz="2000" i="1">
                <a:solidFill>
                  <a:schemeClr val="dk1"/>
                </a:solidFill>
              </a:rPr>
              <a:t>“Then falling on his knees, he</a:t>
            </a:r>
            <a:r>
              <a:rPr lang="en" sz="2000">
                <a:solidFill>
                  <a:srgbClr val="FFFF00"/>
                </a:solidFill>
              </a:rPr>
              <a:t> (Stephen) </a:t>
            </a:r>
            <a:r>
              <a:rPr lang="en" sz="2000" i="1">
                <a:solidFill>
                  <a:schemeClr val="dk1"/>
                </a:solidFill>
              </a:rPr>
              <a:t>cried out with a loud voice, “Lord, do not hold this sin against them!” Having said this, </a:t>
            </a:r>
            <a:r>
              <a:rPr lang="en" sz="2000" i="1" u="sng">
                <a:solidFill>
                  <a:schemeClr val="dk1"/>
                </a:solidFill>
              </a:rPr>
              <a:t>he fell asleep</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Cor.11:30</a:t>
            </a:r>
            <a:r>
              <a:rPr lang="en" sz="2000">
                <a:solidFill>
                  <a:srgbClr val="FFFF00"/>
                </a:solidFill>
              </a:rPr>
              <a:t> </a:t>
            </a:r>
            <a:r>
              <a:rPr lang="en" sz="2000" i="1">
                <a:solidFill>
                  <a:schemeClr val="dk1"/>
                </a:solidFill>
              </a:rPr>
              <a:t>“For this reason many among you are weak and sick, </a:t>
            </a:r>
            <a:r>
              <a:rPr lang="en" sz="2000" i="1" u="sng">
                <a:solidFill>
                  <a:schemeClr val="dk1"/>
                </a:solidFill>
              </a:rPr>
              <a:t>and a number sleep</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Cor.15:51</a:t>
            </a:r>
            <a:r>
              <a:rPr lang="en" sz="2000">
                <a:solidFill>
                  <a:srgbClr val="FFFF00"/>
                </a:solidFill>
              </a:rPr>
              <a:t> </a:t>
            </a:r>
            <a:r>
              <a:rPr lang="en" sz="2000" i="1">
                <a:solidFill>
                  <a:schemeClr val="dk1"/>
                </a:solidFill>
              </a:rPr>
              <a:t>“Behold, I tell you a mystery; </a:t>
            </a:r>
            <a:r>
              <a:rPr lang="en" sz="2000" i="1" u="sng">
                <a:solidFill>
                  <a:schemeClr val="dk1"/>
                </a:solidFill>
              </a:rPr>
              <a:t>we will not all sleep</a:t>
            </a:r>
            <a:r>
              <a:rPr lang="en" sz="2000" i="1">
                <a:solidFill>
                  <a:schemeClr val="dk1"/>
                </a:solidFill>
              </a:rPr>
              <a:t>, but we will all be changed,”</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Thess.4:13</a:t>
            </a:r>
            <a:r>
              <a:rPr lang="en" sz="2000">
                <a:solidFill>
                  <a:srgbClr val="FFFF00"/>
                </a:solidFill>
              </a:rPr>
              <a:t> </a:t>
            </a:r>
            <a:r>
              <a:rPr lang="en" sz="2000" i="1">
                <a:solidFill>
                  <a:schemeClr val="dk1"/>
                </a:solidFill>
              </a:rPr>
              <a:t>“But we do not want you to be uninformed, brethren, </a:t>
            </a:r>
            <a:r>
              <a:rPr lang="en" sz="2000" i="1" u="sng">
                <a:solidFill>
                  <a:schemeClr val="dk1"/>
                </a:solidFill>
              </a:rPr>
              <a:t>about those who are asleep</a:t>
            </a:r>
            <a:r>
              <a:rPr lang="en" sz="2000" i="1">
                <a:solidFill>
                  <a:schemeClr val="dk1"/>
                </a:solidFill>
              </a:rPr>
              <a:t>, so that you will not grieve as do the rest who have no hope.”</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Thess.5:9-10</a:t>
            </a:r>
            <a:r>
              <a:rPr lang="en" sz="2000">
                <a:solidFill>
                  <a:srgbClr val="FFFF00"/>
                </a:solidFill>
              </a:rPr>
              <a:t> </a:t>
            </a:r>
            <a:r>
              <a:rPr lang="en" sz="2000" i="1">
                <a:solidFill>
                  <a:schemeClr val="dk1"/>
                </a:solidFill>
              </a:rPr>
              <a:t>“For God has not destined us for wrath, but for obtaining salvation through our Lord Jesus Christ, 10 who died for us, </a:t>
            </a:r>
            <a:r>
              <a:rPr lang="en" sz="2000" i="1" u="sng">
                <a:solidFill>
                  <a:schemeClr val="dk1"/>
                </a:solidFill>
              </a:rPr>
              <a:t>so that whether we are awake or asleep</a:t>
            </a:r>
            <a:r>
              <a:rPr lang="en" sz="2000" i="1">
                <a:solidFill>
                  <a:schemeClr val="dk1"/>
                </a:solidFill>
              </a:rPr>
              <a:t>, we will live together with Him.”</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OTHER LOCATIONS</a:t>
            </a:r>
            <a:endParaRPr sz="5000" b="1">
              <a:solidFill>
                <a:srgbClr val="00FFFF"/>
              </a:solidFill>
            </a:endParaRPr>
          </a:p>
        </p:txBody>
      </p:sp>
      <p:sp>
        <p:nvSpPr>
          <p:cNvPr id="85" name="Google Shape;85;p18"/>
          <p:cNvSpPr txBox="1">
            <a:spLocks noGrp="1"/>
          </p:cNvSpPr>
          <p:nvPr>
            <p:ph type="subTitle" idx="1"/>
          </p:nvPr>
        </p:nvSpPr>
        <p:spPr>
          <a:xfrm>
            <a:off x="-181375" y="402000"/>
            <a:ext cx="9359700" cy="4741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What we have talked about thus far is language that is used of ALL the dead, regardless of the spiritual choices they made here on earth.  There is a belief in “soul sleep” that some hold to because of these passages - that all the dead simply sleep unconsciously awaiting the resurrection day, at which time they find out where they will go for eternity.  I am not here to talk you out of this if you hold that view.  The emphasis in scripture is not on what we are doing after death - but rather after the final judgment.  But there are many OTHER scriptures we have not looked at yet.</a:t>
            </a:r>
            <a:endParaRPr sz="2000" dirty="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Paradise (Greek “paradeiso” = garden or park).  Jesus did not ONLY go to Hades the day that He died.</a:t>
            </a:r>
            <a:r>
              <a:rPr lang="en" sz="2000" dirty="0">
                <a:solidFill>
                  <a:srgbClr val="FFFF00"/>
                </a:solidFill>
              </a:rPr>
              <a:t>  </a:t>
            </a:r>
            <a:r>
              <a:rPr lang="en" sz="2000" u="sng" dirty="0">
                <a:solidFill>
                  <a:srgbClr val="FFFF00"/>
                </a:solidFill>
              </a:rPr>
              <a:t>Lk.23:42-43</a:t>
            </a:r>
            <a:r>
              <a:rPr lang="en" sz="2000" dirty="0">
                <a:solidFill>
                  <a:srgbClr val="FFFF00"/>
                </a:solidFill>
              </a:rPr>
              <a:t> </a:t>
            </a:r>
            <a:r>
              <a:rPr lang="en" sz="2000" i="1" dirty="0">
                <a:solidFill>
                  <a:schemeClr val="dk1"/>
                </a:solidFill>
              </a:rPr>
              <a:t>“And he</a:t>
            </a:r>
            <a:r>
              <a:rPr lang="en" sz="2000" dirty="0">
                <a:solidFill>
                  <a:srgbClr val="FFFF00"/>
                </a:solidFill>
              </a:rPr>
              <a:t> (the thief) </a:t>
            </a:r>
            <a:r>
              <a:rPr lang="en" sz="2000" i="1" dirty="0">
                <a:solidFill>
                  <a:schemeClr val="dk1"/>
                </a:solidFill>
              </a:rPr>
              <a:t>was saying, “Jesus, remember me when You come in Your kingdom!” 43 And He said to him, “Truly I say to you, </a:t>
            </a:r>
            <a:r>
              <a:rPr lang="en" sz="2000" i="1" u="sng" dirty="0">
                <a:solidFill>
                  <a:schemeClr val="dk1"/>
                </a:solidFill>
              </a:rPr>
              <a:t>today you shall be with Me in Paradise</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2 Cor.12:4</a:t>
            </a:r>
            <a:r>
              <a:rPr lang="en" sz="2000" dirty="0">
                <a:solidFill>
                  <a:schemeClr val="dk1"/>
                </a:solidFill>
              </a:rPr>
              <a:t> </a:t>
            </a:r>
            <a:r>
              <a:rPr lang="en" sz="2000" i="1" dirty="0">
                <a:solidFill>
                  <a:schemeClr val="dk1"/>
                </a:solidFill>
              </a:rPr>
              <a:t>“was </a:t>
            </a:r>
            <a:r>
              <a:rPr lang="en" sz="2000" i="1" u="sng" dirty="0">
                <a:solidFill>
                  <a:schemeClr val="dk1"/>
                </a:solidFill>
              </a:rPr>
              <a:t>caught up into Paradise</a:t>
            </a:r>
            <a:r>
              <a:rPr lang="en" sz="2000" i="1" dirty="0">
                <a:solidFill>
                  <a:schemeClr val="dk1"/>
                </a:solidFill>
              </a:rPr>
              <a:t> and heard inexpressible words, which a man is not permitted to speak.”</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Rev.2:7</a:t>
            </a:r>
            <a:r>
              <a:rPr lang="en" sz="2000" dirty="0">
                <a:solidFill>
                  <a:schemeClr val="dk1"/>
                </a:solidFill>
              </a:rPr>
              <a:t> </a:t>
            </a:r>
            <a:r>
              <a:rPr lang="en" sz="2000" i="1" dirty="0">
                <a:solidFill>
                  <a:schemeClr val="dk1"/>
                </a:solidFill>
              </a:rPr>
              <a:t>“He who has an ear, let him hear what the Spirit says to the churches. </a:t>
            </a:r>
            <a:r>
              <a:rPr lang="en" sz="2000" i="1" u="sng" dirty="0">
                <a:solidFill>
                  <a:schemeClr val="dk1"/>
                </a:solidFill>
              </a:rPr>
              <a:t>To him who overcomes</a:t>
            </a:r>
            <a:r>
              <a:rPr lang="en" sz="2000" i="1" dirty="0">
                <a:solidFill>
                  <a:schemeClr val="dk1"/>
                </a:solidFill>
              </a:rPr>
              <a:t>, I will grant to eat of the tree of life which is </a:t>
            </a:r>
            <a:r>
              <a:rPr lang="en" sz="2000" i="1" u="sng" dirty="0">
                <a:solidFill>
                  <a:schemeClr val="dk1"/>
                </a:solidFill>
              </a:rPr>
              <a:t>in the Paradise of God</a:t>
            </a:r>
            <a:r>
              <a:rPr lang="en" sz="2000" i="1" dirty="0">
                <a:solidFill>
                  <a:schemeClr val="dk1"/>
                </a:solidFill>
              </a:rPr>
              <a:t>.’”</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TARTARUS AND TORMENT</a:t>
            </a:r>
            <a:endParaRPr sz="5000" b="1">
              <a:solidFill>
                <a:srgbClr val="00FFFF"/>
              </a:solidFill>
            </a:endParaRPr>
          </a:p>
        </p:txBody>
      </p:sp>
      <p:sp>
        <p:nvSpPr>
          <p:cNvPr id="91" name="Google Shape;91;p19"/>
          <p:cNvSpPr txBox="1">
            <a:spLocks noGrp="1"/>
          </p:cNvSpPr>
          <p:nvPr>
            <p:ph type="subTitle" idx="1"/>
          </p:nvPr>
        </p:nvSpPr>
        <p:spPr>
          <a:xfrm>
            <a:off x="-181375" y="402000"/>
            <a:ext cx="9359700" cy="47415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dirty="0">
                <a:solidFill>
                  <a:srgbClr val="FFFF00"/>
                </a:solidFill>
              </a:rPr>
              <a:t>Just as God’s word says that he who “overcomes” will be in the paradise/garden of God (which is also called </a:t>
            </a:r>
            <a:r>
              <a:rPr lang="en" sz="2100" i="1" dirty="0">
                <a:solidFill>
                  <a:schemeClr val="tx1"/>
                </a:solidFill>
              </a:rPr>
              <a:t>“Abraham’s bosom” </a:t>
            </a:r>
            <a:r>
              <a:rPr lang="en" sz="2100" dirty="0">
                <a:solidFill>
                  <a:srgbClr val="FFFF00"/>
                </a:solidFill>
              </a:rPr>
              <a:t>in </a:t>
            </a:r>
            <a:r>
              <a:rPr lang="en" sz="2100" u="sng" dirty="0">
                <a:solidFill>
                  <a:srgbClr val="FFFF00"/>
                </a:solidFill>
              </a:rPr>
              <a:t>Luke 16</a:t>
            </a:r>
            <a:r>
              <a:rPr lang="en" sz="2100" dirty="0">
                <a:solidFill>
                  <a:srgbClr val="FFFF00"/>
                </a:solidFill>
              </a:rPr>
              <a:t>) - the bible also mentions a temporary place of punishment for the wicked that exists RIGHT NOW.</a:t>
            </a:r>
            <a:endParaRPr sz="2100" dirty="0">
              <a:solidFill>
                <a:srgbClr val="FFFF00"/>
              </a:solidFill>
            </a:endParaRPr>
          </a:p>
          <a:p>
            <a:pPr marL="457200" lvl="0" indent="-361950" algn="l" rtl="0">
              <a:lnSpc>
                <a:spcPct val="90000"/>
              </a:lnSpc>
              <a:spcBef>
                <a:spcPts val="0"/>
              </a:spcBef>
              <a:spcAft>
                <a:spcPts val="0"/>
              </a:spcAft>
              <a:buClr>
                <a:srgbClr val="00FFFF"/>
              </a:buClr>
              <a:buSzPts val="2100"/>
              <a:buChar char="●"/>
            </a:pPr>
            <a:r>
              <a:rPr lang="en" sz="2100" dirty="0">
                <a:solidFill>
                  <a:srgbClr val="00FFFF"/>
                </a:solidFill>
              </a:rPr>
              <a:t>Tartarus - Greek word referring to the deepest and darkest abyss in the realm of the dead. </a:t>
            </a:r>
            <a:r>
              <a:rPr lang="en" sz="2100" dirty="0">
                <a:solidFill>
                  <a:schemeClr val="dk1"/>
                </a:solidFill>
              </a:rPr>
              <a:t> </a:t>
            </a:r>
            <a:r>
              <a:rPr lang="en" sz="2100" dirty="0">
                <a:solidFill>
                  <a:srgbClr val="00FFFF"/>
                </a:solidFill>
              </a:rPr>
              <a:t>Very similar to hell in many ways.</a:t>
            </a:r>
            <a:r>
              <a:rPr lang="en" sz="2100" dirty="0">
                <a:solidFill>
                  <a:schemeClr val="dk1"/>
                </a:solidFill>
              </a:rPr>
              <a:t>  </a:t>
            </a:r>
            <a:r>
              <a:rPr lang="en" sz="2100" u="sng" dirty="0">
                <a:solidFill>
                  <a:srgbClr val="FFFF00"/>
                </a:solidFill>
              </a:rPr>
              <a:t>2 Pet.2:4,9</a:t>
            </a:r>
            <a:r>
              <a:rPr lang="en" sz="2100" dirty="0">
                <a:solidFill>
                  <a:schemeClr val="dk1"/>
                </a:solidFill>
              </a:rPr>
              <a:t> </a:t>
            </a:r>
            <a:r>
              <a:rPr lang="en" sz="2100" i="1" dirty="0">
                <a:solidFill>
                  <a:schemeClr val="dk1"/>
                </a:solidFill>
              </a:rPr>
              <a:t>“For if God did not spare angels when they sinned, but cast them into hell and </a:t>
            </a:r>
            <a:r>
              <a:rPr lang="en" sz="2100" i="1" u="sng" dirty="0">
                <a:solidFill>
                  <a:schemeClr val="dk1"/>
                </a:solidFill>
              </a:rPr>
              <a:t>committed them to pits of darkness</a:t>
            </a:r>
            <a:r>
              <a:rPr lang="en" sz="2100" dirty="0">
                <a:solidFill>
                  <a:schemeClr val="dk1"/>
                </a:solidFill>
              </a:rPr>
              <a:t> </a:t>
            </a:r>
            <a:r>
              <a:rPr lang="en" sz="2100" dirty="0">
                <a:solidFill>
                  <a:srgbClr val="FFFF00"/>
                </a:solidFill>
              </a:rPr>
              <a:t>(Tartarus)</a:t>
            </a:r>
            <a:r>
              <a:rPr lang="en" sz="2100" dirty="0">
                <a:solidFill>
                  <a:schemeClr val="tx1"/>
                </a:solidFill>
              </a:rPr>
              <a:t>,</a:t>
            </a:r>
            <a:r>
              <a:rPr lang="en" sz="2100" dirty="0">
                <a:solidFill>
                  <a:srgbClr val="FFFF00"/>
                </a:solidFill>
              </a:rPr>
              <a:t> </a:t>
            </a:r>
            <a:r>
              <a:rPr lang="en" sz="2100" i="1" u="sng" dirty="0">
                <a:solidFill>
                  <a:schemeClr val="dk1"/>
                </a:solidFill>
              </a:rPr>
              <a:t>reserved for judgment</a:t>
            </a:r>
            <a:r>
              <a:rPr lang="en" sz="2100" i="1" dirty="0">
                <a:solidFill>
                  <a:schemeClr val="dk1"/>
                </a:solidFill>
              </a:rPr>
              <a:t>; ...then the Lord knows how to rescue the godly from temptation, and </a:t>
            </a:r>
            <a:r>
              <a:rPr lang="en" sz="2100" i="1" u="sng" dirty="0">
                <a:solidFill>
                  <a:schemeClr val="dk1"/>
                </a:solidFill>
              </a:rPr>
              <a:t>to keep the unrighteous under punishment</a:t>
            </a:r>
            <a:r>
              <a:rPr lang="en" sz="2100" i="1" dirty="0">
                <a:solidFill>
                  <a:schemeClr val="dk1"/>
                </a:solidFill>
              </a:rPr>
              <a:t> for the day of judgment,”</a:t>
            </a:r>
            <a:endParaRPr sz="2100" i="1" dirty="0">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dirty="0">
                <a:solidFill>
                  <a:srgbClr val="00FFFF"/>
                </a:solidFill>
              </a:rPr>
              <a:t>It is a place of “torment” (Greek “basanizo” - suffering, difficulty).</a:t>
            </a:r>
            <a:r>
              <a:rPr lang="en" sz="2100" dirty="0">
                <a:solidFill>
                  <a:schemeClr val="dk1"/>
                </a:solidFill>
              </a:rPr>
              <a:t> </a:t>
            </a:r>
            <a:r>
              <a:rPr lang="en" sz="2100" u="sng" dirty="0">
                <a:solidFill>
                  <a:srgbClr val="FFFF00"/>
                </a:solidFill>
              </a:rPr>
              <a:t>Rev.14:11</a:t>
            </a:r>
            <a:r>
              <a:rPr lang="en" sz="2100" dirty="0">
                <a:solidFill>
                  <a:schemeClr val="dk1"/>
                </a:solidFill>
              </a:rPr>
              <a:t> </a:t>
            </a:r>
            <a:r>
              <a:rPr lang="en" sz="2100" i="1" dirty="0">
                <a:solidFill>
                  <a:schemeClr val="dk1"/>
                </a:solidFill>
              </a:rPr>
              <a:t>“And </a:t>
            </a:r>
            <a:r>
              <a:rPr lang="en" sz="2100" i="1" u="sng" dirty="0">
                <a:solidFill>
                  <a:schemeClr val="dk1"/>
                </a:solidFill>
              </a:rPr>
              <a:t>the smoke of their torment goes up forever and ever; they have no rest day and night</a:t>
            </a:r>
            <a:r>
              <a:rPr lang="en" sz="2100" i="1" dirty="0">
                <a:solidFill>
                  <a:schemeClr val="dk1"/>
                </a:solidFill>
              </a:rPr>
              <a:t>, those who worship the beast and his image, and whoever receives the mark of his name.”</a:t>
            </a:r>
            <a:endParaRPr sz="2100" i="1" dirty="0">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dirty="0">
                <a:solidFill>
                  <a:srgbClr val="FFFF00"/>
                </a:solidFill>
              </a:rPr>
              <a:t>Lk.16:23-28</a:t>
            </a:r>
            <a:r>
              <a:rPr lang="en" sz="2100" dirty="0">
                <a:solidFill>
                  <a:schemeClr val="dk1"/>
                </a:solidFill>
              </a:rPr>
              <a:t> </a:t>
            </a:r>
            <a:r>
              <a:rPr lang="en" sz="2100" i="1" dirty="0">
                <a:solidFill>
                  <a:schemeClr val="dk1"/>
                </a:solidFill>
              </a:rPr>
              <a:t>“being in </a:t>
            </a:r>
            <a:r>
              <a:rPr lang="en" sz="2100" i="1" u="sng" dirty="0">
                <a:solidFill>
                  <a:schemeClr val="dk1"/>
                </a:solidFill>
              </a:rPr>
              <a:t>torment</a:t>
            </a:r>
            <a:r>
              <a:rPr lang="en" sz="2100" i="1" dirty="0">
                <a:solidFill>
                  <a:schemeClr val="dk1"/>
                </a:solidFill>
              </a:rPr>
              <a:t>…</a:t>
            </a:r>
            <a:r>
              <a:rPr lang="en" sz="2100" i="1" u="sng" dirty="0">
                <a:solidFill>
                  <a:schemeClr val="dk1"/>
                </a:solidFill>
              </a:rPr>
              <a:t>I am in agony in this flame</a:t>
            </a:r>
            <a:r>
              <a:rPr lang="en" sz="2100" i="1" dirty="0">
                <a:solidFill>
                  <a:schemeClr val="dk1"/>
                </a:solidFill>
              </a:rPr>
              <a:t>…so that they</a:t>
            </a:r>
            <a:r>
              <a:rPr lang="en" sz="2100" dirty="0">
                <a:solidFill>
                  <a:schemeClr val="dk1"/>
                </a:solidFill>
              </a:rPr>
              <a:t> </a:t>
            </a:r>
            <a:r>
              <a:rPr lang="en" sz="2100" dirty="0">
                <a:solidFill>
                  <a:srgbClr val="FFFF00"/>
                </a:solidFill>
              </a:rPr>
              <a:t>(the rich man’s brothers)</a:t>
            </a:r>
            <a:r>
              <a:rPr lang="en" sz="2100" dirty="0">
                <a:solidFill>
                  <a:schemeClr val="dk1"/>
                </a:solidFill>
              </a:rPr>
              <a:t> </a:t>
            </a:r>
            <a:r>
              <a:rPr lang="en" sz="2100" i="1" dirty="0">
                <a:solidFill>
                  <a:schemeClr val="dk1"/>
                </a:solidFill>
              </a:rPr>
              <a:t>will not also come to </a:t>
            </a:r>
            <a:r>
              <a:rPr lang="en" sz="2100" i="1" u="sng" dirty="0">
                <a:solidFill>
                  <a:schemeClr val="dk1"/>
                </a:solidFill>
              </a:rPr>
              <a:t>this place of torment</a:t>
            </a:r>
            <a:r>
              <a:rPr lang="en" sz="2100" i="1" dirty="0">
                <a:solidFill>
                  <a:schemeClr val="dk1"/>
                </a:solidFill>
              </a:rPr>
              <a:t>!”</a:t>
            </a:r>
            <a:endParaRPr sz="21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RIGHTEOUS ARE AT “REST”</a:t>
            </a:r>
            <a:endParaRPr sz="5000" b="1">
              <a:solidFill>
                <a:srgbClr val="00FFFF"/>
              </a:solidFill>
            </a:endParaRPr>
          </a:p>
        </p:txBody>
      </p:sp>
      <p:sp>
        <p:nvSpPr>
          <p:cNvPr id="97" name="Google Shape;97;p20"/>
          <p:cNvSpPr txBox="1">
            <a:spLocks noGrp="1"/>
          </p:cNvSpPr>
          <p:nvPr>
            <p:ph type="subTitle" idx="1"/>
          </p:nvPr>
        </p:nvSpPr>
        <p:spPr>
          <a:xfrm>
            <a:off x="-181375" y="402000"/>
            <a:ext cx="9359700" cy="47415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a:solidFill>
                  <a:srgbClr val="FFFF00"/>
                </a:solidFill>
              </a:rPr>
              <a:t>Sleep is only one form of rest, but one can rest without also being asleep.</a:t>
            </a:r>
            <a:endParaRPr sz="2100">
              <a:solidFill>
                <a:srgbClr val="FFFF00"/>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Gen.2:2</a:t>
            </a:r>
            <a:r>
              <a:rPr lang="en" sz="2100">
                <a:solidFill>
                  <a:srgbClr val="FFFF00"/>
                </a:solidFill>
              </a:rPr>
              <a:t> </a:t>
            </a:r>
            <a:r>
              <a:rPr lang="en" sz="2100" i="1">
                <a:solidFill>
                  <a:schemeClr val="dk1"/>
                </a:solidFill>
              </a:rPr>
              <a:t>“By the seventh day God completed His work which He had done, and </a:t>
            </a:r>
            <a:r>
              <a:rPr lang="en" sz="2100" i="1" u="sng">
                <a:solidFill>
                  <a:schemeClr val="dk1"/>
                </a:solidFill>
              </a:rPr>
              <a:t>He rested on the seventh day from all His work which He had done</a:t>
            </a:r>
            <a:r>
              <a:rPr lang="en" sz="2100" i="1">
                <a:solidFill>
                  <a:schemeClr val="dk1"/>
                </a:solidFill>
              </a:rPr>
              <a: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Heb.4:9-10</a:t>
            </a:r>
            <a:r>
              <a:rPr lang="en" sz="2100">
                <a:solidFill>
                  <a:srgbClr val="FFFF00"/>
                </a:solidFill>
              </a:rPr>
              <a:t> </a:t>
            </a:r>
            <a:r>
              <a:rPr lang="en" sz="2100" i="1">
                <a:solidFill>
                  <a:schemeClr val="dk1"/>
                </a:solidFill>
              </a:rPr>
              <a:t>“So </a:t>
            </a:r>
            <a:r>
              <a:rPr lang="en" sz="2100" i="1" u="sng">
                <a:solidFill>
                  <a:schemeClr val="dk1"/>
                </a:solidFill>
              </a:rPr>
              <a:t>there remains a Sabbath rest for the people of God</a:t>
            </a:r>
            <a:r>
              <a:rPr lang="en" sz="2100" i="1">
                <a:solidFill>
                  <a:schemeClr val="dk1"/>
                </a:solidFill>
              </a:rPr>
              <a:t>. 10 For the one who has entered </a:t>
            </a:r>
            <a:r>
              <a:rPr lang="en" sz="2100" i="1" u="sng">
                <a:solidFill>
                  <a:schemeClr val="dk1"/>
                </a:solidFill>
              </a:rPr>
              <a:t>His rest</a:t>
            </a:r>
            <a:r>
              <a:rPr lang="en" sz="2100" i="1">
                <a:solidFill>
                  <a:schemeClr val="dk1"/>
                </a:solidFill>
              </a:rPr>
              <a:t> has himself also </a:t>
            </a:r>
            <a:r>
              <a:rPr lang="en" sz="2100" i="1" u="sng">
                <a:solidFill>
                  <a:schemeClr val="dk1"/>
                </a:solidFill>
              </a:rPr>
              <a:t>rested from his works</a:t>
            </a:r>
            <a:r>
              <a:rPr lang="en" sz="2100" i="1">
                <a:solidFill>
                  <a:schemeClr val="dk1"/>
                </a:solidFill>
              </a:rPr>
              <a:t>, as God did from His.”</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Matt.11:28-30</a:t>
            </a:r>
            <a:r>
              <a:rPr lang="en" sz="2100">
                <a:solidFill>
                  <a:srgbClr val="FFFF00"/>
                </a:solidFill>
              </a:rPr>
              <a:t> </a:t>
            </a:r>
            <a:r>
              <a:rPr lang="en" sz="2100" i="1">
                <a:solidFill>
                  <a:schemeClr val="dk1"/>
                </a:solidFill>
              </a:rPr>
              <a:t>“Come to Me, all who are weary and heavy-laden, </a:t>
            </a:r>
            <a:r>
              <a:rPr lang="en" sz="2100" i="1" u="sng">
                <a:solidFill>
                  <a:schemeClr val="dk1"/>
                </a:solidFill>
              </a:rPr>
              <a:t>and I will give you rest</a:t>
            </a:r>
            <a:r>
              <a:rPr lang="en" sz="2100" i="1">
                <a:solidFill>
                  <a:schemeClr val="dk1"/>
                </a:solidFill>
              </a:rPr>
              <a:t>. 29 Take My yoke upon you and learn from Me, for I am gentle and humble in heart, and </a:t>
            </a:r>
            <a:r>
              <a:rPr lang="en" sz="2100" i="1" u="sng">
                <a:solidFill>
                  <a:schemeClr val="dk1"/>
                </a:solidFill>
              </a:rPr>
              <a:t>you will find rest for your souls</a:t>
            </a:r>
            <a:r>
              <a:rPr lang="en" sz="2100" i="1">
                <a:solidFill>
                  <a:schemeClr val="dk1"/>
                </a:solidFill>
              </a:rPr>
              <a:t>. 30 For My yoke is easy and My burden is light.”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Rev.14:12-13</a:t>
            </a:r>
            <a:r>
              <a:rPr lang="en" sz="2100">
                <a:solidFill>
                  <a:srgbClr val="FFFF00"/>
                </a:solidFill>
              </a:rPr>
              <a:t> </a:t>
            </a:r>
            <a:r>
              <a:rPr lang="en" sz="2100" i="1">
                <a:solidFill>
                  <a:schemeClr val="dk1"/>
                </a:solidFill>
              </a:rPr>
              <a:t>“Here is the perseverance of the saints who keep the commandments of God and their faith in Jesus. 13 And I heard a voice from heaven, saying, “Write, ‘</a:t>
            </a:r>
            <a:r>
              <a:rPr lang="en" sz="2100" i="1" u="sng">
                <a:solidFill>
                  <a:schemeClr val="dk1"/>
                </a:solidFill>
              </a:rPr>
              <a:t>Blessed are the dead who die in the Lord from now on</a:t>
            </a:r>
            <a:r>
              <a:rPr lang="en" sz="2100" i="1">
                <a:solidFill>
                  <a:schemeClr val="dk1"/>
                </a:solidFill>
              </a:rPr>
              <a:t>!’” “Yes,” says the Spirit, “</a:t>
            </a:r>
            <a:r>
              <a:rPr lang="en" sz="2100" i="1" u="sng">
                <a:solidFill>
                  <a:schemeClr val="dk1"/>
                </a:solidFill>
              </a:rPr>
              <a:t>so that they may rest from their labors</a:t>
            </a:r>
            <a:r>
              <a:rPr lang="en" sz="2100" i="1">
                <a:solidFill>
                  <a:schemeClr val="dk1"/>
                </a:solidFill>
              </a:rPr>
              <a:t>, for their deeds follow with them.”</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79850" y="0"/>
            <a:ext cx="9359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ARE THE DEAD CONSCIOUS?</a:t>
            </a:r>
            <a:endParaRPr sz="4900" b="1">
              <a:solidFill>
                <a:srgbClr val="00FFFF"/>
              </a:solidFill>
            </a:endParaRPr>
          </a:p>
        </p:txBody>
      </p:sp>
      <p:sp>
        <p:nvSpPr>
          <p:cNvPr id="103" name="Google Shape;103;p21"/>
          <p:cNvSpPr txBox="1">
            <a:spLocks noGrp="1"/>
          </p:cNvSpPr>
          <p:nvPr>
            <p:ph type="subTitle" idx="1"/>
          </p:nvPr>
        </p:nvSpPr>
        <p:spPr>
          <a:xfrm>
            <a:off x="-181375" y="370875"/>
            <a:ext cx="9359700" cy="47727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What we mean by this is “Are they aware of where they are and what their spiritual ‘condition’ is?” I know that some would answer “No” to this question.  But my answer is “Yes”, and I want to show you in scripture why I personally believe this.</a:t>
            </a:r>
            <a:endParaRPr sz="2000" dirty="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Mk.12:26-27</a:t>
            </a:r>
            <a:r>
              <a:rPr lang="en" sz="2000" dirty="0">
                <a:solidFill>
                  <a:srgbClr val="FFFF00"/>
                </a:solidFill>
              </a:rPr>
              <a:t> </a:t>
            </a:r>
            <a:r>
              <a:rPr lang="en" sz="2000" i="1" dirty="0">
                <a:solidFill>
                  <a:schemeClr val="dk1"/>
                </a:solidFill>
              </a:rPr>
              <a:t>“But regarding the fact that the dead rise again, have you not read in the book of Moses, in the passage about the burning bush, how God spoke to him, saying, ‘</a:t>
            </a:r>
            <a:r>
              <a:rPr lang="en" sz="2000" i="1" u="sng" dirty="0">
                <a:solidFill>
                  <a:schemeClr val="dk1"/>
                </a:solidFill>
              </a:rPr>
              <a:t>I am</a:t>
            </a:r>
            <a:r>
              <a:rPr lang="en" sz="2000" i="1" dirty="0">
                <a:solidFill>
                  <a:schemeClr val="dk1"/>
                </a:solidFill>
              </a:rPr>
              <a:t> the God of Abraham, and the God of Isaac, and the God of Jacob’? 27 </a:t>
            </a:r>
            <a:r>
              <a:rPr lang="en" sz="2000" i="1" u="sng" dirty="0">
                <a:solidFill>
                  <a:schemeClr val="dk1"/>
                </a:solidFill>
              </a:rPr>
              <a:t>He is not the God of the dead, but of the living</a:t>
            </a:r>
            <a:r>
              <a:rPr lang="en" sz="2000" i="1" dirty="0">
                <a:solidFill>
                  <a:schemeClr val="dk1"/>
                </a:solidFill>
              </a:rPr>
              <a:t>; you are greatly mistaken.”  </a:t>
            </a:r>
            <a:r>
              <a:rPr lang="en" sz="2000" dirty="0">
                <a:solidFill>
                  <a:srgbClr val="FFFF00"/>
                </a:solidFill>
              </a:rPr>
              <a:t>God was STILL their God when He spoke to Moses!</a:t>
            </a:r>
            <a:endParaRPr sz="2000" dirty="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In</a:t>
            </a:r>
            <a:r>
              <a:rPr lang="en" sz="2000" dirty="0">
                <a:solidFill>
                  <a:srgbClr val="FFFF00"/>
                </a:solidFill>
              </a:rPr>
              <a:t> </a:t>
            </a:r>
            <a:r>
              <a:rPr lang="en" sz="2000" u="sng" dirty="0">
                <a:solidFill>
                  <a:srgbClr val="FFFF00"/>
                </a:solidFill>
              </a:rPr>
              <a:t>Luke 16</a:t>
            </a:r>
            <a:r>
              <a:rPr lang="en" sz="2000" dirty="0">
                <a:solidFill>
                  <a:srgbClr val="00FFFF"/>
                </a:solidFill>
              </a:rPr>
              <a:t>, Abraham is having a conversation with the rich man, and Lazarus is being</a:t>
            </a:r>
            <a:r>
              <a:rPr lang="en" sz="2000" dirty="0">
                <a:solidFill>
                  <a:srgbClr val="FFFF00"/>
                </a:solidFill>
              </a:rPr>
              <a:t> </a:t>
            </a:r>
            <a:r>
              <a:rPr lang="en" sz="2000" i="1" dirty="0">
                <a:solidFill>
                  <a:schemeClr val="dk1"/>
                </a:solidFill>
              </a:rPr>
              <a:t>“comforted”</a:t>
            </a:r>
            <a:r>
              <a:rPr lang="en" sz="2000" dirty="0">
                <a:solidFill>
                  <a:srgbClr val="00FFFF"/>
                </a:solidFill>
              </a:rPr>
              <a:t>, after being carried there by angels.</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In </a:t>
            </a:r>
            <a:r>
              <a:rPr lang="en" sz="2000" u="sng" dirty="0">
                <a:solidFill>
                  <a:srgbClr val="FFFF00"/>
                </a:solidFill>
              </a:rPr>
              <a:t>1 Sam.28:15</a:t>
            </a:r>
            <a:r>
              <a:rPr lang="en" sz="2000" dirty="0">
                <a:solidFill>
                  <a:srgbClr val="FFFF00"/>
                </a:solidFill>
              </a:rPr>
              <a:t>, Samuel seems to be frustrated that Saul has “interrupted” him by calling him back from the dead.  </a:t>
            </a:r>
            <a:r>
              <a:rPr lang="en" sz="2000" i="1" dirty="0">
                <a:solidFill>
                  <a:schemeClr val="dk1"/>
                </a:solidFill>
              </a:rPr>
              <a:t>“</a:t>
            </a:r>
            <a:r>
              <a:rPr lang="en" sz="2000" i="1" u="sng" dirty="0">
                <a:solidFill>
                  <a:schemeClr val="dk1"/>
                </a:solidFill>
              </a:rPr>
              <a:t>Why have you disturbed me</a:t>
            </a:r>
            <a:r>
              <a:rPr lang="en" sz="2000" i="1" dirty="0">
                <a:solidFill>
                  <a:schemeClr val="dk1"/>
                </a:solidFill>
              </a:rPr>
              <a:t> by bringing me up?”</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Jn.5:24</a:t>
            </a:r>
            <a:r>
              <a:rPr lang="en" sz="2000" dirty="0">
                <a:solidFill>
                  <a:schemeClr val="dk1"/>
                </a:solidFill>
              </a:rPr>
              <a:t> </a:t>
            </a:r>
            <a:r>
              <a:rPr lang="en" sz="2000" i="1" dirty="0">
                <a:solidFill>
                  <a:schemeClr val="dk1"/>
                </a:solidFill>
              </a:rPr>
              <a:t>“Truly, truly, I say to you, he who hears My word, and believes Him who sent Me, has eternal life, </a:t>
            </a:r>
            <a:r>
              <a:rPr lang="en" sz="2000" i="1" u="sng" dirty="0">
                <a:solidFill>
                  <a:schemeClr val="dk1"/>
                </a:solidFill>
              </a:rPr>
              <a:t>and does not come into judgment</a:t>
            </a:r>
            <a:r>
              <a:rPr lang="en" sz="2000" i="1" dirty="0">
                <a:solidFill>
                  <a:schemeClr val="dk1"/>
                </a:solidFill>
              </a:rPr>
              <a:t>, but </a:t>
            </a:r>
            <a:r>
              <a:rPr lang="en" sz="2000" i="1" u="sng" dirty="0">
                <a:solidFill>
                  <a:schemeClr val="dk1"/>
                </a:solidFill>
              </a:rPr>
              <a:t>has passed out of death into life</a:t>
            </a:r>
            <a:r>
              <a:rPr lang="en" sz="2000" i="1" dirty="0">
                <a:solidFill>
                  <a:schemeClr val="dk1"/>
                </a:solidFill>
              </a:rPr>
              <a:t>.”</a:t>
            </a:r>
            <a:r>
              <a:rPr lang="en" sz="2000" dirty="0">
                <a:solidFill>
                  <a:schemeClr val="dk1"/>
                </a:solidFill>
              </a:rPr>
              <a:t>  </a:t>
            </a:r>
            <a:r>
              <a:rPr lang="en" sz="2000" dirty="0">
                <a:solidFill>
                  <a:srgbClr val="00FFFF"/>
                </a:solidFill>
              </a:rPr>
              <a:t>They will be “safe” when judged afterward.</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3163</Words>
  <Application>Microsoft Office PowerPoint</Application>
  <PresentationFormat>On-screen Show (16:9)</PresentationFormat>
  <Paragraphs>70</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SERMON REQUEST # 3</vt:lpstr>
      <vt:lpstr>AN HONEST CONFESSION</vt:lpstr>
      <vt:lpstr>WHERE?  LOCATION # 1</vt:lpstr>
      <vt:lpstr>EXAMPLES OF THIS</vt:lpstr>
      <vt:lpstr>DESCRIBED AS “SLEEP”</vt:lpstr>
      <vt:lpstr>OTHER LOCATIONS</vt:lpstr>
      <vt:lpstr>TARTARUS AND TORMENT</vt:lpstr>
      <vt:lpstr>RIGHTEOUS ARE AT “REST”</vt:lpstr>
      <vt:lpstr>ARE THE DEAD CONSCIOUS?</vt:lpstr>
      <vt:lpstr>CONSCIOUSNESS - 2</vt:lpstr>
      <vt:lpstr>CONSCIOUSNESS - 3</vt:lpstr>
      <vt:lpstr>NOT A CONTRADICTION!</vt:lpstr>
      <vt:lpstr>ARE YOU READY TO DIE?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2025-02-02T05:33:56Z</dcterms:modified>
</cp:coreProperties>
</file>