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5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4fcb5248c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34fcb5248c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34fcb5248c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34fcb5248c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351515c73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351515c73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351515c73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351515c73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4fcb5248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4fcb5248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4fcb5248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4fcb5248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4fcb5248c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4fcb5248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4fcb5248c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4fcb5248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4fcb5248c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4fcb5248c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4fcb5248c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4fcb5248c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34fcb5248c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34fcb5248c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4fcb5248c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4fcb5248c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ADDITIONS</a:t>
            </a:r>
            <a:endParaRPr sz="6000" b="1">
              <a:solidFill>
                <a:srgbClr val="00FFFF"/>
              </a:solidFill>
            </a:endParaRPr>
          </a:p>
        </p:txBody>
      </p:sp>
      <p:sp>
        <p:nvSpPr>
          <p:cNvPr id="55" name="Google Shape;55;p13"/>
          <p:cNvSpPr txBox="1">
            <a:spLocks noGrp="1"/>
          </p:cNvSpPr>
          <p:nvPr>
            <p:ph type="subTitle" idx="1"/>
          </p:nvPr>
        </p:nvSpPr>
        <p:spPr>
          <a:xfrm>
            <a:off x="0" y="645600"/>
            <a:ext cx="9144000" cy="44979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endParaRPr sz="2500" u="sng">
              <a:solidFill>
                <a:srgbClr val="FFFF00"/>
              </a:solidFill>
            </a:endParaRPr>
          </a:p>
          <a:p>
            <a:pPr marL="0" lvl="0" indent="0" algn="l" rtl="0">
              <a:spcBef>
                <a:spcPts val="0"/>
              </a:spcBef>
              <a:spcAft>
                <a:spcPts val="0"/>
              </a:spcAft>
              <a:buNone/>
            </a:pPr>
            <a:r>
              <a:rPr lang="en" sz="3000" u="sng">
                <a:solidFill>
                  <a:srgbClr val="FFFF00"/>
                </a:solidFill>
              </a:rPr>
              <a:t>1 Pet.4:11</a:t>
            </a:r>
            <a:r>
              <a:rPr lang="en" sz="3000">
                <a:solidFill>
                  <a:srgbClr val="FFFF00"/>
                </a:solidFill>
              </a:rPr>
              <a:t> </a:t>
            </a:r>
            <a:r>
              <a:rPr lang="en" sz="3000">
                <a:solidFill>
                  <a:srgbClr val="00FFFF"/>
                </a:solidFill>
              </a:rPr>
              <a:t>(NASB95)</a:t>
            </a:r>
            <a:r>
              <a:rPr lang="en" sz="3000">
                <a:solidFill>
                  <a:srgbClr val="FFFF00"/>
                </a:solidFill>
              </a:rPr>
              <a:t> </a:t>
            </a:r>
            <a:r>
              <a:rPr lang="en" sz="3000" i="1">
                <a:solidFill>
                  <a:schemeClr val="dk1"/>
                </a:solidFill>
              </a:rPr>
              <a:t>“Whoever speaks, is to do so </a:t>
            </a:r>
            <a:r>
              <a:rPr lang="en" sz="3000" i="1" u="sng">
                <a:solidFill>
                  <a:srgbClr val="FFFF00"/>
                </a:solidFill>
              </a:rPr>
              <a:t>as one who is speaking the utterances of God</a:t>
            </a:r>
            <a:r>
              <a:rPr lang="en" sz="3000" i="1">
                <a:solidFill>
                  <a:schemeClr val="dk1"/>
                </a:solidFill>
              </a:rPr>
              <a:t>; whoever serves is to do so as one who is serving by the strength which God supplies; so that </a:t>
            </a:r>
            <a:r>
              <a:rPr lang="en" sz="3000" i="1" u="sng">
                <a:solidFill>
                  <a:schemeClr val="dk1"/>
                </a:solidFill>
              </a:rPr>
              <a:t>in all things God may be glorified through Jesus Christ</a:t>
            </a:r>
            <a:r>
              <a:rPr lang="en" sz="3000" i="1">
                <a:solidFill>
                  <a:schemeClr val="dk1"/>
                </a:solidFill>
              </a:rPr>
              <a:t>, </a:t>
            </a:r>
            <a:r>
              <a:rPr lang="en" sz="3000" i="1" u="sng">
                <a:solidFill>
                  <a:schemeClr val="dk1"/>
                </a:solidFill>
              </a:rPr>
              <a:t>to whom belongs the glory and dominion forever and ever</a:t>
            </a:r>
            <a:r>
              <a:rPr lang="en" sz="3000" i="1">
                <a:solidFill>
                  <a:schemeClr val="dk1"/>
                </a:solidFill>
              </a:rPr>
              <a:t>. Amen.”</a:t>
            </a:r>
            <a:endParaRPr sz="3000" i="1">
              <a:solidFill>
                <a:schemeClr val="dk1"/>
              </a:solidFill>
            </a:endParaRPr>
          </a:p>
          <a:p>
            <a:pPr marL="0" lvl="0" indent="0" algn="l" rtl="0">
              <a:spcBef>
                <a:spcPts val="0"/>
              </a:spcBef>
              <a:spcAft>
                <a:spcPts val="0"/>
              </a:spcAft>
              <a:buNone/>
            </a:pPr>
            <a:endParaRPr sz="3000" i="1">
              <a:solidFill>
                <a:schemeClr val="dk1"/>
              </a:solidFill>
            </a:endParaRPr>
          </a:p>
          <a:p>
            <a:pPr marL="0" lvl="0" indent="0" algn="l" rtl="0">
              <a:spcBef>
                <a:spcPts val="0"/>
              </a:spcBef>
              <a:spcAft>
                <a:spcPts val="0"/>
              </a:spcAft>
              <a:buNone/>
            </a:pPr>
            <a:r>
              <a:rPr lang="en" sz="3000">
                <a:solidFill>
                  <a:srgbClr val="00FFFF"/>
                </a:solidFill>
              </a:rPr>
              <a:t>Can God’s people add items into the church and worship of God that are not in His word?  Does God’s lack of mentioning a certain spiritual work permit it, or forbid it?  Is having “book, chapter and verse” really so important?</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06925" y="0"/>
            <a:ext cx="93666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LESS SERIOUS NOW, OR MORE?</a:t>
            </a:r>
            <a:endParaRPr sz="4500" b="1">
              <a:solidFill>
                <a:srgbClr val="00FFFF"/>
              </a:solidFill>
            </a:endParaRPr>
          </a:p>
        </p:txBody>
      </p:sp>
      <p:sp>
        <p:nvSpPr>
          <p:cNvPr id="109" name="Google Shape;109;p22"/>
          <p:cNvSpPr txBox="1">
            <a:spLocks noGrp="1"/>
          </p:cNvSpPr>
          <p:nvPr>
            <p:ph type="subTitle" idx="1"/>
          </p:nvPr>
        </p:nvSpPr>
        <p:spPr>
          <a:xfrm>
            <a:off x="-181375" y="365475"/>
            <a:ext cx="9400200" cy="4778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This attitude that Jesus is so much more compassionate now than He used to be is just not taught in scripture.  He is the same God!</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Heb.12:25-29</a:t>
            </a:r>
            <a:r>
              <a:rPr lang="en" sz="2000">
                <a:solidFill>
                  <a:srgbClr val="FFFF00"/>
                </a:solidFill>
              </a:rPr>
              <a:t> </a:t>
            </a:r>
            <a:r>
              <a:rPr lang="en" sz="2000" i="1">
                <a:solidFill>
                  <a:schemeClr val="dk1"/>
                </a:solidFill>
              </a:rPr>
              <a:t>“See to it that you do not refuse Him who is speaking. For if those did not escape when they refused him who warned them on earth, </a:t>
            </a:r>
            <a:r>
              <a:rPr lang="en" sz="2000" i="1" u="sng">
                <a:solidFill>
                  <a:schemeClr val="dk1"/>
                </a:solidFill>
              </a:rPr>
              <a:t>much less will we escape who turn away from Him who warns from heaven</a:t>
            </a:r>
            <a:r>
              <a:rPr lang="en" sz="2000" i="1">
                <a:solidFill>
                  <a:schemeClr val="dk1"/>
                </a:solidFill>
              </a:rPr>
              <a:t>. 26 And His voice shook the earth then, but now He has promised, saying, “</a:t>
            </a:r>
            <a:r>
              <a:rPr lang="en" sz="2000" i="1" u="sng">
                <a:solidFill>
                  <a:schemeClr val="dk1"/>
                </a:solidFill>
              </a:rPr>
              <a:t>Yet once more I will shake not only the earth, but also the heaven</a:t>
            </a:r>
            <a:r>
              <a:rPr lang="en" sz="2000" i="1">
                <a:solidFill>
                  <a:schemeClr val="dk1"/>
                </a:solidFill>
              </a:rPr>
              <a:t>.” 27 This expression, “Yet once more,” denotes the removing of those things which can be shaken, as of created things, so that those things which cannot be shaken may remain. 28 Therefore, since we receive a kingdom which cannot be shaken, </a:t>
            </a:r>
            <a:r>
              <a:rPr lang="en" sz="2000" i="1" u="sng">
                <a:solidFill>
                  <a:schemeClr val="dk1"/>
                </a:solidFill>
              </a:rPr>
              <a:t>let us show gratitude, by which we may offer to God an acceptable service with reverence and awe; 29 for our God is a consuming fire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My friends, this warning was given to CHRISTIANS, in the NEW covenant!</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I am not trying to scare us into thinking of our Lord as our enemy and that He requires perfect obedience from us.  We are not saved by works at all, but by the blood of Jesus.  But the things being offered to God today by so many just reak of </a:t>
            </a:r>
            <a:r>
              <a:rPr lang="en" sz="2000" u="sng">
                <a:solidFill>
                  <a:srgbClr val="FFFF00"/>
                </a:solidFill>
              </a:rPr>
              <a:t>IR</a:t>
            </a:r>
            <a:r>
              <a:rPr lang="en" sz="2000">
                <a:solidFill>
                  <a:srgbClr val="FFFF00"/>
                </a:solidFill>
              </a:rPr>
              <a:t>reverence and an utter lack of awe and respect for God. </a:t>
            </a:r>
            <a:r>
              <a:rPr lang="en" sz="1800">
                <a:solidFill>
                  <a:srgbClr val="FFFF00"/>
                </a:solidFill>
              </a:rPr>
              <a:t> </a:t>
            </a:r>
            <a:endParaRPr sz="1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06925" y="0"/>
            <a:ext cx="93666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MODERN EXAMPLES</a:t>
            </a:r>
            <a:endParaRPr sz="5000" b="1">
              <a:solidFill>
                <a:srgbClr val="00FFFF"/>
              </a:solidFill>
            </a:endParaRPr>
          </a:p>
        </p:txBody>
      </p:sp>
      <p:sp>
        <p:nvSpPr>
          <p:cNvPr id="115" name="Google Shape;115;p23"/>
          <p:cNvSpPr txBox="1">
            <a:spLocks noGrp="1"/>
          </p:cNvSpPr>
          <p:nvPr>
            <p:ph type="subTitle" idx="1"/>
          </p:nvPr>
        </p:nvSpPr>
        <p:spPr>
          <a:xfrm>
            <a:off x="-181375" y="365475"/>
            <a:ext cx="9400200" cy="47781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850" dirty="0">
                <a:solidFill>
                  <a:srgbClr val="FFFF00"/>
                </a:solidFill>
              </a:rPr>
              <a:t>Could we add extra persons to the Godhead?  Could we add a wife for God named Matilda?  There’s no verse that says God DOESN’T have a wife.</a:t>
            </a:r>
            <a:endParaRPr sz="1850" dirty="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850" dirty="0">
                <a:solidFill>
                  <a:schemeClr val="dk1"/>
                </a:solidFill>
              </a:rPr>
              <a:t>Could we add new apostles?  That’s what “apostolic succession” teaches, even though it is nowhere in scripture.</a:t>
            </a:r>
            <a:endParaRPr sz="1850"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850" dirty="0">
                <a:solidFill>
                  <a:srgbClr val="00FFFF"/>
                </a:solidFill>
              </a:rPr>
              <a:t>Could we add new inspired writings?  Could I say that “The gospel according to Eric Bridge” is also the word of God?  If we can add other items, then why not?</a:t>
            </a:r>
            <a:endParaRPr sz="185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850" dirty="0">
                <a:solidFill>
                  <a:srgbClr val="FFFF00"/>
                </a:solidFill>
              </a:rPr>
              <a:t>Could we add new requirements for salvation?  Could we make the case that we should charge $1000 per baptism?  The word doesn’t say we can’t!</a:t>
            </a:r>
            <a:endParaRPr sz="1850" dirty="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850" dirty="0">
                <a:solidFill>
                  <a:schemeClr val="dk1"/>
                </a:solidFill>
              </a:rPr>
              <a:t>Could we add new offices and positions within God’s kingdom?  Many say that we can.  So today we have archbishops, patriarchs, popes, presidents, reverends.</a:t>
            </a:r>
            <a:endParaRPr sz="1850"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850" dirty="0">
                <a:solidFill>
                  <a:srgbClr val="00FFFF"/>
                </a:solidFill>
              </a:rPr>
              <a:t>Could we add new requirements for local church membership, like a dress code, minimum “tithing” requirements, church “bylaws”, etc?  Many do!</a:t>
            </a:r>
            <a:endParaRPr sz="185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850" dirty="0">
                <a:solidFill>
                  <a:srgbClr val="FFFF00"/>
                </a:solidFill>
              </a:rPr>
              <a:t>Could we add new and exciting things to our worship assemblies not found in the NT church?  Instrumental music, Drama productions, Concerts, etc?</a:t>
            </a:r>
            <a:endParaRPr sz="1850" dirty="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850" dirty="0">
                <a:solidFill>
                  <a:schemeClr val="dk1"/>
                </a:solidFill>
              </a:rPr>
              <a:t>Could we spend the weekly collection on a Coffee Shop, a Day Care center, a local Food Bank, a Pickleball Court, etc? Where is this in the New Testament?</a:t>
            </a:r>
            <a:endParaRPr sz="1850"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850" dirty="0">
                <a:solidFill>
                  <a:srgbClr val="00FFFF"/>
                </a:solidFill>
              </a:rPr>
              <a:t>Could we change the name of the Lord’s church?  Is “First church of Eric” ok?</a:t>
            </a:r>
          </a:p>
          <a:p>
            <a:pPr marL="457200" lvl="0" indent="-349250" algn="l" rtl="0">
              <a:lnSpc>
                <a:spcPct val="90000"/>
              </a:lnSpc>
              <a:spcBef>
                <a:spcPts val="0"/>
              </a:spcBef>
              <a:spcAft>
                <a:spcPts val="0"/>
              </a:spcAft>
              <a:buClr>
                <a:srgbClr val="00FFFF"/>
              </a:buClr>
              <a:buSzPts val="1900"/>
              <a:buChar char="●"/>
            </a:pPr>
            <a:r>
              <a:rPr lang="en" sz="1850" dirty="0">
                <a:solidFill>
                  <a:srgbClr val="FFFF00"/>
                </a:solidFill>
              </a:rPr>
              <a:t>We don’t allow </a:t>
            </a:r>
            <a:r>
              <a:rPr lang="en" sz="1850" u="sng" dirty="0">
                <a:solidFill>
                  <a:srgbClr val="FFFF00"/>
                </a:solidFill>
              </a:rPr>
              <a:t>our</a:t>
            </a:r>
            <a:r>
              <a:rPr lang="en" sz="1850" dirty="0">
                <a:solidFill>
                  <a:srgbClr val="FFFF00"/>
                </a:solidFill>
              </a:rPr>
              <a:t> children to use the “You didn’t say not to do it!” defense!</a:t>
            </a:r>
            <a:endParaRPr sz="185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06925" y="0"/>
            <a:ext cx="93666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dirty="0">
                <a:solidFill>
                  <a:srgbClr val="00FFFF"/>
                </a:solidFill>
              </a:rPr>
              <a:t>“ARE THEY GOING TO HELL?”</a:t>
            </a:r>
            <a:endParaRPr sz="4800" b="1" dirty="0">
              <a:solidFill>
                <a:srgbClr val="00FFFF"/>
              </a:solidFill>
            </a:endParaRPr>
          </a:p>
        </p:txBody>
      </p:sp>
      <p:sp>
        <p:nvSpPr>
          <p:cNvPr id="121" name="Google Shape;121;p24"/>
          <p:cNvSpPr txBox="1">
            <a:spLocks noGrp="1"/>
          </p:cNvSpPr>
          <p:nvPr>
            <p:ph type="subTitle" idx="1"/>
          </p:nvPr>
        </p:nvSpPr>
        <p:spPr>
          <a:xfrm>
            <a:off x="-181375" y="365475"/>
            <a:ext cx="9366600" cy="4778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WHY is this ^ the first place people go to when we talk about these matters?  I do not claim to know who will be in heaven and who will be in hell.  That is in the Lord’s hands, not ours.  But that is the WRONG QUESTION!  Someone who asks that just wants to do the bare minimum to stay out of hell.</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The proper question is “Are you PLEASING God by what you are offering to Him?”</a:t>
            </a:r>
            <a:r>
              <a:rPr lang="en" sz="2000">
                <a:solidFill>
                  <a:srgbClr val="FFFF00"/>
                </a:solidFill>
              </a:rPr>
              <a:t>  </a:t>
            </a:r>
            <a:r>
              <a:rPr lang="en" sz="2000" u="sng">
                <a:solidFill>
                  <a:srgbClr val="FFFF00"/>
                </a:solidFill>
              </a:rPr>
              <a:t>Jn.8:29</a:t>
            </a:r>
            <a:r>
              <a:rPr lang="en" sz="2000">
                <a:solidFill>
                  <a:srgbClr val="FFFF00"/>
                </a:solidFill>
              </a:rPr>
              <a:t> (Jesus) </a:t>
            </a:r>
            <a:r>
              <a:rPr lang="en" sz="2000" i="1">
                <a:solidFill>
                  <a:schemeClr val="dk1"/>
                </a:solidFill>
              </a:rPr>
              <a:t>“And He who sent Me is with Me; He has not left Me alone, for </a:t>
            </a:r>
            <a:r>
              <a:rPr lang="en" sz="2000" i="1" u="sng">
                <a:solidFill>
                  <a:schemeClr val="dk1"/>
                </a:solidFill>
              </a:rPr>
              <a:t>I always do the things that are pleasing to Him</a:t>
            </a:r>
            <a:r>
              <a:rPr lang="en" sz="2000" i="1">
                <a:solidFill>
                  <a:schemeClr val="dk1"/>
                </a:solidFill>
              </a:rPr>
              <a:t>.”</a:t>
            </a:r>
            <a:r>
              <a:rPr lang="en" sz="2000">
                <a:solidFill>
                  <a:srgbClr val="FFFF00"/>
                </a:solidFill>
              </a:rPr>
              <a:t>  </a:t>
            </a:r>
            <a:r>
              <a:rPr lang="en" sz="2000" u="sng">
                <a:solidFill>
                  <a:srgbClr val="FFFF00"/>
                </a:solidFill>
              </a:rPr>
              <a:t>1 Thess.4:1</a:t>
            </a:r>
            <a:r>
              <a:rPr lang="en" sz="2000">
                <a:solidFill>
                  <a:srgbClr val="FFFF00"/>
                </a:solidFill>
              </a:rPr>
              <a:t> </a:t>
            </a:r>
            <a:r>
              <a:rPr lang="en" sz="2000" i="1">
                <a:solidFill>
                  <a:schemeClr val="dk1"/>
                </a:solidFill>
              </a:rPr>
              <a:t>“Finally then, brethren, we request and exhort you in the Lord Jesus, that as </a:t>
            </a:r>
            <a:r>
              <a:rPr lang="en" sz="2000" i="1" u="sng">
                <a:solidFill>
                  <a:schemeClr val="dk1"/>
                </a:solidFill>
              </a:rPr>
              <a:t>you received from us instruction as to how you ought to walk and please God</a:t>
            </a:r>
            <a:r>
              <a:rPr lang="en" sz="2000" i="1">
                <a:solidFill>
                  <a:schemeClr val="dk1"/>
                </a:solidFill>
              </a:rPr>
              <a:t> (just as you actually do walk), that you excel still more.”</a:t>
            </a:r>
            <a:r>
              <a:rPr lang="en" sz="2000">
                <a:solidFill>
                  <a:srgbClr val="FFFF00"/>
                </a:solidFill>
              </a:rPr>
              <a:t>  </a:t>
            </a:r>
            <a:r>
              <a:rPr lang="en" sz="2000" u="sng">
                <a:solidFill>
                  <a:srgbClr val="FFFF00"/>
                </a:solidFill>
              </a:rPr>
              <a:t>Col.1:10</a:t>
            </a:r>
            <a:r>
              <a:rPr lang="en" sz="2000">
                <a:solidFill>
                  <a:srgbClr val="FFFF00"/>
                </a:solidFill>
              </a:rPr>
              <a:t> </a:t>
            </a:r>
            <a:r>
              <a:rPr lang="en" sz="2000" i="1">
                <a:solidFill>
                  <a:schemeClr val="dk1"/>
                </a:solidFill>
              </a:rPr>
              <a:t>“so that you will walk in a manner worthy of the Lord, </a:t>
            </a:r>
            <a:r>
              <a:rPr lang="en" sz="2000" i="1" u="sng">
                <a:solidFill>
                  <a:schemeClr val="dk1"/>
                </a:solidFill>
              </a:rPr>
              <a:t>to please Him in all respects</a:t>
            </a:r>
            <a:r>
              <a:rPr lang="en" sz="2000" i="1">
                <a:solidFill>
                  <a:schemeClr val="dk1"/>
                </a:solidFill>
              </a:rPr>
              <a:t>, bearing fruit in every good work and increasing in the knowledge of God;”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Can’t we all at least agree that adding these things is unwise, because we are risking our souls on a “maybe” that God is OK with what we offer to Him?   </a:t>
            </a:r>
            <a:r>
              <a:rPr lang="en" sz="2000" u="sng">
                <a:solidFill>
                  <a:srgbClr val="FFFF00"/>
                </a:solidFill>
              </a:rPr>
              <a:t>Eph.5:15-17</a:t>
            </a:r>
            <a:r>
              <a:rPr lang="en" sz="2000">
                <a:solidFill>
                  <a:srgbClr val="FFFF00"/>
                </a:solidFill>
              </a:rPr>
              <a:t> </a:t>
            </a:r>
            <a:r>
              <a:rPr lang="en" sz="2000" i="1">
                <a:solidFill>
                  <a:schemeClr val="dk1"/>
                </a:solidFill>
              </a:rPr>
              <a:t>“Therefore be careful how you walk, </a:t>
            </a:r>
            <a:r>
              <a:rPr lang="en" sz="2000" i="1" u="sng">
                <a:solidFill>
                  <a:schemeClr val="dk1"/>
                </a:solidFill>
              </a:rPr>
              <a:t>not as unwise men</a:t>
            </a:r>
            <a:r>
              <a:rPr lang="en" sz="2000" i="1">
                <a:solidFill>
                  <a:schemeClr val="dk1"/>
                </a:solidFill>
              </a:rPr>
              <a:t> but as wise, 16 making the most of your time, because the days are evil. 17 So then </a:t>
            </a:r>
            <a:r>
              <a:rPr lang="en" sz="2000" i="1" u="sng">
                <a:solidFill>
                  <a:schemeClr val="dk1"/>
                </a:solidFill>
              </a:rPr>
              <a:t>do not be foolish</a:t>
            </a:r>
            <a:r>
              <a:rPr lang="en" sz="2000" i="1">
                <a:solidFill>
                  <a:schemeClr val="dk1"/>
                </a:solidFill>
              </a:rPr>
              <a:t>, but </a:t>
            </a:r>
            <a:r>
              <a:rPr lang="en" sz="2000" i="1" u="sng">
                <a:solidFill>
                  <a:schemeClr val="dk1"/>
                </a:solidFill>
              </a:rPr>
              <a:t>understand what the will of the Lord is</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06925" y="0"/>
            <a:ext cx="93666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“The law of the lord is with us.”</a:t>
            </a:r>
            <a:endParaRPr sz="4800" b="1">
              <a:solidFill>
                <a:srgbClr val="00FFFF"/>
              </a:solidFill>
            </a:endParaRPr>
          </a:p>
        </p:txBody>
      </p:sp>
      <p:sp>
        <p:nvSpPr>
          <p:cNvPr id="127" name="Google Shape;127;p25"/>
          <p:cNvSpPr txBox="1">
            <a:spLocks noGrp="1"/>
          </p:cNvSpPr>
          <p:nvPr>
            <p:ph type="subTitle" idx="1"/>
          </p:nvPr>
        </p:nvSpPr>
        <p:spPr>
          <a:xfrm>
            <a:off x="-181375" y="365475"/>
            <a:ext cx="9366600" cy="47781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This is the attitude of those who have made so many additions today.  But it’s not a new thing. </a:t>
            </a:r>
            <a:r>
              <a:rPr lang="en" sz="2000">
                <a:solidFill>
                  <a:schemeClr val="dk1"/>
                </a:solidFill>
              </a:rPr>
              <a:t> </a:t>
            </a:r>
            <a:r>
              <a:rPr lang="en" sz="2000" u="sng">
                <a:solidFill>
                  <a:srgbClr val="FFFF00"/>
                </a:solidFill>
              </a:rPr>
              <a:t>Jer.8:8</a:t>
            </a:r>
            <a:r>
              <a:rPr lang="en" sz="2000">
                <a:solidFill>
                  <a:schemeClr val="dk1"/>
                </a:solidFill>
              </a:rPr>
              <a:t> </a:t>
            </a:r>
            <a:r>
              <a:rPr lang="en" sz="2000" i="1">
                <a:solidFill>
                  <a:schemeClr val="dk1"/>
                </a:solidFill>
              </a:rPr>
              <a:t>“How can you say, ‘</a:t>
            </a:r>
            <a:r>
              <a:rPr lang="en" sz="2000" i="1" u="sng">
                <a:solidFill>
                  <a:schemeClr val="dk1"/>
                </a:solidFill>
              </a:rPr>
              <a:t>We are wise, and the law of the Lord is with us</a:t>
            </a:r>
            <a:r>
              <a:rPr lang="en" sz="2000" i="1">
                <a:solidFill>
                  <a:schemeClr val="dk1"/>
                </a:solidFill>
              </a:rPr>
              <a:t>’?  But behold, </a:t>
            </a:r>
            <a:r>
              <a:rPr lang="en" sz="2000" i="1" u="sng">
                <a:solidFill>
                  <a:schemeClr val="dk1"/>
                </a:solidFill>
              </a:rPr>
              <a:t>the lying pen of the scribes</a:t>
            </a:r>
            <a:r>
              <a:rPr lang="en" sz="2000" i="1">
                <a:solidFill>
                  <a:schemeClr val="dk1"/>
                </a:solidFill>
              </a:rPr>
              <a:t> has made it into a lie.”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Pet.2:1</a:t>
            </a:r>
            <a:r>
              <a:rPr lang="en" sz="2000">
                <a:solidFill>
                  <a:schemeClr val="dk1"/>
                </a:solidFill>
              </a:rPr>
              <a:t> </a:t>
            </a:r>
            <a:r>
              <a:rPr lang="en" sz="2000" i="1">
                <a:solidFill>
                  <a:schemeClr val="dk1"/>
                </a:solidFill>
              </a:rPr>
              <a:t>“But false prophets also arose among the people, </a:t>
            </a:r>
            <a:r>
              <a:rPr lang="en" sz="2000" i="1" u="sng">
                <a:solidFill>
                  <a:schemeClr val="dk1"/>
                </a:solidFill>
              </a:rPr>
              <a:t>just as there will also be false teachers among you, who will secretly introduce destructive heresies</a:t>
            </a:r>
            <a:r>
              <a:rPr lang="en" sz="2000" i="1">
                <a:solidFill>
                  <a:schemeClr val="dk1"/>
                </a:solidFill>
              </a:rPr>
              <a:t>, even denying the Master who bought them, bringing swift destruction upon themselves.”</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Which way is the path of safety?  Who should we listen to?</a:t>
            </a:r>
            <a:r>
              <a:rPr lang="en" sz="2000">
                <a:solidFill>
                  <a:schemeClr val="dk1"/>
                </a:solidFill>
              </a:rPr>
              <a:t> </a:t>
            </a:r>
            <a:r>
              <a:rPr lang="en" sz="2000" u="sng">
                <a:solidFill>
                  <a:srgbClr val="FFFF00"/>
                </a:solidFill>
              </a:rPr>
              <a:t>Prov.14:12</a:t>
            </a:r>
            <a:r>
              <a:rPr lang="en" sz="2000">
                <a:solidFill>
                  <a:schemeClr val="dk1"/>
                </a:solidFill>
              </a:rPr>
              <a:t> </a:t>
            </a:r>
            <a:r>
              <a:rPr lang="en" sz="2000" i="1">
                <a:solidFill>
                  <a:schemeClr val="dk1"/>
                </a:solidFill>
              </a:rPr>
              <a:t>“There is a way which </a:t>
            </a:r>
            <a:r>
              <a:rPr lang="en" sz="2000" i="1" u="sng">
                <a:solidFill>
                  <a:schemeClr val="dk1"/>
                </a:solidFill>
              </a:rPr>
              <a:t>seems right</a:t>
            </a:r>
            <a:r>
              <a:rPr lang="en" sz="2000" i="1">
                <a:solidFill>
                  <a:schemeClr val="dk1"/>
                </a:solidFill>
              </a:rPr>
              <a:t> to a man, but </a:t>
            </a:r>
            <a:r>
              <a:rPr lang="en" sz="2000" i="1" u="sng">
                <a:solidFill>
                  <a:schemeClr val="dk1"/>
                </a:solidFill>
              </a:rPr>
              <a:t>its end is the way of death</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Jer.10:23</a:t>
            </a:r>
            <a:r>
              <a:rPr lang="en" sz="2000">
                <a:solidFill>
                  <a:schemeClr val="dk1"/>
                </a:solidFill>
              </a:rPr>
              <a:t> </a:t>
            </a:r>
            <a:r>
              <a:rPr lang="en" sz="2000" i="1">
                <a:solidFill>
                  <a:schemeClr val="dk1"/>
                </a:solidFill>
              </a:rPr>
              <a:t>“I know, O Lord, that a man’s way is not in himself, </a:t>
            </a:r>
            <a:r>
              <a:rPr lang="en" sz="2000" i="1" u="sng">
                <a:solidFill>
                  <a:schemeClr val="dk1"/>
                </a:solidFill>
              </a:rPr>
              <a:t>nor is it in a man who walks to direct his steps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Prov.3:5-6</a:t>
            </a:r>
            <a:r>
              <a:rPr lang="en" sz="2000">
                <a:solidFill>
                  <a:schemeClr val="dk1"/>
                </a:solidFill>
              </a:rPr>
              <a:t> </a:t>
            </a:r>
            <a:r>
              <a:rPr lang="en" sz="2000" i="1">
                <a:solidFill>
                  <a:schemeClr val="dk1"/>
                </a:solidFill>
              </a:rPr>
              <a:t>“Trust in the Lord with all your heart, and </a:t>
            </a:r>
            <a:r>
              <a:rPr lang="en" sz="2000" i="1" u="sng">
                <a:solidFill>
                  <a:schemeClr val="dk1"/>
                </a:solidFill>
              </a:rPr>
              <a:t>do not lean on your own understanding</a:t>
            </a:r>
            <a:r>
              <a:rPr lang="en" sz="2000" i="1">
                <a:solidFill>
                  <a:schemeClr val="dk1"/>
                </a:solidFill>
              </a:rPr>
              <a:t>. 6 In all your ways acknowledge Him, and He will make your paths straight.”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Many today call the church of the New Testament “Boring!”  We are NOT here for for our entertainment.  We are here to help to save men's’ souls!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OLD TESTAMENT TEACHING</a:t>
            </a:r>
            <a:endParaRPr sz="5000" b="1">
              <a:solidFill>
                <a:srgbClr val="00FFFF"/>
              </a:solidFill>
            </a:endParaRPr>
          </a:p>
        </p:txBody>
      </p:sp>
      <p:sp>
        <p:nvSpPr>
          <p:cNvPr id="61" name="Google Shape;61;p14"/>
          <p:cNvSpPr txBox="1">
            <a:spLocks noGrp="1"/>
          </p:cNvSpPr>
          <p:nvPr>
            <p:ph type="subTitle" idx="1"/>
          </p:nvPr>
        </p:nvSpPr>
        <p:spPr>
          <a:xfrm>
            <a:off x="-194900" y="391175"/>
            <a:ext cx="9434100" cy="47523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Deut.4:2</a:t>
            </a:r>
            <a:r>
              <a:rPr lang="en" sz="2100">
                <a:solidFill>
                  <a:srgbClr val="FFFF00"/>
                </a:solidFill>
              </a:rPr>
              <a:t> </a:t>
            </a:r>
            <a:r>
              <a:rPr lang="en" sz="2100" i="1">
                <a:solidFill>
                  <a:schemeClr val="dk1"/>
                </a:solidFill>
              </a:rPr>
              <a:t>“</a:t>
            </a:r>
            <a:r>
              <a:rPr lang="en" sz="2100" i="1" u="sng">
                <a:solidFill>
                  <a:schemeClr val="dk1"/>
                </a:solidFill>
              </a:rPr>
              <a:t>You shall not add to the word which I am commanding you</a:t>
            </a:r>
            <a:r>
              <a:rPr lang="en" sz="2100" i="1">
                <a:solidFill>
                  <a:schemeClr val="dk1"/>
                </a:solidFill>
              </a:rPr>
              <a:t>, nor take away from it, that you may keep the commandments of the Lord your God which I command you.”</a:t>
            </a:r>
            <a:r>
              <a:rPr lang="en" sz="2100">
                <a:solidFill>
                  <a:srgbClr val="FFFF00"/>
                </a:solidFill>
              </a:rPr>
              <a:t> (</a:t>
            </a:r>
            <a:r>
              <a:rPr lang="en" sz="2100" u="sng">
                <a:solidFill>
                  <a:srgbClr val="FFFF00"/>
                </a:solidFill>
              </a:rPr>
              <a:t>Deut.12:32</a:t>
            </a:r>
            <a:r>
              <a:rPr lang="en" sz="2100">
                <a:solidFill>
                  <a:srgbClr val="FFFF00"/>
                </a:solidFill>
              </a:rPr>
              <a:t> also)</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Deut.5:22</a:t>
            </a:r>
            <a:r>
              <a:rPr lang="en" sz="2100">
                <a:solidFill>
                  <a:srgbClr val="FFFF00"/>
                </a:solidFill>
              </a:rPr>
              <a:t> </a:t>
            </a:r>
            <a:r>
              <a:rPr lang="en" sz="2100" i="1">
                <a:solidFill>
                  <a:schemeClr val="dk1"/>
                </a:solidFill>
              </a:rPr>
              <a:t>“These words the Lord spoke to all your assembly at the mountain from the midst of the fire, of the cloud and of the thick gloom, with a great voice, </a:t>
            </a:r>
            <a:r>
              <a:rPr lang="en" sz="2100" i="1" u="sng">
                <a:solidFill>
                  <a:schemeClr val="dk1"/>
                </a:solidFill>
              </a:rPr>
              <a:t>and He added no more</a:t>
            </a:r>
            <a:r>
              <a:rPr lang="en" sz="2100" i="1">
                <a:solidFill>
                  <a:schemeClr val="dk1"/>
                </a:solidFill>
              </a:rPr>
              <a:t>. He wrote them on two tablets of stone and gave them to me.”  </a:t>
            </a:r>
            <a:r>
              <a:rPr lang="en" sz="2100">
                <a:solidFill>
                  <a:srgbClr val="00FFFF"/>
                </a:solidFill>
              </a:rPr>
              <a:t>Why specify this?</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Josh.1:7</a:t>
            </a:r>
            <a:r>
              <a:rPr lang="en" sz="2100">
                <a:solidFill>
                  <a:srgbClr val="FFFF00"/>
                </a:solidFill>
              </a:rPr>
              <a:t> </a:t>
            </a:r>
            <a:r>
              <a:rPr lang="en" sz="2100" i="1">
                <a:solidFill>
                  <a:schemeClr val="dk1"/>
                </a:solidFill>
              </a:rPr>
              <a:t>“Only be strong and very courageous; be careful to do according to all the law which Moses My servant commanded you; </a:t>
            </a:r>
            <a:r>
              <a:rPr lang="en" sz="2100" i="1" u="sng">
                <a:solidFill>
                  <a:schemeClr val="dk1"/>
                </a:solidFill>
              </a:rPr>
              <a:t>do not turn from it to the right or to the left</a:t>
            </a:r>
            <a:r>
              <a:rPr lang="en" sz="2100" i="1">
                <a:solidFill>
                  <a:schemeClr val="dk1"/>
                </a:solidFill>
              </a:rPr>
              <a:t>, so that you may have success wherever you go.”</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Prov.30:5-6</a:t>
            </a:r>
            <a:r>
              <a:rPr lang="en" sz="2100">
                <a:solidFill>
                  <a:srgbClr val="FFFF00"/>
                </a:solidFill>
              </a:rPr>
              <a:t> </a:t>
            </a:r>
            <a:r>
              <a:rPr lang="en" sz="2100" i="1">
                <a:solidFill>
                  <a:schemeClr val="dk1"/>
                </a:solidFill>
              </a:rPr>
              <a:t>“Every word of God is tested; He is a shield to those who take refuge in Him. 6 </a:t>
            </a:r>
            <a:r>
              <a:rPr lang="en" sz="2100" i="1" u="sng">
                <a:solidFill>
                  <a:schemeClr val="dk1"/>
                </a:solidFill>
              </a:rPr>
              <a:t>Do not add to His words or He will reprove you, and you will be proved a liar</a:t>
            </a:r>
            <a:r>
              <a:rPr lang="en" sz="2100" i="1">
                <a:solidFill>
                  <a:schemeClr val="dk1"/>
                </a:solidFill>
              </a:rPr>
              <a:t>.”</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Is.30:1</a:t>
            </a:r>
            <a:r>
              <a:rPr lang="en" sz="2100">
                <a:solidFill>
                  <a:srgbClr val="FFFF00"/>
                </a:solidFill>
              </a:rPr>
              <a:t> </a:t>
            </a:r>
            <a:r>
              <a:rPr lang="en" sz="2100" i="1">
                <a:solidFill>
                  <a:schemeClr val="dk1"/>
                </a:solidFill>
              </a:rPr>
              <a:t>“Woe to the rebellious children,” declares the Lord, “</a:t>
            </a:r>
            <a:r>
              <a:rPr lang="en" sz="2100" i="1" u="sng">
                <a:solidFill>
                  <a:schemeClr val="dk1"/>
                </a:solidFill>
              </a:rPr>
              <a:t>Who execute a plan, but not Mine</a:t>
            </a:r>
            <a:r>
              <a:rPr lang="en" sz="2100" i="1">
                <a:solidFill>
                  <a:schemeClr val="dk1"/>
                </a:solidFill>
              </a:rPr>
              <a:t>, And make an alliance, but not of My Spirit, in order to </a:t>
            </a:r>
            <a:r>
              <a:rPr lang="en" sz="2100" i="1" u="sng">
                <a:solidFill>
                  <a:schemeClr val="dk1"/>
                </a:solidFill>
              </a:rPr>
              <a:t>add sin to sin</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19687" y="0"/>
            <a:ext cx="9306773"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OLD TESTAMENT EXAMPLES</a:t>
            </a:r>
            <a:endParaRPr sz="5000" b="1" dirty="0">
              <a:solidFill>
                <a:srgbClr val="00FFFF"/>
              </a:solidFill>
            </a:endParaRPr>
          </a:p>
        </p:txBody>
      </p:sp>
      <p:sp>
        <p:nvSpPr>
          <p:cNvPr id="67" name="Google Shape;67;p15"/>
          <p:cNvSpPr txBox="1">
            <a:spLocks noGrp="1"/>
          </p:cNvSpPr>
          <p:nvPr>
            <p:ph type="subTitle" idx="1"/>
          </p:nvPr>
        </p:nvSpPr>
        <p:spPr>
          <a:xfrm>
            <a:off x="-194900" y="391175"/>
            <a:ext cx="9434100" cy="47523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Did God care what was being sacrificed to Him by Cain?  </a:t>
            </a:r>
            <a:r>
              <a:rPr lang="en" sz="1900" u="sng">
                <a:solidFill>
                  <a:srgbClr val="FFFF00"/>
                </a:solidFill>
              </a:rPr>
              <a:t>Gen.4:7</a:t>
            </a:r>
            <a:r>
              <a:rPr lang="en" sz="1900">
                <a:solidFill>
                  <a:srgbClr val="FFFF00"/>
                </a:solidFill>
              </a:rPr>
              <a:t> </a:t>
            </a:r>
            <a:r>
              <a:rPr lang="en" sz="1900" i="1">
                <a:solidFill>
                  <a:schemeClr val="dk1"/>
                </a:solidFill>
              </a:rPr>
              <a:t>“If you do well, will not your countenance be lifted up? And if you do not do well, sin is crouching at the door; and its desire is for you, but you must master it.”</a:t>
            </a:r>
            <a:r>
              <a:rPr lang="en" sz="1900">
                <a:solidFill>
                  <a:srgbClr val="FFFF00"/>
                </a:solidFill>
              </a:rPr>
              <a:t>  Did God have to list out everything within creation that He DIDN’T want sacrificed to Him?</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Didn’t the creation of marriage, by God, rule out all sexual relationships OUTSIDE of marriage?  </a:t>
            </a:r>
            <a:r>
              <a:rPr lang="en" sz="1900" u="sng">
                <a:solidFill>
                  <a:srgbClr val="FFFF00"/>
                </a:solidFill>
              </a:rPr>
              <a:t>Gen.2:24</a:t>
            </a:r>
            <a:r>
              <a:rPr lang="en" sz="1900">
                <a:solidFill>
                  <a:srgbClr val="FFFF00"/>
                </a:solidFill>
              </a:rPr>
              <a:t> </a:t>
            </a:r>
            <a:r>
              <a:rPr lang="en" sz="1900" i="1">
                <a:solidFill>
                  <a:schemeClr val="dk1"/>
                </a:solidFill>
              </a:rPr>
              <a:t>“For this reason a man shall leave his father and his mother, and be joined to his wife; and they shall become one flesh.”</a:t>
            </a:r>
            <a:r>
              <a:rPr lang="en" sz="1900">
                <a:solidFill>
                  <a:srgbClr val="FFFF00"/>
                </a:solidFill>
              </a:rPr>
              <a:t>  Just seventeen chapters later God is destroying Sodom!  Did they have the excuse “No one ever told us this was wrong?”  </a:t>
            </a:r>
            <a:r>
              <a:rPr lang="en" sz="1900" u="sng">
                <a:solidFill>
                  <a:srgbClr val="FFFF00"/>
                </a:solidFill>
              </a:rPr>
              <a:t>Jude 1:7</a:t>
            </a:r>
            <a:r>
              <a:rPr lang="en" sz="1900">
                <a:solidFill>
                  <a:srgbClr val="FFFF00"/>
                </a:solidFill>
              </a:rPr>
              <a:t> </a:t>
            </a:r>
            <a:r>
              <a:rPr lang="en" sz="1900" i="1">
                <a:solidFill>
                  <a:schemeClr val="dk1"/>
                </a:solidFill>
              </a:rPr>
              <a:t>“just as Sodom and Gomorrah and the cities around them, since they in the same way as these indulged in gross immorality and went after </a:t>
            </a:r>
            <a:r>
              <a:rPr lang="en" sz="1900" i="1" u="sng">
                <a:solidFill>
                  <a:schemeClr val="dk1"/>
                </a:solidFill>
              </a:rPr>
              <a:t>strange flesh</a:t>
            </a:r>
            <a:r>
              <a:rPr lang="en" sz="1900" i="1">
                <a:solidFill>
                  <a:schemeClr val="dk1"/>
                </a:solidFill>
              </a:rPr>
              <a:t>, are exhibited as an example in undergoing the punishment of eternal fire.”</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What about </a:t>
            </a:r>
            <a:r>
              <a:rPr lang="en" sz="1900" i="1">
                <a:solidFill>
                  <a:schemeClr val="dk1"/>
                </a:solidFill>
              </a:rPr>
              <a:t>“strange fire”</a:t>
            </a:r>
            <a:r>
              <a:rPr lang="en" sz="1900">
                <a:solidFill>
                  <a:srgbClr val="FFFF00"/>
                </a:solidFill>
              </a:rPr>
              <a:t> which God had not specified?  </a:t>
            </a:r>
            <a:r>
              <a:rPr lang="en" sz="1900" u="sng">
                <a:solidFill>
                  <a:srgbClr val="FFFF00"/>
                </a:solidFill>
              </a:rPr>
              <a:t>Lev.10:1-2</a:t>
            </a:r>
            <a:r>
              <a:rPr lang="en" sz="1900">
                <a:solidFill>
                  <a:srgbClr val="FFFF00"/>
                </a:solidFill>
              </a:rPr>
              <a:t> </a:t>
            </a:r>
            <a:r>
              <a:rPr lang="en" sz="1900" i="1">
                <a:solidFill>
                  <a:schemeClr val="dk1"/>
                </a:solidFill>
              </a:rPr>
              <a:t>“Now Nadab and Abihu, the sons of Aaron, took their respective firepans, and after putting fire in them, placed incense on it </a:t>
            </a:r>
            <a:r>
              <a:rPr lang="en" sz="1900" i="1" u="sng">
                <a:solidFill>
                  <a:schemeClr val="dk1"/>
                </a:solidFill>
              </a:rPr>
              <a:t>and offered strange fire before the Lord, which He had not commanded them</a:t>
            </a:r>
            <a:r>
              <a:rPr lang="en" sz="1900" i="1">
                <a:solidFill>
                  <a:schemeClr val="dk1"/>
                </a:solidFill>
              </a:rPr>
              <a:t>. 2 And fire came out from the presence of the Lord and consumed them, and they died before the Lord”</a:t>
            </a:r>
            <a:r>
              <a:rPr lang="en" sz="1900">
                <a:solidFill>
                  <a:srgbClr val="FFFF00"/>
                </a:solidFill>
              </a:rPr>
              <a:t>  Did silence here permit?</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3100" y="0"/>
            <a:ext cx="9244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MORE O.T. EXAMPLES</a:t>
            </a:r>
            <a:endParaRPr sz="5000" b="1">
              <a:solidFill>
                <a:srgbClr val="00FFFF"/>
              </a:solidFill>
            </a:endParaRPr>
          </a:p>
        </p:txBody>
      </p:sp>
      <p:sp>
        <p:nvSpPr>
          <p:cNvPr id="73" name="Google Shape;73;p16"/>
          <p:cNvSpPr txBox="1">
            <a:spLocks noGrp="1"/>
          </p:cNvSpPr>
          <p:nvPr>
            <p:ph type="subTitle" idx="1"/>
          </p:nvPr>
        </p:nvSpPr>
        <p:spPr>
          <a:xfrm>
            <a:off x="-194900" y="391175"/>
            <a:ext cx="9414000" cy="47523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Then Moses did something similar himself!  </a:t>
            </a:r>
            <a:r>
              <a:rPr lang="en" sz="1900" u="sng">
                <a:solidFill>
                  <a:srgbClr val="FFFF00"/>
                </a:solidFill>
              </a:rPr>
              <a:t>Num.20:9-12</a:t>
            </a:r>
            <a:r>
              <a:rPr lang="en" sz="1900">
                <a:solidFill>
                  <a:srgbClr val="FFFF00"/>
                </a:solidFill>
              </a:rPr>
              <a:t> </a:t>
            </a:r>
            <a:r>
              <a:rPr lang="en" sz="1900" i="1">
                <a:solidFill>
                  <a:schemeClr val="dk1"/>
                </a:solidFill>
              </a:rPr>
              <a:t>“So Moses took the rod from before the Lord, just as He had commanded him; 10 and Moses and Aaron gathered the assembly before the rock. And he said to them, “Listen now, you rebels; shall we bring forth water for you out of this rock?” 11 </a:t>
            </a:r>
            <a:r>
              <a:rPr lang="en" sz="1900" i="1" u="sng">
                <a:solidFill>
                  <a:schemeClr val="dk1"/>
                </a:solidFill>
              </a:rPr>
              <a:t>Then Moses lifted up his hand and struck the rock twice with his rod</a:t>
            </a:r>
            <a:r>
              <a:rPr lang="en" sz="1900" i="1">
                <a:solidFill>
                  <a:schemeClr val="dk1"/>
                </a:solidFill>
              </a:rPr>
              <a:t>; and water came forth abundantly, and the congregation and their beasts drank. 12 But the Lord said to Moses and Aaron, “Because you have not believed Me, to treat Me as holy in the sight of the sons of Israel, therefore you shall not bring this assembly into the land which I have given them.”</a:t>
            </a:r>
            <a:r>
              <a:rPr lang="en" sz="1900">
                <a:solidFill>
                  <a:srgbClr val="FFFF00"/>
                </a:solidFill>
              </a:rPr>
              <a:t>  God said “Speak to the rock.”  But He also did not say “Don’t strike it.”</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Could David decide to God build God a temple instead of using the tabernacle?  </a:t>
            </a:r>
            <a:r>
              <a:rPr lang="en" sz="1900" u="sng">
                <a:solidFill>
                  <a:srgbClr val="FFFF00"/>
                </a:solidFill>
              </a:rPr>
              <a:t>1 Chron.17:4-6</a:t>
            </a:r>
            <a:r>
              <a:rPr lang="en" sz="1900">
                <a:solidFill>
                  <a:srgbClr val="FFFF00"/>
                </a:solidFill>
              </a:rPr>
              <a:t> </a:t>
            </a:r>
            <a:r>
              <a:rPr lang="en" sz="1900" i="1">
                <a:solidFill>
                  <a:schemeClr val="dk1"/>
                </a:solidFill>
              </a:rPr>
              <a:t>“Go and tell David My servant, ‘Thus says the Lord, “</a:t>
            </a:r>
            <a:r>
              <a:rPr lang="en" sz="1900" i="1" u="sng">
                <a:solidFill>
                  <a:schemeClr val="dk1"/>
                </a:solidFill>
              </a:rPr>
              <a:t>You shall not build a house for Me to dwell in</a:t>
            </a:r>
            <a:r>
              <a:rPr lang="en" sz="1900" i="1">
                <a:solidFill>
                  <a:schemeClr val="dk1"/>
                </a:solidFill>
              </a:rPr>
              <a:t>; 5 for I have not dwelt in a house since the day that I brought up Israel to this day, but I have gone from tent to tent and from one dwelling place to another. 6 In all places where I have walked with all Israel, </a:t>
            </a:r>
            <a:r>
              <a:rPr lang="en" sz="1900" i="1" u="sng">
                <a:solidFill>
                  <a:schemeClr val="dk1"/>
                </a:solidFill>
              </a:rPr>
              <a:t>have I spoken a word with any of the judges of Israel</a:t>
            </a:r>
            <a:r>
              <a:rPr lang="en" sz="1900" i="1">
                <a:solidFill>
                  <a:schemeClr val="dk1"/>
                </a:solidFill>
              </a:rPr>
              <a:t>, whom I commanded to shepherd My people, saying, ‘Why have you not built for Me a house of cedar?’”</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73100" y="0"/>
            <a:ext cx="9244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O.T. PRIESTHOOD</a:t>
            </a:r>
            <a:endParaRPr sz="5000" b="1">
              <a:solidFill>
                <a:srgbClr val="00FFFF"/>
              </a:solidFill>
            </a:endParaRPr>
          </a:p>
        </p:txBody>
      </p:sp>
      <p:sp>
        <p:nvSpPr>
          <p:cNvPr id="79" name="Google Shape;79;p17"/>
          <p:cNvSpPr txBox="1">
            <a:spLocks noGrp="1"/>
          </p:cNvSpPr>
          <p:nvPr>
            <p:ph type="subTitle" idx="1"/>
          </p:nvPr>
        </p:nvSpPr>
        <p:spPr>
          <a:xfrm>
            <a:off x="-194900" y="391175"/>
            <a:ext cx="9434100" cy="4752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There are MULTIPLE examples of this problem.  God said priests are from the tribe of Levi.  Sacrifices are offered at the Tabernacle (and later the temple).</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King Saul, of the tribe of Benjamin, offered the burnt offering in </a:t>
            </a:r>
            <a:r>
              <a:rPr lang="en" sz="2000" u="sng">
                <a:solidFill>
                  <a:srgbClr val="FFFF00"/>
                </a:solidFill>
              </a:rPr>
              <a:t>1 Sam.13:9</a:t>
            </a:r>
            <a:r>
              <a:rPr lang="en" sz="2000">
                <a:solidFill>
                  <a:srgbClr val="FFFF00"/>
                </a:solidFill>
              </a:rPr>
              <a:t>.  </a:t>
            </a:r>
            <a:r>
              <a:rPr lang="en" sz="2000" i="1">
                <a:solidFill>
                  <a:schemeClr val="dk1"/>
                </a:solidFill>
              </a:rPr>
              <a:t>“Samuel said to Saul, “</a:t>
            </a:r>
            <a:r>
              <a:rPr lang="en" sz="2000" i="1" u="sng">
                <a:solidFill>
                  <a:schemeClr val="dk1"/>
                </a:solidFill>
              </a:rPr>
              <a:t>You have acted foolishly; you have not kept the commandment of the Lord your God</a:t>
            </a:r>
            <a:r>
              <a:rPr lang="en" sz="2000" i="1">
                <a:solidFill>
                  <a:schemeClr val="dk1"/>
                </a:solidFill>
              </a:rPr>
              <a:t>, which He commanded you, for now the Lord would have established your kingdom over Israel forever. 14 But now your kingdom shall not endure. The Lord has sought out for Himself a man after His own heart, and the Lord has appointed him as ruler over His people, because </a:t>
            </a:r>
            <a:r>
              <a:rPr lang="en" sz="2000" i="1" u="sng">
                <a:solidFill>
                  <a:schemeClr val="dk1"/>
                </a:solidFill>
              </a:rPr>
              <a:t>you have not kept what the Lord commanded you</a:t>
            </a:r>
            <a:r>
              <a:rPr lang="en" sz="2000" i="1">
                <a:solidFill>
                  <a:schemeClr val="dk1"/>
                </a:solidFill>
              </a:rPr>
              <a:t>.”</a:t>
            </a:r>
            <a:r>
              <a:rPr lang="en" sz="2000">
                <a:solidFill>
                  <a:srgbClr val="FFFF00"/>
                </a:solidFill>
              </a:rPr>
              <a:t>(</a:t>
            </a:r>
            <a:r>
              <a:rPr lang="en" sz="2000" u="sng">
                <a:solidFill>
                  <a:srgbClr val="FFFF00"/>
                </a:solidFill>
              </a:rPr>
              <a:t>1 Sam.13:13-14</a:t>
            </a:r>
            <a:r>
              <a:rPr lang="en" sz="2000">
                <a:solidFill>
                  <a:srgbClr val="FFFF00"/>
                </a:solidFill>
              </a:rPr>
              <a:t>)</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When King Uzziah, of the tribe of Judah, went into the temple to burn incense.  </a:t>
            </a:r>
            <a:r>
              <a:rPr lang="en" sz="2000" u="sng">
                <a:solidFill>
                  <a:srgbClr val="FFFF00"/>
                </a:solidFill>
              </a:rPr>
              <a:t>2 Chron.26:17-18</a:t>
            </a:r>
            <a:r>
              <a:rPr lang="en" sz="2000">
                <a:solidFill>
                  <a:srgbClr val="FFFF00"/>
                </a:solidFill>
              </a:rPr>
              <a:t> </a:t>
            </a:r>
            <a:r>
              <a:rPr lang="en" sz="2000" i="1">
                <a:solidFill>
                  <a:schemeClr val="dk1"/>
                </a:solidFill>
              </a:rPr>
              <a:t>“Then Azariah the priest entered after him and with him eighty priests of the Lord, valiant men. 18 They opposed Uzziah the king and said to him, “</a:t>
            </a:r>
            <a:r>
              <a:rPr lang="en" sz="2000" i="1" u="sng">
                <a:solidFill>
                  <a:schemeClr val="dk1"/>
                </a:solidFill>
              </a:rPr>
              <a:t>It is not for you, Uzziah, to burn incense to the Lord, but for the priests, the sons of Aaron who are consecrated to burn incense</a:t>
            </a:r>
            <a:r>
              <a:rPr lang="en" sz="2000" i="1">
                <a:solidFill>
                  <a:schemeClr val="dk1"/>
                </a:solidFill>
              </a:rPr>
              <a:t>. Get out of the sanctuary, for </a:t>
            </a:r>
            <a:r>
              <a:rPr lang="en" sz="2000" i="1" u="sng">
                <a:solidFill>
                  <a:schemeClr val="dk1"/>
                </a:solidFill>
              </a:rPr>
              <a:t>you have been unfaithful and will have no honor from the Lord God</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73100" y="0"/>
            <a:ext cx="92448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JEROBOAM’S SIN</a:t>
            </a:r>
            <a:endParaRPr sz="5000" b="1">
              <a:solidFill>
                <a:srgbClr val="00FFFF"/>
              </a:solidFill>
            </a:endParaRPr>
          </a:p>
        </p:txBody>
      </p:sp>
      <p:sp>
        <p:nvSpPr>
          <p:cNvPr id="85" name="Google Shape;85;p18"/>
          <p:cNvSpPr txBox="1">
            <a:spLocks noGrp="1"/>
          </p:cNvSpPr>
          <p:nvPr>
            <p:ph type="subTitle" idx="1"/>
          </p:nvPr>
        </p:nvSpPr>
        <p:spPr>
          <a:xfrm>
            <a:off x="-194900" y="391175"/>
            <a:ext cx="9407100" cy="4752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Kg.12:25-32</a:t>
            </a:r>
            <a:r>
              <a:rPr lang="en" sz="2000">
                <a:solidFill>
                  <a:srgbClr val="FFFF00"/>
                </a:solidFill>
              </a:rPr>
              <a:t> </a:t>
            </a:r>
            <a:r>
              <a:rPr lang="en" sz="2000" i="1">
                <a:solidFill>
                  <a:schemeClr val="dk1"/>
                </a:solidFill>
              </a:rPr>
              <a:t>“Jeroboam said in his heart, “Now the kingdom will return to the house of David. 27 If this people go up to offer sacrifices in the house of the Lord at Jerusalem, then the heart of this people will return to their lord, even to Rehoboam king of Judah; and they will kill me and return to Rehoboam king of Judah.” 28 So the king consulted, and made two golden calves, and he said to them, “It is too much for you to go up to Jerusalem; behold your gods, O Israel, that brought you up from the land of Egypt.” 29 He set one in Bethel, and the other he put in Dan. 30 </a:t>
            </a:r>
            <a:r>
              <a:rPr lang="en" sz="2000" i="1" u="sng">
                <a:solidFill>
                  <a:schemeClr val="dk1"/>
                </a:solidFill>
              </a:rPr>
              <a:t>Now this thing became a sin</a:t>
            </a:r>
            <a:r>
              <a:rPr lang="en" sz="2000" i="1">
                <a:solidFill>
                  <a:schemeClr val="dk1"/>
                </a:solidFill>
              </a:rPr>
              <a:t>, for the people went to worship before the one as far as Dan. 31 And </a:t>
            </a:r>
            <a:r>
              <a:rPr lang="en" sz="2000" i="1" u="sng">
                <a:solidFill>
                  <a:schemeClr val="dk1"/>
                </a:solidFill>
              </a:rPr>
              <a:t>he made houses on high places</a:t>
            </a:r>
            <a:r>
              <a:rPr lang="en" sz="2000" i="1">
                <a:solidFill>
                  <a:schemeClr val="dk1"/>
                </a:solidFill>
              </a:rPr>
              <a:t>, </a:t>
            </a:r>
            <a:r>
              <a:rPr lang="en" sz="2000" i="1" u="sng">
                <a:solidFill>
                  <a:schemeClr val="dk1"/>
                </a:solidFill>
              </a:rPr>
              <a:t>and made priests from among all the people who were not of the sons of Levi</a:t>
            </a:r>
            <a:r>
              <a:rPr lang="en" sz="2000" i="1">
                <a:solidFill>
                  <a:schemeClr val="dk1"/>
                </a:solidFill>
              </a:rPr>
              <a:t>.”</a:t>
            </a:r>
            <a:r>
              <a:rPr lang="en" sz="2000" i="1">
                <a:solidFill>
                  <a:srgbClr val="FFFF00"/>
                </a:solidFill>
              </a:rPr>
              <a:t>  </a:t>
            </a:r>
            <a:r>
              <a:rPr lang="en" sz="2000">
                <a:solidFill>
                  <a:srgbClr val="FFFF00"/>
                </a:solidFill>
              </a:rPr>
              <a:t>What was wrong with these additions?</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Heb.7:14</a:t>
            </a:r>
            <a:r>
              <a:rPr lang="en" sz="2000">
                <a:solidFill>
                  <a:srgbClr val="FFFF00"/>
                </a:solidFill>
              </a:rPr>
              <a:t> </a:t>
            </a:r>
            <a:r>
              <a:rPr lang="en" sz="2000" i="1">
                <a:solidFill>
                  <a:schemeClr val="dk1"/>
                </a:solidFill>
              </a:rPr>
              <a:t>“For it is evident that our Lord </a:t>
            </a:r>
            <a:r>
              <a:rPr lang="en" sz="2000">
                <a:solidFill>
                  <a:schemeClr val="dk1"/>
                </a:solidFill>
              </a:rPr>
              <a:t>(Jesus)</a:t>
            </a:r>
            <a:r>
              <a:rPr lang="en" sz="2000" i="1">
                <a:solidFill>
                  <a:schemeClr val="dk1"/>
                </a:solidFill>
              </a:rPr>
              <a:t> was descended from Judah, </a:t>
            </a:r>
            <a:r>
              <a:rPr lang="en" sz="2000" i="1" u="sng">
                <a:solidFill>
                  <a:schemeClr val="dk1"/>
                </a:solidFill>
              </a:rPr>
              <a:t>a tribe with reference to which Moses spoke nothing concerning priests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Can we see the God’s point there in Hebrews?  He is saying that in order for Jesus to be serving now as our High Priest, the Law of Moses HAD to be done away with, because ONLY Levites could serve as priests.  AND the way they knew this was Levi being named - NOT the other tribes being told “No”!</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19686" y="0"/>
            <a:ext cx="9359186"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dirty="0">
                <a:solidFill>
                  <a:srgbClr val="00FFFF"/>
                </a:solidFill>
              </a:rPr>
              <a:t>SOME “WHAT IF” SCENARIOS</a:t>
            </a:r>
            <a:endParaRPr sz="4900" b="1" dirty="0">
              <a:solidFill>
                <a:srgbClr val="00FFFF"/>
              </a:solidFill>
            </a:endParaRPr>
          </a:p>
        </p:txBody>
      </p:sp>
      <p:sp>
        <p:nvSpPr>
          <p:cNvPr id="91" name="Google Shape;91;p19"/>
          <p:cNvSpPr txBox="1">
            <a:spLocks noGrp="1"/>
          </p:cNvSpPr>
          <p:nvPr>
            <p:ph type="subTitle" idx="1"/>
          </p:nvPr>
        </p:nvSpPr>
        <p:spPr>
          <a:xfrm>
            <a:off x="-194900" y="391175"/>
            <a:ext cx="9434400" cy="4752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Based on what we have learned, can we guess at what God’s reaction would have been to the following:</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What if Noah had, in addition to the ONE window God told Him to add, added five more?  What if he ALSO gathered samples of all the fish?</a:t>
            </a:r>
            <a:r>
              <a:rPr lang="en" sz="2000">
                <a:solidFill>
                  <a:srgbClr val="FFFF00"/>
                </a:solidFill>
              </a:rPr>
              <a:t> </a:t>
            </a:r>
            <a:r>
              <a:rPr lang="en" sz="2000" u="sng">
                <a:solidFill>
                  <a:srgbClr val="FFFF00"/>
                </a:solidFill>
              </a:rPr>
              <a:t>Gen.6:22</a:t>
            </a:r>
            <a:r>
              <a:rPr lang="en" sz="2000">
                <a:solidFill>
                  <a:srgbClr val="FFFF00"/>
                </a:solidFill>
              </a:rPr>
              <a:t> </a:t>
            </a:r>
            <a:r>
              <a:rPr lang="en" sz="2000" i="1">
                <a:solidFill>
                  <a:schemeClr val="dk1"/>
                </a:solidFill>
              </a:rPr>
              <a:t>“Thus Noah did; </a:t>
            </a:r>
            <a:r>
              <a:rPr lang="en" sz="2000" i="1" u="sng">
                <a:solidFill>
                  <a:schemeClr val="dk1"/>
                </a:solidFill>
              </a:rPr>
              <a:t>according to all that God had commanded him, so he did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What if, during the Passover where the Angel of the Lord was going to strike every home where the lamb’s blood was not on the door posts and lintel, they ALSO poured the rest of the blood on the ground outside?  </a:t>
            </a:r>
            <a:r>
              <a:rPr lang="en" sz="2000" u="sng">
                <a:solidFill>
                  <a:srgbClr val="FFFF00"/>
                </a:solidFill>
              </a:rPr>
              <a:t>Ex.12:28</a:t>
            </a:r>
            <a:r>
              <a:rPr lang="en" sz="2000">
                <a:solidFill>
                  <a:srgbClr val="FFFF00"/>
                </a:solidFill>
              </a:rPr>
              <a:t> </a:t>
            </a:r>
            <a:r>
              <a:rPr lang="en" sz="2000" i="1">
                <a:solidFill>
                  <a:schemeClr val="dk1"/>
                </a:solidFill>
              </a:rPr>
              <a:t>“Then the sons of Israel went and did so; </a:t>
            </a:r>
            <a:r>
              <a:rPr lang="en" sz="2000" i="1" u="sng">
                <a:solidFill>
                  <a:schemeClr val="dk1"/>
                </a:solidFill>
              </a:rPr>
              <a:t>just as the Lord had commanded Moses and Aaron, so they did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What if, in addition to the Tabernacle specifications God gave </a:t>
            </a:r>
            <a:r>
              <a:rPr lang="en" sz="2000">
                <a:solidFill>
                  <a:srgbClr val="FFFF00"/>
                </a:solidFill>
              </a:rPr>
              <a:t>(</a:t>
            </a:r>
            <a:r>
              <a:rPr lang="en" sz="2000" u="sng">
                <a:solidFill>
                  <a:srgbClr val="FFFF00"/>
                </a:solidFill>
              </a:rPr>
              <a:t>Ex.25:40</a:t>
            </a:r>
            <a:r>
              <a:rPr lang="en" sz="2000">
                <a:solidFill>
                  <a:srgbClr val="FFFF00"/>
                </a:solidFill>
              </a:rPr>
              <a:t>)</a:t>
            </a:r>
            <a:r>
              <a:rPr lang="en" sz="2000">
                <a:solidFill>
                  <a:srgbClr val="00FFFF"/>
                </a:solidFill>
              </a:rPr>
              <a:t>, they added a bowling alley on the left side of it?</a:t>
            </a:r>
            <a:r>
              <a:rPr lang="en" sz="2000">
                <a:solidFill>
                  <a:srgbClr val="FFFF00"/>
                </a:solidFill>
              </a:rPr>
              <a:t>  </a:t>
            </a:r>
            <a:r>
              <a:rPr lang="en" sz="2000" i="1">
                <a:solidFill>
                  <a:schemeClr val="dk1"/>
                </a:solidFill>
              </a:rPr>
              <a:t>“</a:t>
            </a:r>
            <a:r>
              <a:rPr lang="en" sz="2000" i="1" u="sng">
                <a:solidFill>
                  <a:schemeClr val="dk1"/>
                </a:solidFill>
              </a:rPr>
              <a:t>Just as the Lord commanded</a:t>
            </a:r>
            <a:r>
              <a:rPr lang="en" sz="2000" i="1">
                <a:solidFill>
                  <a:schemeClr val="dk1"/>
                </a:solidFill>
              </a:rPr>
              <a:t>”</a:t>
            </a:r>
            <a:r>
              <a:rPr lang="en" sz="2000">
                <a:solidFill>
                  <a:srgbClr val="FFFF00"/>
                </a:solidFill>
              </a:rPr>
              <a:t> </a:t>
            </a:r>
            <a:r>
              <a:rPr lang="en" sz="2000">
                <a:solidFill>
                  <a:srgbClr val="00FFFF"/>
                </a:solidFill>
              </a:rPr>
              <a:t>appears 15 times in Exodus 39 and 40!</a:t>
            </a:r>
            <a:r>
              <a:rPr lang="en" sz="2000">
                <a:solidFill>
                  <a:srgbClr val="FFFF00"/>
                </a:solidFill>
              </a:rPr>
              <a:t>  </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What if, in addition to 7 priests and the men of war marching around Jericho (</a:t>
            </a:r>
            <a:r>
              <a:rPr lang="en" sz="2000" u="sng">
                <a:solidFill>
                  <a:srgbClr val="FFFF00"/>
                </a:solidFill>
              </a:rPr>
              <a:t>Josh. 6</a:t>
            </a:r>
            <a:r>
              <a:rPr lang="en" sz="2000">
                <a:solidFill>
                  <a:srgbClr val="FFFF00"/>
                </a:solidFill>
              </a:rPr>
              <a:t>), they added the women and children also? What if they added drums along with the trumpets and ram’s horns?!</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God never said here “Don’t do anything else!”  He only said “Do this”!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29261" y="0"/>
            <a:ext cx="9388861"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“BUT THAT’S THE OLD LAW!”</a:t>
            </a:r>
            <a:endParaRPr sz="5000" b="1" dirty="0">
              <a:solidFill>
                <a:srgbClr val="00FFFF"/>
              </a:solidFill>
            </a:endParaRPr>
          </a:p>
        </p:txBody>
      </p:sp>
      <p:sp>
        <p:nvSpPr>
          <p:cNvPr id="97" name="Google Shape;97;p20"/>
          <p:cNvSpPr txBox="1">
            <a:spLocks noGrp="1"/>
          </p:cNvSpPr>
          <p:nvPr>
            <p:ph type="subTitle" idx="1"/>
          </p:nvPr>
        </p:nvSpPr>
        <p:spPr>
          <a:xfrm>
            <a:off x="-194900" y="399300"/>
            <a:ext cx="9454500" cy="4744200"/>
          </a:xfrm>
          <a:prstGeom prst="rect">
            <a:avLst/>
          </a:prstGeom>
        </p:spPr>
        <p:txBody>
          <a:bodyPr spcFirstLastPara="1" wrap="square" lIns="91425" tIns="91425" rIns="91425" bIns="91425" anchor="t" anchorCtr="0">
            <a:noAutofit/>
          </a:bodyPr>
          <a:lstStyle/>
          <a:p>
            <a:pPr marL="457200" lvl="0" indent="-346075" algn="l" rtl="0">
              <a:lnSpc>
                <a:spcPct val="90000"/>
              </a:lnSpc>
              <a:spcBef>
                <a:spcPts val="0"/>
              </a:spcBef>
              <a:spcAft>
                <a:spcPts val="0"/>
              </a:spcAft>
              <a:buClr>
                <a:srgbClr val="FFFF00"/>
              </a:buClr>
              <a:buSzPts val="1850"/>
              <a:buChar char="●"/>
            </a:pPr>
            <a:r>
              <a:rPr lang="en" sz="1850">
                <a:solidFill>
                  <a:srgbClr val="FFFF00"/>
                </a:solidFill>
              </a:rPr>
              <a:t>This is the time when someone I am speaking to will say “Yeah, that’s how it was for the Jews under the old law.  But as Christians today we have liberty and freedom on such things.”  I agree that we are free from the Law of Moses.  But where do we get the idea that following the New Testament pattern is any less important to God?</a:t>
            </a:r>
            <a:endParaRPr sz="1850">
              <a:solidFill>
                <a:srgbClr val="FFFF00"/>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Heb.13:8-9</a:t>
            </a:r>
            <a:r>
              <a:rPr lang="en" sz="1850">
                <a:solidFill>
                  <a:srgbClr val="FFFF00"/>
                </a:solidFill>
              </a:rPr>
              <a:t> </a:t>
            </a:r>
            <a:r>
              <a:rPr lang="en" sz="1850" i="1">
                <a:solidFill>
                  <a:schemeClr val="dk1"/>
                </a:solidFill>
              </a:rPr>
              <a:t>“Jesus Christ is the same yesterday and today and forever.  Do not be carried away by varied and </a:t>
            </a:r>
            <a:r>
              <a:rPr lang="en" sz="1850" i="1" u="sng">
                <a:solidFill>
                  <a:schemeClr val="dk1"/>
                </a:solidFill>
              </a:rPr>
              <a:t>strange teachings</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2 Tim.3:15</a:t>
            </a:r>
            <a:r>
              <a:rPr lang="en" sz="1850">
                <a:solidFill>
                  <a:srgbClr val="FFFF00"/>
                </a:solidFill>
              </a:rPr>
              <a:t> </a:t>
            </a:r>
            <a:r>
              <a:rPr lang="en" sz="1850" i="1">
                <a:solidFill>
                  <a:schemeClr val="dk1"/>
                </a:solidFill>
              </a:rPr>
              <a:t>“and that from childhood you have known the sacred writings </a:t>
            </a:r>
            <a:r>
              <a:rPr lang="en" sz="1850" i="1" u="sng">
                <a:solidFill>
                  <a:schemeClr val="dk1"/>
                </a:solidFill>
              </a:rPr>
              <a:t>which are able to give you the wisdom that leads to salvation</a:t>
            </a:r>
            <a:r>
              <a:rPr lang="en" sz="1850" i="1">
                <a:solidFill>
                  <a:schemeClr val="dk1"/>
                </a:solidFill>
              </a:rPr>
              <a:t> through faith which is in Christ Jesus.”</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1 Tim.1:3</a:t>
            </a:r>
            <a:r>
              <a:rPr lang="en" sz="1850">
                <a:solidFill>
                  <a:srgbClr val="FFFF00"/>
                </a:solidFill>
              </a:rPr>
              <a:t> </a:t>
            </a:r>
            <a:r>
              <a:rPr lang="en" sz="1850" i="1">
                <a:solidFill>
                  <a:schemeClr val="dk1"/>
                </a:solidFill>
              </a:rPr>
              <a:t>“As I urged you upon my departure for Macedonia, remain on at Ephesus so that you may </a:t>
            </a:r>
            <a:r>
              <a:rPr lang="en" sz="1850" i="1" u="sng">
                <a:solidFill>
                  <a:schemeClr val="dk1"/>
                </a:solidFill>
              </a:rPr>
              <a:t>instruct certain men not to teach strange doctrines</a:t>
            </a:r>
            <a:r>
              <a:rPr lang="en" sz="1850" i="1">
                <a:solidFill>
                  <a:schemeClr val="dk1"/>
                </a:solidFill>
              </a:rPr>
              <a:t>,”</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1 Cor.4:6</a:t>
            </a:r>
            <a:r>
              <a:rPr lang="en" sz="1850">
                <a:solidFill>
                  <a:srgbClr val="FFFF00"/>
                </a:solidFill>
              </a:rPr>
              <a:t> </a:t>
            </a:r>
            <a:r>
              <a:rPr lang="en" sz="1850" i="1">
                <a:solidFill>
                  <a:schemeClr val="dk1"/>
                </a:solidFill>
              </a:rPr>
              <a:t>“...so that in us you may learn </a:t>
            </a:r>
            <a:r>
              <a:rPr lang="en" sz="1850" i="1" u="sng">
                <a:solidFill>
                  <a:schemeClr val="dk1"/>
                </a:solidFill>
              </a:rPr>
              <a:t>not to exceed what is written</a:t>
            </a:r>
            <a:r>
              <a:rPr lang="en" sz="1850" i="1">
                <a:solidFill>
                  <a:schemeClr val="dk1"/>
                </a:solidFill>
              </a:rPr>
              <a:t>, so that no one of you will become arrogant in behalf of one against the other.”</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2 Jn.1:9</a:t>
            </a:r>
            <a:r>
              <a:rPr lang="en" sz="1850">
                <a:solidFill>
                  <a:srgbClr val="FFFF00"/>
                </a:solidFill>
              </a:rPr>
              <a:t> </a:t>
            </a:r>
            <a:r>
              <a:rPr lang="en" sz="1850" i="1">
                <a:solidFill>
                  <a:schemeClr val="dk1"/>
                </a:solidFill>
              </a:rPr>
              <a:t>“Anyone </a:t>
            </a:r>
            <a:r>
              <a:rPr lang="en" sz="1850" i="1" u="sng">
                <a:solidFill>
                  <a:schemeClr val="dk1"/>
                </a:solidFill>
              </a:rPr>
              <a:t>who goes too far and does not abide in the teaching of Christ</a:t>
            </a:r>
            <a:r>
              <a:rPr lang="en" sz="1850" i="1">
                <a:solidFill>
                  <a:schemeClr val="dk1"/>
                </a:solidFill>
              </a:rPr>
              <a:t>, does not have God; the one who abides in the teaching, he has both the Father and the Son.”</a:t>
            </a:r>
            <a:endParaRPr sz="1850" i="1">
              <a:solidFill>
                <a:schemeClr val="dk1"/>
              </a:solidFill>
            </a:endParaRPr>
          </a:p>
          <a:p>
            <a:pPr marL="457200" lvl="0" indent="-346075" algn="l" rtl="0">
              <a:lnSpc>
                <a:spcPct val="90000"/>
              </a:lnSpc>
              <a:spcBef>
                <a:spcPts val="0"/>
              </a:spcBef>
              <a:spcAft>
                <a:spcPts val="0"/>
              </a:spcAft>
              <a:buClr>
                <a:srgbClr val="FFFF00"/>
              </a:buClr>
              <a:buSzPts val="1850"/>
              <a:buChar char="●"/>
            </a:pPr>
            <a:r>
              <a:rPr lang="en" sz="1850" u="sng">
                <a:solidFill>
                  <a:srgbClr val="FFFF00"/>
                </a:solidFill>
              </a:rPr>
              <a:t>Phil.3:17</a:t>
            </a:r>
            <a:r>
              <a:rPr lang="en" sz="1850">
                <a:solidFill>
                  <a:srgbClr val="FFFF00"/>
                </a:solidFill>
              </a:rPr>
              <a:t> </a:t>
            </a:r>
            <a:r>
              <a:rPr lang="en" sz="1850" i="1">
                <a:solidFill>
                  <a:schemeClr val="dk1"/>
                </a:solidFill>
              </a:rPr>
              <a:t>“Brethren, join in </a:t>
            </a:r>
            <a:r>
              <a:rPr lang="en" sz="1850" i="1" u="sng">
                <a:solidFill>
                  <a:schemeClr val="dk1"/>
                </a:solidFill>
              </a:rPr>
              <a:t>following my example</a:t>
            </a:r>
            <a:r>
              <a:rPr lang="en" sz="1850" i="1">
                <a:solidFill>
                  <a:schemeClr val="dk1"/>
                </a:solidFill>
              </a:rPr>
              <a:t>, and observe those who walk </a:t>
            </a:r>
            <a:r>
              <a:rPr lang="en" sz="1850" i="1" u="sng">
                <a:solidFill>
                  <a:schemeClr val="dk1"/>
                </a:solidFill>
              </a:rPr>
              <a:t>according to the pattern you have in us</a:t>
            </a:r>
            <a:r>
              <a:rPr lang="en" sz="1850" i="1">
                <a:solidFill>
                  <a:schemeClr val="dk1"/>
                </a:solidFill>
              </a:rPr>
              <a:t>.”</a:t>
            </a:r>
            <a:endParaRPr sz="18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73100" y="0"/>
            <a:ext cx="93327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NEW TESTAMENT EXAMPLES</a:t>
            </a:r>
            <a:endParaRPr sz="4900" b="1">
              <a:solidFill>
                <a:srgbClr val="00FFFF"/>
              </a:solidFill>
            </a:endParaRPr>
          </a:p>
        </p:txBody>
      </p:sp>
      <p:sp>
        <p:nvSpPr>
          <p:cNvPr id="103" name="Google Shape;103;p21"/>
          <p:cNvSpPr txBox="1">
            <a:spLocks noGrp="1"/>
          </p:cNvSpPr>
          <p:nvPr>
            <p:ph type="subTitle" idx="1"/>
          </p:nvPr>
        </p:nvSpPr>
        <p:spPr>
          <a:xfrm>
            <a:off x="-138300" y="365475"/>
            <a:ext cx="9364200" cy="47781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What happened when some Jewish Christians tried to add circumcision and the Law of Moses as a requirement to being saved by the blood of Jesus?  </a:t>
            </a:r>
            <a:r>
              <a:rPr lang="en" sz="1900" u="sng">
                <a:solidFill>
                  <a:srgbClr val="FFFF00"/>
                </a:solidFill>
              </a:rPr>
              <a:t>Acts 15:24-25</a:t>
            </a:r>
            <a:r>
              <a:rPr lang="en" sz="1900">
                <a:solidFill>
                  <a:srgbClr val="FFFF00"/>
                </a:solidFill>
              </a:rPr>
              <a:t> </a:t>
            </a:r>
            <a:r>
              <a:rPr lang="en" sz="1900">
                <a:solidFill>
                  <a:srgbClr val="00FFFF"/>
                </a:solidFill>
              </a:rPr>
              <a:t>(NKJV)</a:t>
            </a:r>
            <a:r>
              <a:rPr lang="en" sz="1900">
                <a:solidFill>
                  <a:srgbClr val="FFFF00"/>
                </a:solidFill>
              </a:rPr>
              <a:t> </a:t>
            </a:r>
            <a:r>
              <a:rPr lang="en" sz="1900" i="1">
                <a:solidFill>
                  <a:schemeClr val="dk1"/>
                </a:solidFill>
              </a:rPr>
              <a:t>“Since we have heard that some who went out from us have troubled you with words, unsettling your souls, saying, “You must be circumcised and keep the law” - </a:t>
            </a:r>
            <a:r>
              <a:rPr lang="en" sz="1900" i="1" u="sng">
                <a:solidFill>
                  <a:schemeClr val="dk1"/>
                </a:solidFill>
              </a:rPr>
              <a:t>to whom we gave no such commandment</a:t>
            </a:r>
            <a:r>
              <a:rPr lang="en" sz="1900" i="1">
                <a:solidFill>
                  <a:schemeClr val="dk1"/>
                </a:solidFill>
              </a:rPr>
              <a:t> -”</a:t>
            </a:r>
            <a:r>
              <a:rPr lang="en" sz="1900">
                <a:solidFill>
                  <a:srgbClr val="FFFF00"/>
                </a:solidFill>
              </a:rPr>
              <a:t>  Had the apostles ever taught “Don’t keep the Law of Moses”?  No.  They DID say “Repent and be baptized.” (</a:t>
            </a:r>
            <a:r>
              <a:rPr lang="en" sz="1900" u="sng">
                <a:solidFill>
                  <a:srgbClr val="FFFF00"/>
                </a:solidFill>
              </a:rPr>
              <a:t>Acts 2:38</a:t>
            </a:r>
            <a:r>
              <a:rPr lang="en" sz="1900">
                <a:solidFill>
                  <a:srgbClr val="FFFF00"/>
                </a:solidFill>
              </a:rPr>
              <a:t>)</a:t>
            </a:r>
            <a:endParaRPr sz="190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What happened in Corinth where some Christians were adding other elements to the communion, and filling their bellies rather than their souls?</a:t>
            </a:r>
            <a:r>
              <a:rPr lang="en" sz="1900">
                <a:solidFill>
                  <a:srgbClr val="FFFF00"/>
                </a:solidFill>
              </a:rPr>
              <a:t>  </a:t>
            </a:r>
            <a:r>
              <a:rPr lang="en" sz="1900" u="sng">
                <a:solidFill>
                  <a:srgbClr val="FFFF00"/>
                </a:solidFill>
              </a:rPr>
              <a:t>1 Cor.11:29-30</a:t>
            </a:r>
            <a:r>
              <a:rPr lang="en" sz="1900">
                <a:solidFill>
                  <a:srgbClr val="FFFF00"/>
                </a:solidFill>
              </a:rPr>
              <a:t> </a:t>
            </a:r>
            <a:r>
              <a:rPr lang="en" sz="1900" i="1">
                <a:solidFill>
                  <a:schemeClr val="dk1"/>
                </a:solidFill>
              </a:rPr>
              <a:t>“For he who eats and drinks, </a:t>
            </a:r>
            <a:r>
              <a:rPr lang="en" sz="1900" i="1" u="sng">
                <a:solidFill>
                  <a:schemeClr val="dk1"/>
                </a:solidFill>
              </a:rPr>
              <a:t>eats and drinks judgment to himself if he does not judge the body rightly</a:t>
            </a:r>
            <a:r>
              <a:rPr lang="en" sz="1900" i="1">
                <a:solidFill>
                  <a:schemeClr val="dk1"/>
                </a:solidFill>
              </a:rPr>
              <a:t>. 30 </a:t>
            </a:r>
            <a:r>
              <a:rPr lang="en" sz="1900" i="1" u="sng">
                <a:solidFill>
                  <a:schemeClr val="dk1"/>
                </a:solidFill>
              </a:rPr>
              <a:t>For this reason</a:t>
            </a:r>
            <a:r>
              <a:rPr lang="en" sz="1900" i="1">
                <a:solidFill>
                  <a:schemeClr val="dk1"/>
                </a:solidFill>
              </a:rPr>
              <a:t> many among you are weak and sick, and a number sleep.”</a:t>
            </a:r>
            <a:r>
              <a:rPr lang="en" sz="1900">
                <a:solidFill>
                  <a:srgbClr val="FFFF00"/>
                </a:solidFill>
              </a:rPr>
              <a:t>  </a:t>
            </a:r>
            <a:r>
              <a:rPr lang="en" sz="1900">
                <a:solidFill>
                  <a:srgbClr val="00FFFF"/>
                </a:solidFill>
              </a:rPr>
              <a:t>Some there had been afflicted with sickness and even died!  Is it important to God how Christians worship Him?</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What will God do to those who try to add to John’s revelation?  </a:t>
            </a:r>
            <a:r>
              <a:rPr lang="en" sz="1900" u="sng">
                <a:solidFill>
                  <a:srgbClr val="FFFF00"/>
                </a:solidFill>
              </a:rPr>
              <a:t>Rev.22:18</a:t>
            </a:r>
            <a:r>
              <a:rPr lang="en" sz="1900">
                <a:solidFill>
                  <a:srgbClr val="FFFF00"/>
                </a:solidFill>
              </a:rPr>
              <a:t> </a:t>
            </a:r>
            <a:r>
              <a:rPr lang="en" sz="1900" i="1">
                <a:solidFill>
                  <a:schemeClr val="dk1"/>
                </a:solidFill>
              </a:rPr>
              <a:t>“I testify to everyone who hears the words of the prophecy of this book: if anyone adds to them, God will add to him the plagues which are written in this book;”</a:t>
            </a:r>
            <a:endParaRPr sz="1900" i="1">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Someone CANNOT make the case that these things do not matter any longer!</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3397</Words>
  <Application>Microsoft Office PowerPoint</Application>
  <PresentationFormat>On-screen Show (16:9)</PresentationFormat>
  <Paragraphs>73</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ADDITIONS</vt:lpstr>
      <vt:lpstr>OLD TESTAMENT TEACHING</vt:lpstr>
      <vt:lpstr>OLD TESTAMENT EXAMPLES</vt:lpstr>
      <vt:lpstr>MORE O.T. EXAMPLES</vt:lpstr>
      <vt:lpstr>THE O.T. PRIESTHOOD</vt:lpstr>
      <vt:lpstr>JEROBOAM’S SIN</vt:lpstr>
      <vt:lpstr>SOME “WHAT IF” SCENARIOS</vt:lpstr>
      <vt:lpstr>“BUT THAT’S THE OLD LAW!”</vt:lpstr>
      <vt:lpstr>NEW TESTAMENT EXAMPLES</vt:lpstr>
      <vt:lpstr>LESS SERIOUS NOW, OR MORE?</vt:lpstr>
      <vt:lpstr>MODERN EXAMPLES</vt:lpstr>
      <vt:lpstr>“ARE THEY GOING TO HELL?”</vt:lpstr>
      <vt:lpstr>“The law of the lord is with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2025-02-16T08:29:28Z</dcterms:modified>
</cp:coreProperties>
</file>