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70" r:id="rId10"/>
    <p:sldId id="264" r:id="rId11"/>
    <p:sldId id="265" r:id="rId12"/>
    <p:sldId id="266" r:id="rId13"/>
    <p:sldId id="267" r:id="rId14"/>
    <p:sldId id="268" r:id="rId15"/>
    <p:sldId id="269"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3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27097ba38d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27097ba38d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27097ba38d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27097ba38d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27097ba38d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27097ba38d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27097ba38d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27097ba38d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27097ba38d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27097ba38d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27097ba38d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327097ba38d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27097ba38d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27097ba38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27097ba38d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27097ba38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27097ba38d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27097ba38d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27097ba38d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27097ba38d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27097ba38d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27097ba38d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27097ba38d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27097ba38d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27097ba38d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27097ba38d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a:extLst>
            <a:ext uri="{FF2B5EF4-FFF2-40B4-BE49-F238E27FC236}">
              <a16:creationId xmlns:a16="http://schemas.microsoft.com/office/drawing/2014/main" id="{1034502D-FEC9-3C18-18FE-7CE97E0FE8E5}"/>
            </a:ext>
          </a:extLst>
        </p:cNvPr>
        <p:cNvGrpSpPr/>
        <p:nvPr/>
      </p:nvGrpSpPr>
      <p:grpSpPr>
        <a:xfrm>
          <a:off x="0" y="0"/>
          <a:ext cx="0" cy="0"/>
          <a:chOff x="0" y="0"/>
          <a:chExt cx="0" cy="0"/>
        </a:xfrm>
      </p:grpSpPr>
      <p:sp>
        <p:nvSpPr>
          <p:cNvPr id="93" name="Google Shape;93;g327097ba38d_0_75:notes">
            <a:extLst>
              <a:ext uri="{FF2B5EF4-FFF2-40B4-BE49-F238E27FC236}">
                <a16:creationId xmlns:a16="http://schemas.microsoft.com/office/drawing/2014/main" id="{D7032ACD-92CB-4DAB-A3C5-424B528F266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27097ba38d_0_75:notes">
            <a:extLst>
              <a:ext uri="{FF2B5EF4-FFF2-40B4-BE49-F238E27FC236}">
                <a16:creationId xmlns:a16="http://schemas.microsoft.com/office/drawing/2014/main" id="{C8BB013B-8FB5-7914-9D50-7E8E3BD6626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4980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13700" y="0"/>
            <a:ext cx="9366600" cy="61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WHY WEDNESDAYS?</a:t>
            </a:r>
            <a:endParaRPr sz="6000" b="1">
              <a:solidFill>
                <a:srgbClr val="00FFFF"/>
              </a:solidFill>
            </a:endParaRPr>
          </a:p>
        </p:txBody>
      </p:sp>
      <p:sp>
        <p:nvSpPr>
          <p:cNvPr id="55" name="Google Shape;55;p13"/>
          <p:cNvSpPr txBox="1">
            <a:spLocks noGrp="1"/>
          </p:cNvSpPr>
          <p:nvPr>
            <p:ph type="subTitle" idx="1"/>
          </p:nvPr>
        </p:nvSpPr>
        <p:spPr>
          <a:xfrm>
            <a:off x="-113700" y="480500"/>
            <a:ext cx="9312300" cy="46629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FFFF00"/>
              </a:buClr>
              <a:buSzPts val="3000"/>
              <a:buChar char="●"/>
            </a:pPr>
            <a:r>
              <a:rPr lang="en" sz="3000" u="sng">
                <a:solidFill>
                  <a:srgbClr val="FFFF00"/>
                </a:solidFill>
              </a:rPr>
              <a:t>Heb.3:12-13</a:t>
            </a:r>
            <a:r>
              <a:rPr lang="en" sz="3000">
                <a:solidFill>
                  <a:schemeClr val="dk1"/>
                </a:solidFill>
              </a:rPr>
              <a:t> </a:t>
            </a:r>
            <a:r>
              <a:rPr lang="en" sz="3000">
                <a:solidFill>
                  <a:srgbClr val="00FFFF"/>
                </a:solidFill>
              </a:rPr>
              <a:t>(NKJV)</a:t>
            </a:r>
            <a:r>
              <a:rPr lang="en" sz="3000">
                <a:solidFill>
                  <a:schemeClr val="dk1"/>
                </a:solidFill>
              </a:rPr>
              <a:t> </a:t>
            </a:r>
            <a:r>
              <a:rPr lang="en" sz="3000" i="1">
                <a:solidFill>
                  <a:schemeClr val="dk1"/>
                </a:solidFill>
              </a:rPr>
              <a:t>“Beware, brethren, </a:t>
            </a:r>
            <a:r>
              <a:rPr lang="en" sz="3000" i="1" u="sng">
                <a:solidFill>
                  <a:schemeClr val="dk1"/>
                </a:solidFill>
              </a:rPr>
              <a:t>lest there be in any of you an evil heart of unbelief in departing from the living God</a:t>
            </a:r>
            <a:r>
              <a:rPr lang="en" sz="3000" i="1">
                <a:solidFill>
                  <a:schemeClr val="dk1"/>
                </a:solidFill>
              </a:rPr>
              <a:t>; 13 but </a:t>
            </a:r>
            <a:r>
              <a:rPr lang="en" sz="3000" i="1" u="sng">
                <a:solidFill>
                  <a:schemeClr val="dk1"/>
                </a:solidFill>
              </a:rPr>
              <a:t>exhort one another</a:t>
            </a:r>
            <a:r>
              <a:rPr lang="en" sz="3000" i="1">
                <a:solidFill>
                  <a:schemeClr val="dk1"/>
                </a:solidFill>
              </a:rPr>
              <a:t> </a:t>
            </a:r>
            <a:r>
              <a:rPr lang="en" sz="3000" i="1">
                <a:solidFill>
                  <a:srgbClr val="00FFFF"/>
                </a:solidFill>
              </a:rPr>
              <a:t>daily</a:t>
            </a:r>
            <a:r>
              <a:rPr lang="en" sz="3000" i="1">
                <a:solidFill>
                  <a:schemeClr val="dk1"/>
                </a:solidFill>
              </a:rPr>
              <a:t>, while it is called </a:t>
            </a:r>
            <a:r>
              <a:rPr lang="en" sz="3000" i="1">
                <a:solidFill>
                  <a:srgbClr val="00FFFF"/>
                </a:solidFill>
              </a:rPr>
              <a:t>“Today”</a:t>
            </a:r>
            <a:r>
              <a:rPr lang="en" sz="3000" i="1">
                <a:solidFill>
                  <a:schemeClr val="dk1"/>
                </a:solidFill>
              </a:rPr>
              <a:t>, </a:t>
            </a:r>
            <a:r>
              <a:rPr lang="en" sz="3000" i="1" u="sng">
                <a:solidFill>
                  <a:schemeClr val="dk1"/>
                </a:solidFill>
              </a:rPr>
              <a:t>lest any of you be hardened through the deceitfulness of sin</a:t>
            </a:r>
            <a:r>
              <a:rPr lang="en" sz="3000" i="1">
                <a:solidFill>
                  <a:schemeClr val="dk1"/>
                </a:solidFill>
              </a:rPr>
              <a:t>.”</a:t>
            </a:r>
            <a:endParaRPr sz="3000" i="1">
              <a:solidFill>
                <a:schemeClr val="dk1"/>
              </a:solidFill>
            </a:endParaRPr>
          </a:p>
          <a:p>
            <a:pPr marL="457200" lvl="0" indent="-419100" algn="l" rtl="0">
              <a:spcBef>
                <a:spcPts val="0"/>
              </a:spcBef>
              <a:spcAft>
                <a:spcPts val="0"/>
              </a:spcAft>
              <a:buClr>
                <a:srgbClr val="FFFF00"/>
              </a:buClr>
              <a:buSzPts val="3000"/>
              <a:buChar char="●"/>
            </a:pPr>
            <a:r>
              <a:rPr lang="en" sz="3000">
                <a:solidFill>
                  <a:srgbClr val="FFFF00"/>
                </a:solidFill>
              </a:rPr>
              <a:t>Brother Everett Ferguson: </a:t>
            </a:r>
            <a:r>
              <a:rPr lang="en" sz="3000">
                <a:solidFill>
                  <a:srgbClr val="00FFFF"/>
                </a:solidFill>
              </a:rPr>
              <a:t>“The church may survive where there is a poor program of religious education, little evangelism, virtually no benevolence; but it will </a:t>
            </a:r>
            <a:r>
              <a:rPr lang="en" sz="3000" u="sng">
                <a:solidFill>
                  <a:srgbClr val="00FFFF"/>
                </a:solidFill>
              </a:rPr>
              <a:t>not</a:t>
            </a:r>
            <a:r>
              <a:rPr lang="en" sz="3000">
                <a:solidFill>
                  <a:srgbClr val="00FFFF"/>
                </a:solidFill>
              </a:rPr>
              <a:t> survive where it does not </a:t>
            </a:r>
            <a:r>
              <a:rPr lang="en" sz="3000" u="sng">
                <a:solidFill>
                  <a:srgbClr val="00FFFF"/>
                </a:solidFill>
              </a:rPr>
              <a:t>meet</a:t>
            </a:r>
            <a:r>
              <a:rPr lang="en" sz="3000">
                <a:solidFill>
                  <a:srgbClr val="00FFFF"/>
                </a:solidFill>
              </a:rPr>
              <a:t>."</a:t>
            </a:r>
            <a:endParaRPr sz="3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13700" y="0"/>
            <a:ext cx="93666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dirty="0">
                <a:solidFill>
                  <a:srgbClr val="00FFFF"/>
                </a:solidFill>
              </a:rPr>
              <a:t>WHY ATTEND MID-WEEK? - 7</a:t>
            </a:r>
            <a:endParaRPr sz="5000" b="1" dirty="0">
              <a:solidFill>
                <a:srgbClr val="00FFFF"/>
              </a:solidFill>
            </a:endParaRPr>
          </a:p>
        </p:txBody>
      </p:sp>
      <p:sp>
        <p:nvSpPr>
          <p:cNvPr id="103" name="Google Shape;103;p21"/>
          <p:cNvSpPr txBox="1">
            <a:spLocks noGrp="1"/>
          </p:cNvSpPr>
          <p:nvPr>
            <p:ph type="subTitle" idx="1"/>
          </p:nvPr>
        </p:nvSpPr>
        <p:spPr>
          <a:xfrm>
            <a:off x="-181375" y="456150"/>
            <a:ext cx="9400500" cy="4686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b="1">
                <a:solidFill>
                  <a:srgbClr val="00FFFF"/>
                </a:solidFill>
              </a:rPr>
              <a:t>TO BE AN EXAMPLE TO UNBELIEVERS!  </a:t>
            </a:r>
            <a:r>
              <a:rPr lang="en" sz="2000" u="sng">
                <a:solidFill>
                  <a:srgbClr val="FFFF00"/>
                </a:solidFill>
              </a:rPr>
              <a:t>Phil.2:15</a:t>
            </a:r>
            <a:r>
              <a:rPr lang="en" sz="2000">
                <a:solidFill>
                  <a:srgbClr val="00FFFF"/>
                </a:solidFill>
              </a:rPr>
              <a:t> </a:t>
            </a:r>
            <a:r>
              <a:rPr lang="en" sz="2000" i="1">
                <a:solidFill>
                  <a:schemeClr val="dk1"/>
                </a:solidFill>
              </a:rPr>
              <a:t>“that you may become blameless and harmless, children of God without fault </a:t>
            </a:r>
            <a:r>
              <a:rPr lang="en" sz="2000" i="1" u="sng">
                <a:solidFill>
                  <a:schemeClr val="dk1"/>
                </a:solidFill>
              </a:rPr>
              <a:t>in the midst of a crooked and perverse generation</a:t>
            </a:r>
            <a:r>
              <a:rPr lang="en" sz="2000" i="1">
                <a:solidFill>
                  <a:schemeClr val="dk1"/>
                </a:solidFill>
              </a:rPr>
              <a:t>, among whom you shine as </a:t>
            </a:r>
            <a:r>
              <a:rPr lang="en" sz="2000" i="1" u="sng">
                <a:solidFill>
                  <a:schemeClr val="dk1"/>
                </a:solidFill>
              </a:rPr>
              <a:t>lights in the world</a:t>
            </a:r>
            <a:r>
              <a:rPr lang="en" sz="2000" i="1">
                <a:solidFill>
                  <a:schemeClr val="dk1"/>
                </a:solidFill>
              </a:rPr>
              <a:t>,”</a:t>
            </a:r>
            <a:r>
              <a:rPr lang="en" sz="2000">
                <a:solidFill>
                  <a:srgbClr val="00FFFF"/>
                </a:solidFill>
              </a:rPr>
              <a:t> </a:t>
            </a:r>
            <a:r>
              <a:rPr lang="en" sz="2000" u="sng">
                <a:solidFill>
                  <a:srgbClr val="FFFF00"/>
                </a:solidFill>
              </a:rPr>
              <a:t>1 Pet.2:12</a:t>
            </a:r>
            <a:r>
              <a:rPr lang="en" sz="2000">
                <a:solidFill>
                  <a:srgbClr val="00FFFF"/>
                </a:solidFill>
              </a:rPr>
              <a:t> </a:t>
            </a:r>
            <a:r>
              <a:rPr lang="en" sz="2000" i="1">
                <a:solidFill>
                  <a:schemeClr val="dk1"/>
                </a:solidFill>
              </a:rPr>
              <a:t>“</a:t>
            </a:r>
            <a:r>
              <a:rPr lang="en" sz="2000" i="1" u="sng">
                <a:solidFill>
                  <a:schemeClr val="dk1"/>
                </a:solidFill>
              </a:rPr>
              <a:t>having your conduct honorable among the Gentiles,</a:t>
            </a:r>
            <a:r>
              <a:rPr lang="en" sz="2000" i="1">
                <a:solidFill>
                  <a:schemeClr val="dk1"/>
                </a:solidFill>
              </a:rPr>
              <a:t> that when they speak against you as evildoers, they may, </a:t>
            </a:r>
            <a:r>
              <a:rPr lang="en" sz="2000" i="1" u="sng">
                <a:solidFill>
                  <a:schemeClr val="dk1"/>
                </a:solidFill>
              </a:rPr>
              <a:t>by your good works which they observe</a:t>
            </a:r>
            <a:r>
              <a:rPr lang="en" sz="2000" i="1">
                <a:solidFill>
                  <a:schemeClr val="dk1"/>
                </a:solidFill>
              </a:rPr>
              <a:t>, glorify God in the day of visitation.”</a:t>
            </a:r>
            <a:r>
              <a:rPr lang="en" sz="2000">
                <a:solidFill>
                  <a:srgbClr val="00FFFF"/>
                </a:solidFill>
              </a:rPr>
              <a:t>  </a:t>
            </a:r>
            <a:r>
              <a:rPr lang="en" sz="2000" u="sng">
                <a:solidFill>
                  <a:srgbClr val="FFFF00"/>
                </a:solidFill>
              </a:rPr>
              <a:t>1 Pet.3:1-2</a:t>
            </a:r>
            <a:r>
              <a:rPr lang="en" sz="2000">
                <a:solidFill>
                  <a:srgbClr val="00FFFF"/>
                </a:solidFill>
              </a:rPr>
              <a:t> </a:t>
            </a:r>
            <a:r>
              <a:rPr lang="en" sz="2000" i="1">
                <a:solidFill>
                  <a:schemeClr val="dk1"/>
                </a:solidFill>
              </a:rPr>
              <a:t>“Wives, likewise, be submissive to your own husbands, that even if some do not obey the word, they, without a word, </a:t>
            </a:r>
            <a:r>
              <a:rPr lang="en" sz="2000" i="1" u="sng">
                <a:solidFill>
                  <a:schemeClr val="dk1"/>
                </a:solidFill>
              </a:rPr>
              <a:t>may be won by the conduct of their wives, 2 when they observe your chaste conduct accompanied by fear</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I suspect that our co-workers, friends, family and neighbors know where we are, what we are doing, on Sunday mornings.  But do they also see how valuable you consider being with your brethren and studying the scriptures on Wednesday evenings?  In this day and age, where many in denominations are no longer attending mid-week assemblies and bible studies, we are squandering a valuable opportunity to invite them, and to let our lights shine.</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13700" y="0"/>
            <a:ext cx="93666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dirty="0">
                <a:solidFill>
                  <a:srgbClr val="00FFFF"/>
                </a:solidFill>
              </a:rPr>
              <a:t>WHY ATTEND MID-WEEK? - 8</a:t>
            </a:r>
            <a:endParaRPr sz="5000" b="1" dirty="0">
              <a:solidFill>
                <a:srgbClr val="00FFFF"/>
              </a:solidFill>
            </a:endParaRPr>
          </a:p>
        </p:txBody>
      </p:sp>
      <p:sp>
        <p:nvSpPr>
          <p:cNvPr id="109" name="Google Shape;109;p22"/>
          <p:cNvSpPr txBox="1">
            <a:spLocks noGrp="1"/>
          </p:cNvSpPr>
          <p:nvPr>
            <p:ph type="subTitle" idx="1"/>
          </p:nvPr>
        </p:nvSpPr>
        <p:spPr>
          <a:xfrm>
            <a:off x="-181375" y="365450"/>
            <a:ext cx="9400500" cy="4777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FFFF"/>
              </a:buClr>
              <a:buSzPts val="1800"/>
              <a:buChar char="●"/>
            </a:pPr>
            <a:r>
              <a:rPr lang="en" sz="1800" b="1">
                <a:solidFill>
                  <a:srgbClr val="00FFFF"/>
                </a:solidFill>
              </a:rPr>
              <a:t>TO TEACH OUR CHILDREN AND NEW CHRISTIANS!  </a:t>
            </a:r>
            <a:r>
              <a:rPr lang="en" sz="1800" u="sng">
                <a:solidFill>
                  <a:srgbClr val="FFFF00"/>
                </a:solidFill>
              </a:rPr>
              <a:t>Deut.4:9-10</a:t>
            </a:r>
            <a:r>
              <a:rPr lang="en" sz="1800">
                <a:solidFill>
                  <a:srgbClr val="00FFFF"/>
                </a:solidFill>
              </a:rPr>
              <a:t> </a:t>
            </a:r>
            <a:r>
              <a:rPr lang="en" sz="1800" i="1">
                <a:solidFill>
                  <a:schemeClr val="dk1"/>
                </a:solidFill>
              </a:rPr>
              <a:t>“Only take heed to yourself, and diligently keep yourself, lest you forget the things your eyes have seen, and lest they depart from your heart all the days of your life. And </a:t>
            </a:r>
            <a:r>
              <a:rPr lang="en" sz="1800" i="1" u="sng">
                <a:solidFill>
                  <a:schemeClr val="dk1"/>
                </a:solidFill>
              </a:rPr>
              <a:t>teach them to your children and your grandchildren</a:t>
            </a:r>
            <a:r>
              <a:rPr lang="en" sz="1800" i="1">
                <a:solidFill>
                  <a:schemeClr val="dk1"/>
                </a:solidFill>
              </a:rPr>
              <a:t>, 10 especially concerning the day you stood before the Lord your God in Horeb, when the Lord said to me, ‘Gather the people to Me, and I will let them hear My words, that they may learn to fear Me all the days they live on the earth, </a:t>
            </a:r>
            <a:r>
              <a:rPr lang="en" sz="1800" i="1" u="sng">
                <a:solidFill>
                  <a:schemeClr val="dk1"/>
                </a:solidFill>
              </a:rPr>
              <a:t>and that they may teach their children</a:t>
            </a:r>
            <a:r>
              <a:rPr lang="en" sz="1800" i="1">
                <a:solidFill>
                  <a:schemeClr val="dk1"/>
                </a:solidFill>
              </a:rPr>
              <a:t>.’</a:t>
            </a:r>
            <a:r>
              <a:rPr lang="en" sz="1800">
                <a:solidFill>
                  <a:srgbClr val="00FFFF"/>
                </a:solidFill>
              </a:rPr>
              <a:t> </a:t>
            </a:r>
            <a:r>
              <a:rPr lang="en" sz="1800" u="sng">
                <a:solidFill>
                  <a:srgbClr val="FFFF00"/>
                </a:solidFill>
              </a:rPr>
              <a:t>Deut.6:6-7</a:t>
            </a:r>
            <a:r>
              <a:rPr lang="en" sz="1800">
                <a:solidFill>
                  <a:srgbClr val="00FFFF"/>
                </a:solidFill>
              </a:rPr>
              <a:t> </a:t>
            </a:r>
            <a:r>
              <a:rPr lang="en" sz="1800" i="1">
                <a:solidFill>
                  <a:schemeClr val="dk1"/>
                </a:solidFill>
              </a:rPr>
              <a:t>“And these words which I command you today shall be in your heart. 7 You shall teach them diligently to your children, and </a:t>
            </a:r>
            <a:r>
              <a:rPr lang="en" sz="1800" i="1" u="sng">
                <a:solidFill>
                  <a:schemeClr val="dk1"/>
                </a:solidFill>
              </a:rPr>
              <a:t>shall talk of them when you sit in your house, when you walk by the way, when you lie down, and when you rise up</a:t>
            </a:r>
            <a:r>
              <a:rPr lang="en" sz="1800" i="1">
                <a:solidFill>
                  <a:schemeClr val="dk1"/>
                </a:solidFill>
              </a:rPr>
              <a:t>.”</a:t>
            </a:r>
            <a:r>
              <a:rPr lang="en" sz="1800">
                <a:solidFill>
                  <a:schemeClr val="dk1"/>
                </a:solidFill>
              </a:rPr>
              <a:t>  </a:t>
            </a:r>
            <a:r>
              <a:rPr lang="en" sz="1800">
                <a:solidFill>
                  <a:srgbClr val="00FFFF"/>
                </a:solidFill>
              </a:rPr>
              <a:t>Look at what God emphasized there!</a:t>
            </a:r>
            <a:endParaRPr sz="1800">
              <a:solidFill>
                <a:srgbClr val="00FFFF"/>
              </a:solidFill>
            </a:endParaRPr>
          </a:p>
          <a:p>
            <a:pPr marL="457200" lvl="0" indent="-342900" algn="l" rtl="0">
              <a:spcBef>
                <a:spcPts val="0"/>
              </a:spcBef>
              <a:spcAft>
                <a:spcPts val="0"/>
              </a:spcAft>
              <a:buClr>
                <a:srgbClr val="FFFF00"/>
              </a:buClr>
              <a:buSzPts val="1800"/>
              <a:buChar char="●"/>
            </a:pPr>
            <a:r>
              <a:rPr lang="en" sz="1800" u="sng">
                <a:solidFill>
                  <a:srgbClr val="FFFF00"/>
                </a:solidFill>
              </a:rPr>
              <a:t>1 Thess.1:7</a:t>
            </a:r>
            <a:r>
              <a:rPr lang="en" sz="1800">
                <a:solidFill>
                  <a:srgbClr val="00FFFF"/>
                </a:solidFill>
              </a:rPr>
              <a:t> </a:t>
            </a:r>
            <a:r>
              <a:rPr lang="en" sz="1800" i="1">
                <a:solidFill>
                  <a:schemeClr val="dk1"/>
                </a:solidFill>
              </a:rPr>
              <a:t>“so that </a:t>
            </a:r>
            <a:r>
              <a:rPr lang="en" sz="1800" i="1" u="sng">
                <a:solidFill>
                  <a:schemeClr val="dk1"/>
                </a:solidFill>
              </a:rPr>
              <a:t>you became examples to all</a:t>
            </a:r>
            <a:r>
              <a:rPr lang="en" sz="1800" i="1">
                <a:solidFill>
                  <a:schemeClr val="dk1"/>
                </a:solidFill>
              </a:rPr>
              <a:t> in Macedonia and Achaia who believe.”</a:t>
            </a:r>
            <a:endParaRPr sz="1800" i="1">
              <a:solidFill>
                <a:schemeClr val="dk1"/>
              </a:solidFill>
            </a:endParaRPr>
          </a:p>
          <a:p>
            <a:pPr marL="457200" lvl="0" indent="-342900" algn="l" rtl="0">
              <a:spcBef>
                <a:spcPts val="0"/>
              </a:spcBef>
              <a:spcAft>
                <a:spcPts val="0"/>
              </a:spcAft>
              <a:buClr>
                <a:srgbClr val="FFFF00"/>
              </a:buClr>
              <a:buSzPts val="1800"/>
              <a:buChar char="●"/>
            </a:pPr>
            <a:r>
              <a:rPr lang="en" sz="1800">
                <a:solidFill>
                  <a:srgbClr val="FFFF00"/>
                </a:solidFill>
              </a:rPr>
              <a:t>I cannot stress this point enough.  When I think of those families where I have attended, both in my youth and in adulthood, and their children - There are SO MANY parents who did not attend on Wednesday evenings, whose children either NEVER became Christians at all, or fell away shortly after leaving home.  Also, what example are we setting for new Christians, who need the word so badly, if we act like we don’t?</a:t>
            </a:r>
            <a:r>
              <a:rPr lang="en" sz="1800">
                <a:solidFill>
                  <a:srgbClr val="00FFFF"/>
                </a:solidFill>
              </a:rPr>
              <a:t> </a:t>
            </a:r>
            <a:endParaRPr sz="18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13700" y="-1"/>
            <a:ext cx="9366600" cy="497893"/>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u="sng" dirty="0">
                <a:solidFill>
                  <a:srgbClr val="00FFFF"/>
                </a:solidFill>
              </a:rPr>
              <a:t>REAL</a:t>
            </a:r>
            <a:r>
              <a:rPr lang="en" sz="5000" b="1" dirty="0">
                <a:solidFill>
                  <a:srgbClr val="00FFFF"/>
                </a:solidFill>
              </a:rPr>
              <a:t> OBSTACLES</a:t>
            </a:r>
            <a:endParaRPr sz="5000" b="1" dirty="0">
              <a:solidFill>
                <a:srgbClr val="00FFFF"/>
              </a:solidFill>
            </a:endParaRPr>
          </a:p>
        </p:txBody>
      </p:sp>
      <p:sp>
        <p:nvSpPr>
          <p:cNvPr id="115" name="Google Shape;115;p23"/>
          <p:cNvSpPr txBox="1">
            <a:spLocks noGrp="1"/>
          </p:cNvSpPr>
          <p:nvPr>
            <p:ph type="subTitle" idx="1"/>
          </p:nvPr>
        </p:nvSpPr>
        <p:spPr>
          <a:xfrm>
            <a:off x="-96750" y="497891"/>
            <a:ext cx="9332700" cy="4645583"/>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dirty="0">
                <a:solidFill>
                  <a:srgbClr val="FFFF00"/>
                </a:solidFill>
              </a:rPr>
              <a:t>The next slide will talk about excuses, but we should understand that there ARE legitimate reasons to be absent.</a:t>
            </a:r>
            <a:endParaRPr sz="2300" dirty="0">
              <a:solidFill>
                <a:srgbClr val="FFFF00"/>
              </a:solidFill>
            </a:endParaRPr>
          </a:p>
          <a:p>
            <a:pPr marL="457200" lvl="0" indent="-374650" algn="l" rtl="0">
              <a:spcBef>
                <a:spcPts val="0"/>
              </a:spcBef>
              <a:spcAft>
                <a:spcPts val="0"/>
              </a:spcAft>
              <a:buClr>
                <a:schemeClr val="dk1"/>
              </a:buClr>
              <a:buSzPts val="2300"/>
              <a:buChar char="●"/>
            </a:pPr>
            <a:r>
              <a:rPr lang="en" sz="2300" b="1" u="sng" dirty="0">
                <a:solidFill>
                  <a:schemeClr val="dk1"/>
                </a:solidFill>
              </a:rPr>
              <a:t>WEATHER</a:t>
            </a:r>
            <a:r>
              <a:rPr lang="en" sz="2300" b="1" dirty="0">
                <a:solidFill>
                  <a:schemeClr val="dk1"/>
                </a:solidFill>
              </a:rPr>
              <a:t> </a:t>
            </a:r>
            <a:r>
              <a:rPr lang="en" sz="2300" dirty="0">
                <a:solidFill>
                  <a:schemeClr val="dk1"/>
                </a:solidFill>
              </a:rPr>
              <a:t>- Snow and ice, tornadoes/hurricanes, etc.</a:t>
            </a:r>
            <a:endParaRPr sz="2300" dirty="0">
              <a:solidFill>
                <a:schemeClr val="dk1"/>
              </a:solidFill>
            </a:endParaRPr>
          </a:p>
          <a:p>
            <a:pPr marL="457200" lvl="0" indent="-374650" algn="l" rtl="0">
              <a:spcBef>
                <a:spcPts val="0"/>
              </a:spcBef>
              <a:spcAft>
                <a:spcPts val="0"/>
              </a:spcAft>
              <a:buClr>
                <a:srgbClr val="00FFFF"/>
              </a:buClr>
              <a:buSzPts val="2300"/>
              <a:buChar char="●"/>
            </a:pPr>
            <a:r>
              <a:rPr lang="en" sz="2300" b="1" u="sng" dirty="0">
                <a:solidFill>
                  <a:srgbClr val="00FFFF"/>
                </a:solidFill>
              </a:rPr>
              <a:t>PHYSICAL HEALTH AND INJURY </a:t>
            </a:r>
            <a:r>
              <a:rPr lang="en" sz="2300" dirty="0">
                <a:solidFill>
                  <a:srgbClr val="00FFFF"/>
                </a:solidFill>
              </a:rPr>
              <a:t>- If we are not “mobile”, or if we believe ourselves to be contagious.</a:t>
            </a:r>
            <a:endParaRPr sz="2300" dirty="0">
              <a:solidFill>
                <a:srgbClr val="00FFFF"/>
              </a:solidFill>
            </a:endParaRPr>
          </a:p>
          <a:p>
            <a:pPr marL="457200" lvl="0" indent="-374650" algn="l" rtl="0">
              <a:spcBef>
                <a:spcPts val="0"/>
              </a:spcBef>
              <a:spcAft>
                <a:spcPts val="0"/>
              </a:spcAft>
              <a:buClr>
                <a:srgbClr val="FFFF00"/>
              </a:buClr>
              <a:buSzPts val="2300"/>
              <a:buChar char="●"/>
            </a:pPr>
            <a:r>
              <a:rPr lang="en" sz="2300" b="1" u="sng" dirty="0">
                <a:solidFill>
                  <a:srgbClr val="FFFF00"/>
                </a:solidFill>
              </a:rPr>
              <a:t>MENTAL HEALTH </a:t>
            </a:r>
            <a:r>
              <a:rPr lang="en" sz="2300" dirty="0">
                <a:solidFill>
                  <a:srgbClr val="FFFF00"/>
                </a:solidFill>
              </a:rPr>
              <a:t>- Depression, paranoia and anxiety are very real diagnoses, but can be helped with medications.</a:t>
            </a:r>
            <a:endParaRPr sz="2300" dirty="0">
              <a:solidFill>
                <a:srgbClr val="FFFF00"/>
              </a:solidFill>
            </a:endParaRPr>
          </a:p>
          <a:p>
            <a:pPr marL="457200" lvl="0" indent="-374650" algn="l" rtl="0">
              <a:spcBef>
                <a:spcPts val="0"/>
              </a:spcBef>
              <a:spcAft>
                <a:spcPts val="0"/>
              </a:spcAft>
              <a:buClr>
                <a:schemeClr val="dk1"/>
              </a:buClr>
              <a:buSzPts val="2300"/>
              <a:buChar char="●"/>
            </a:pPr>
            <a:r>
              <a:rPr lang="en" sz="2300" b="1" u="sng" dirty="0">
                <a:solidFill>
                  <a:schemeClr val="dk1"/>
                </a:solidFill>
              </a:rPr>
              <a:t>INCOME</a:t>
            </a:r>
            <a:r>
              <a:rPr lang="en" sz="2300" b="1" dirty="0">
                <a:solidFill>
                  <a:schemeClr val="dk1"/>
                </a:solidFill>
              </a:rPr>
              <a:t> </a:t>
            </a:r>
            <a:r>
              <a:rPr lang="en" sz="2300" dirty="0">
                <a:solidFill>
                  <a:schemeClr val="dk1"/>
                </a:solidFill>
              </a:rPr>
              <a:t>- IF working Wednesday evening is a condition of our employment, or for our survival.  (But don’t seek this out!)</a:t>
            </a:r>
            <a:endParaRPr sz="2300" dirty="0">
              <a:solidFill>
                <a:schemeClr val="dk1"/>
              </a:solidFill>
            </a:endParaRPr>
          </a:p>
          <a:p>
            <a:pPr marL="457200" lvl="0" indent="-374650" algn="l" rtl="0">
              <a:spcBef>
                <a:spcPts val="0"/>
              </a:spcBef>
              <a:spcAft>
                <a:spcPts val="0"/>
              </a:spcAft>
              <a:buClr>
                <a:srgbClr val="00FFFF"/>
              </a:buClr>
              <a:buSzPts val="2300"/>
              <a:buChar char="●"/>
            </a:pPr>
            <a:r>
              <a:rPr lang="en" sz="2300" b="1" u="sng" dirty="0">
                <a:solidFill>
                  <a:srgbClr val="00FFFF"/>
                </a:solidFill>
              </a:rPr>
              <a:t>DOING GOOD WORKS FOR OTHERS</a:t>
            </a:r>
            <a:r>
              <a:rPr lang="en" sz="2300" b="1" dirty="0">
                <a:solidFill>
                  <a:srgbClr val="00FFFF"/>
                </a:solidFill>
              </a:rPr>
              <a:t> </a:t>
            </a:r>
            <a:r>
              <a:rPr lang="en" sz="2300" dirty="0">
                <a:solidFill>
                  <a:srgbClr val="00FFFF"/>
                </a:solidFill>
              </a:rPr>
              <a:t>- Taking care of a family member, comforting the fainthearted, teaching the gospel.</a:t>
            </a:r>
            <a:endParaRPr sz="2300" dirty="0">
              <a:solidFill>
                <a:srgbClr val="00FFFF"/>
              </a:solidFill>
            </a:endParaRPr>
          </a:p>
          <a:p>
            <a:pPr marL="457200" lvl="0" indent="-374650" algn="l" rtl="0">
              <a:spcBef>
                <a:spcPts val="0"/>
              </a:spcBef>
              <a:spcAft>
                <a:spcPts val="0"/>
              </a:spcAft>
              <a:buClr>
                <a:srgbClr val="FFFF00"/>
              </a:buClr>
              <a:buSzPts val="2300"/>
              <a:buChar char="●"/>
            </a:pPr>
            <a:r>
              <a:rPr lang="en" sz="2300" b="1" u="sng" dirty="0">
                <a:solidFill>
                  <a:srgbClr val="FFFF00"/>
                </a:solidFill>
              </a:rPr>
              <a:t>UNFORESEEN CIRCUMSTANCES</a:t>
            </a:r>
            <a:r>
              <a:rPr lang="en" sz="2300" b="1" dirty="0">
                <a:solidFill>
                  <a:srgbClr val="FFFF00"/>
                </a:solidFill>
              </a:rPr>
              <a:t> </a:t>
            </a:r>
            <a:r>
              <a:rPr lang="en" sz="2300" dirty="0">
                <a:solidFill>
                  <a:srgbClr val="FFFF00"/>
                </a:solidFill>
              </a:rPr>
              <a:t>- Car breakdowns/accidents, traffic, urgent home repairs/leaks, a death in the family, etc.</a:t>
            </a:r>
            <a:endParaRPr sz="23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13700" y="0"/>
            <a:ext cx="93666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EXCUSES</a:t>
            </a:r>
            <a:endParaRPr sz="5000" b="1">
              <a:solidFill>
                <a:srgbClr val="00FFFF"/>
              </a:solidFill>
            </a:endParaRPr>
          </a:p>
        </p:txBody>
      </p:sp>
      <p:sp>
        <p:nvSpPr>
          <p:cNvPr id="121" name="Google Shape;121;p24"/>
          <p:cNvSpPr txBox="1">
            <a:spLocks noGrp="1"/>
          </p:cNvSpPr>
          <p:nvPr>
            <p:ph type="subTitle" idx="1"/>
          </p:nvPr>
        </p:nvSpPr>
        <p:spPr>
          <a:xfrm>
            <a:off x="-170500" y="449375"/>
            <a:ext cx="9406500" cy="4694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Lk.14:18-20</a:t>
            </a:r>
            <a:r>
              <a:rPr lang="en" sz="2000">
                <a:solidFill>
                  <a:srgbClr val="FFFF00"/>
                </a:solidFill>
              </a:rPr>
              <a:t> </a:t>
            </a:r>
            <a:r>
              <a:rPr lang="en" sz="2000" i="1">
                <a:solidFill>
                  <a:schemeClr val="dk1"/>
                </a:solidFill>
              </a:rPr>
              <a:t>“But </a:t>
            </a:r>
            <a:r>
              <a:rPr lang="en" sz="2000" i="1" u="sng">
                <a:solidFill>
                  <a:schemeClr val="dk1"/>
                </a:solidFill>
              </a:rPr>
              <a:t>they all with one accord began to make excuses</a:t>
            </a:r>
            <a:r>
              <a:rPr lang="en" sz="2000" i="1">
                <a:solidFill>
                  <a:schemeClr val="dk1"/>
                </a:solidFill>
              </a:rPr>
              <a:t>. The first said to him, ‘I have bought a piece of ground, and I must go and see it. I ask you to have me excused.’ 19 And another said, ‘I have bought five yoke of oxen, and I am going to test them. I ask you to have me excused.’ 20 Still another said, ‘I have married a wife, and therefore I cannot come.’”</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Privacy</a:t>
            </a:r>
            <a:r>
              <a:rPr lang="en" sz="2000">
                <a:solidFill>
                  <a:srgbClr val="FFFF00"/>
                </a:solidFill>
              </a:rPr>
              <a:t> - </a:t>
            </a:r>
            <a:r>
              <a:rPr lang="en" sz="2000">
                <a:solidFill>
                  <a:schemeClr val="dk1"/>
                </a:solidFill>
              </a:rPr>
              <a:t>“I’m not a ‘people-person’.  I don’t know those people.”</a:t>
            </a:r>
            <a:r>
              <a:rPr lang="en" sz="2000">
                <a:solidFill>
                  <a:srgbClr val="FFFF00"/>
                </a:solidFill>
              </a:rPr>
              <a:t>  </a:t>
            </a:r>
            <a:r>
              <a:rPr lang="en" sz="2000">
                <a:solidFill>
                  <a:srgbClr val="00FFFF"/>
                </a:solidFill>
              </a:rPr>
              <a:t>Are you this way always, or only Wednesday evenings?  How best to change this?</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Other priorities</a:t>
            </a:r>
            <a:r>
              <a:rPr lang="en" sz="2000">
                <a:solidFill>
                  <a:srgbClr val="FFFF00"/>
                </a:solidFill>
              </a:rPr>
              <a:t> - </a:t>
            </a:r>
            <a:r>
              <a:rPr lang="en" sz="2000">
                <a:solidFill>
                  <a:schemeClr val="dk1"/>
                </a:solidFill>
              </a:rPr>
              <a:t>“There’s a school event.  There’s a game on.  We’re going somewhere else.”</a:t>
            </a:r>
            <a:r>
              <a:rPr lang="en" sz="2000">
                <a:solidFill>
                  <a:srgbClr val="FFFF00"/>
                </a:solidFill>
              </a:rPr>
              <a:t>  </a:t>
            </a:r>
            <a:r>
              <a:rPr lang="en" sz="2000">
                <a:solidFill>
                  <a:srgbClr val="00FFFF"/>
                </a:solidFill>
              </a:rPr>
              <a:t>Frankly, your priorities are reversed!  God wants you here! </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Cost</a:t>
            </a:r>
            <a:r>
              <a:rPr lang="en" sz="2000">
                <a:solidFill>
                  <a:srgbClr val="FFFF00"/>
                </a:solidFill>
              </a:rPr>
              <a:t> - </a:t>
            </a:r>
            <a:r>
              <a:rPr lang="en" sz="2000">
                <a:solidFill>
                  <a:schemeClr val="dk1"/>
                </a:solidFill>
              </a:rPr>
              <a:t>“I can’t afford the gas.”</a:t>
            </a:r>
            <a:r>
              <a:rPr lang="en" sz="2000">
                <a:solidFill>
                  <a:srgbClr val="FFFF00"/>
                </a:solidFill>
              </a:rPr>
              <a:t>  </a:t>
            </a:r>
            <a:r>
              <a:rPr lang="en" sz="2000">
                <a:solidFill>
                  <a:srgbClr val="00FFFF"/>
                </a:solidFill>
              </a:rPr>
              <a:t>Talk to us.  You WILL have the money for gas!</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Time</a:t>
            </a:r>
            <a:r>
              <a:rPr lang="en" sz="2000">
                <a:solidFill>
                  <a:srgbClr val="FFFF00"/>
                </a:solidFill>
              </a:rPr>
              <a:t> - </a:t>
            </a:r>
            <a:r>
              <a:rPr lang="en" sz="2000">
                <a:solidFill>
                  <a:schemeClr val="dk1"/>
                </a:solidFill>
              </a:rPr>
              <a:t>“I don’t have time.”</a:t>
            </a:r>
            <a:r>
              <a:rPr lang="en" sz="2000">
                <a:solidFill>
                  <a:srgbClr val="FFFF00"/>
                </a:solidFill>
              </a:rPr>
              <a:t>  </a:t>
            </a:r>
            <a:r>
              <a:rPr lang="en" sz="2000">
                <a:solidFill>
                  <a:srgbClr val="00FFFF"/>
                </a:solidFill>
              </a:rPr>
              <a:t>Why is this?  You really have no free time at all?</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Weariness</a:t>
            </a:r>
            <a:r>
              <a:rPr lang="en" sz="2000">
                <a:solidFill>
                  <a:srgbClr val="FFFF00"/>
                </a:solidFill>
              </a:rPr>
              <a:t> - </a:t>
            </a:r>
            <a:r>
              <a:rPr lang="en" sz="2000">
                <a:solidFill>
                  <a:schemeClr val="dk1"/>
                </a:solidFill>
              </a:rPr>
              <a:t>“I’m tired, worn out.”</a:t>
            </a:r>
            <a:r>
              <a:rPr lang="en" sz="2000">
                <a:solidFill>
                  <a:srgbClr val="FFFF00"/>
                </a:solidFill>
              </a:rPr>
              <a:t>  </a:t>
            </a:r>
            <a:r>
              <a:rPr lang="en" sz="2000">
                <a:solidFill>
                  <a:srgbClr val="00FFFF"/>
                </a:solidFill>
              </a:rPr>
              <a:t>Did you overexert yourself earlier?  Naps!</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Transportation</a:t>
            </a:r>
            <a:r>
              <a:rPr lang="en" sz="2000">
                <a:solidFill>
                  <a:srgbClr val="FFFF00"/>
                </a:solidFill>
              </a:rPr>
              <a:t> - </a:t>
            </a:r>
            <a:r>
              <a:rPr lang="en" sz="2000">
                <a:solidFill>
                  <a:schemeClr val="dk1"/>
                </a:solidFill>
              </a:rPr>
              <a:t>“I can’t stay awake.  I can’t see at night.  I don’t have a vehicle.”</a:t>
            </a:r>
            <a:r>
              <a:rPr lang="en" sz="2000">
                <a:solidFill>
                  <a:srgbClr val="FFFF00"/>
                </a:solidFill>
              </a:rPr>
              <a:t>  </a:t>
            </a:r>
            <a:r>
              <a:rPr lang="en" sz="2000">
                <a:solidFill>
                  <a:srgbClr val="00FFFF"/>
                </a:solidFill>
              </a:rPr>
              <a:t>Talk to us.  You WILL have transportation!</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Apathy</a:t>
            </a:r>
            <a:r>
              <a:rPr lang="en" sz="2000">
                <a:solidFill>
                  <a:srgbClr val="FFFF00"/>
                </a:solidFill>
              </a:rPr>
              <a:t> - </a:t>
            </a:r>
            <a:r>
              <a:rPr lang="en" sz="2000">
                <a:solidFill>
                  <a:schemeClr val="dk1"/>
                </a:solidFill>
              </a:rPr>
              <a:t>“I get nothing out of it.  I don’t want to be there.”</a:t>
            </a:r>
            <a:r>
              <a:rPr lang="en" sz="2000">
                <a:solidFill>
                  <a:srgbClr val="FFFF00"/>
                </a:solidFill>
              </a:rPr>
              <a:t> </a:t>
            </a:r>
            <a:r>
              <a:rPr lang="en" sz="2000">
                <a:solidFill>
                  <a:srgbClr val="00FFFF"/>
                </a:solidFill>
              </a:rPr>
              <a:t>Is it only about you?</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13700" y="0"/>
            <a:ext cx="93666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PREACHER STORY</a:t>
            </a:r>
            <a:endParaRPr sz="5000" b="1">
              <a:solidFill>
                <a:srgbClr val="00FFFF"/>
              </a:solidFill>
            </a:endParaRPr>
          </a:p>
        </p:txBody>
      </p:sp>
      <p:sp>
        <p:nvSpPr>
          <p:cNvPr id="127" name="Google Shape;127;p25"/>
          <p:cNvSpPr txBox="1">
            <a:spLocks noGrp="1"/>
          </p:cNvSpPr>
          <p:nvPr>
            <p:ph type="subTitle" idx="1"/>
          </p:nvPr>
        </p:nvSpPr>
        <p:spPr>
          <a:xfrm>
            <a:off x="-32475" y="358700"/>
            <a:ext cx="9227700" cy="478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dirty="0">
                <a:solidFill>
                  <a:srgbClr val="FFFF00"/>
                </a:solidFill>
              </a:rPr>
              <a:t>The story is told of an old preacher who made a visit to a member of the congregation they had not seen in a long time.  It was also in the middle of a cold winter.  The member greeted the preacher at the door and welcomed him inside.  “I know you’re here to get me to come back to church, brother, but I don’t have to be there. My relationship with God and Jesus are perfectly fine.” </a:t>
            </a:r>
            <a:endParaRPr sz="1800" dirty="0">
              <a:solidFill>
                <a:srgbClr val="FFFF00"/>
              </a:solidFill>
            </a:endParaRPr>
          </a:p>
          <a:p>
            <a:pPr marL="0" lvl="0" indent="0" algn="l" rtl="0">
              <a:spcBef>
                <a:spcPts val="0"/>
              </a:spcBef>
              <a:spcAft>
                <a:spcPts val="0"/>
              </a:spcAft>
              <a:buNone/>
            </a:pPr>
            <a:r>
              <a:rPr lang="en" sz="1800" dirty="0">
                <a:solidFill>
                  <a:schemeClr val="dk1"/>
                </a:solidFill>
              </a:rPr>
              <a:t>The preacher saw a roaring fire near where the gentleman was sitting. He took the fire poker and pulled one of the burning embers out of the fire, isolating it from the others on a metal pan, not saying a word. The minister then knelt next to the ember in efforts to warm his hands, to no avail, as it was already becoming cool on its own.</a:t>
            </a:r>
            <a:endParaRPr sz="1800" dirty="0">
              <a:solidFill>
                <a:schemeClr val="dk1"/>
              </a:solidFill>
            </a:endParaRPr>
          </a:p>
          <a:p>
            <a:pPr marL="0" lvl="0" indent="0" algn="l" rtl="0">
              <a:spcBef>
                <a:spcPts val="0"/>
              </a:spcBef>
              <a:spcAft>
                <a:spcPts val="0"/>
              </a:spcAft>
              <a:buNone/>
            </a:pPr>
            <a:r>
              <a:rPr lang="en" sz="1800" dirty="0">
                <a:solidFill>
                  <a:srgbClr val="00FFFF"/>
                </a:solidFill>
              </a:rPr>
              <a:t>They talked about many NON-church matters, like how their families were doing, the latest football game, the war, politics, etc, and all the while the preachers’ hands were hovering over that now cold ember.  But his hands were clearly getting cold.</a:t>
            </a:r>
            <a:endParaRPr sz="1800" dirty="0">
              <a:solidFill>
                <a:srgbClr val="00FFFF"/>
              </a:solidFill>
            </a:endParaRPr>
          </a:p>
          <a:p>
            <a:pPr marL="0" lvl="0" indent="0" algn="l" rtl="0">
              <a:spcBef>
                <a:spcPts val="0"/>
              </a:spcBef>
              <a:spcAft>
                <a:spcPts val="0"/>
              </a:spcAft>
              <a:buNone/>
            </a:pPr>
            <a:r>
              <a:rPr lang="en" sz="1800" dirty="0">
                <a:solidFill>
                  <a:srgbClr val="FFFF00"/>
                </a:solidFill>
              </a:rPr>
              <a:t>As the preacher got up to leave, he tossed the cold ember back into the fire, where it immediately sprang to life and burned brightly again!</a:t>
            </a:r>
            <a:r>
              <a:rPr lang="en" sz="1800" dirty="0">
                <a:solidFill>
                  <a:srgbClr val="00FFFF"/>
                </a:solidFill>
              </a:rPr>
              <a:t>  </a:t>
            </a:r>
            <a:endParaRPr sz="1800" dirty="0">
              <a:solidFill>
                <a:srgbClr val="00FFFF"/>
              </a:solidFill>
            </a:endParaRPr>
          </a:p>
          <a:p>
            <a:pPr marL="0" lvl="0" indent="0" algn="l" rtl="0">
              <a:spcBef>
                <a:spcPts val="0"/>
              </a:spcBef>
              <a:spcAft>
                <a:spcPts val="0"/>
              </a:spcAft>
              <a:buNone/>
            </a:pPr>
            <a:r>
              <a:rPr lang="en" sz="1800" dirty="0">
                <a:solidFill>
                  <a:schemeClr val="dk1"/>
                </a:solidFill>
              </a:rPr>
              <a:t>Tears filled his brother’s eyes, and he asked, “Preacher, is there still a seat there for me at church?” The preacher smiled, turned around, and embraced his brother, and tenderly told him, “Your spot has never gone away.”</a:t>
            </a:r>
            <a:endParaRPr sz="1800" dirty="0">
              <a:solidFill>
                <a:schemeClr val="dk1"/>
              </a:solidFill>
            </a:endParaRPr>
          </a:p>
          <a:p>
            <a:pPr marL="0" lvl="0" indent="0" algn="l" rtl="0">
              <a:spcBef>
                <a:spcPts val="0"/>
              </a:spcBef>
              <a:spcAft>
                <a:spcPts val="0"/>
              </a:spcAft>
              <a:buNone/>
            </a:pPr>
            <a:endParaRPr sz="18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13700" y="0"/>
            <a:ext cx="93666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ONE HOUR?</a:t>
            </a:r>
            <a:endParaRPr sz="5000" b="1">
              <a:solidFill>
                <a:srgbClr val="00FFFF"/>
              </a:solidFill>
            </a:endParaRPr>
          </a:p>
        </p:txBody>
      </p:sp>
      <p:sp>
        <p:nvSpPr>
          <p:cNvPr id="133" name="Google Shape;133;p26"/>
          <p:cNvSpPr txBox="1">
            <a:spLocks noGrp="1"/>
          </p:cNvSpPr>
          <p:nvPr>
            <p:ph type="subTitle" idx="1"/>
          </p:nvPr>
        </p:nvSpPr>
        <p:spPr>
          <a:xfrm>
            <a:off x="-196285" y="358800"/>
            <a:ext cx="9449335" cy="4784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We’re here for a little over </a:t>
            </a:r>
            <a:r>
              <a:rPr lang="en" sz="2000" u="sng" dirty="0">
                <a:solidFill>
                  <a:srgbClr val="FFFF00"/>
                </a:solidFill>
              </a:rPr>
              <a:t>one hour</a:t>
            </a:r>
            <a:r>
              <a:rPr lang="en" sz="2000" dirty="0">
                <a:solidFill>
                  <a:srgbClr val="FFFF00"/>
                </a:solidFill>
              </a:rPr>
              <a:t> on Wednesday evenings.  (I do understand travel time makes it more.)  Is that so much to ask?</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Matt.26:40-41</a:t>
            </a:r>
            <a:r>
              <a:rPr lang="en" sz="2000" dirty="0">
                <a:solidFill>
                  <a:schemeClr val="dk1"/>
                </a:solidFill>
              </a:rPr>
              <a:t> </a:t>
            </a:r>
            <a:r>
              <a:rPr lang="en" sz="2000" i="1" dirty="0">
                <a:solidFill>
                  <a:schemeClr val="dk1"/>
                </a:solidFill>
              </a:rPr>
              <a:t>“Then He </a:t>
            </a:r>
            <a:r>
              <a:rPr lang="en" sz="2000" dirty="0">
                <a:solidFill>
                  <a:srgbClr val="FFFF00"/>
                </a:solidFill>
              </a:rPr>
              <a:t>(Jesus)</a:t>
            </a:r>
            <a:r>
              <a:rPr lang="en" sz="2000" i="1" dirty="0">
                <a:solidFill>
                  <a:schemeClr val="dk1"/>
                </a:solidFill>
              </a:rPr>
              <a:t> came to the disciples and found them sleeping, and said to Peter, “What! </a:t>
            </a:r>
            <a:r>
              <a:rPr lang="en" sz="2000" i="1" u="sng" dirty="0">
                <a:solidFill>
                  <a:schemeClr val="dk1"/>
                </a:solidFill>
              </a:rPr>
              <a:t>Could you not watch with Me one hour</a:t>
            </a:r>
            <a:r>
              <a:rPr lang="en" sz="2000" i="1" dirty="0">
                <a:solidFill>
                  <a:schemeClr val="dk1"/>
                </a:solidFill>
              </a:rPr>
              <a:t>? 41 Watch and pray, </a:t>
            </a:r>
            <a:r>
              <a:rPr lang="en" sz="2000" i="1" u="sng" dirty="0">
                <a:solidFill>
                  <a:schemeClr val="dk1"/>
                </a:solidFill>
              </a:rPr>
              <a:t>lest you enter into temptation</a:t>
            </a:r>
            <a:r>
              <a:rPr lang="en" sz="2000" i="1" dirty="0">
                <a:solidFill>
                  <a:schemeClr val="dk1"/>
                </a:solidFill>
              </a:rPr>
              <a:t>. </a:t>
            </a:r>
            <a:r>
              <a:rPr lang="en" sz="2000" i="1" u="sng" dirty="0">
                <a:solidFill>
                  <a:schemeClr val="dk1"/>
                </a:solidFill>
              </a:rPr>
              <a:t>The spirit indeed is willing, but the flesh is weak</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Is your spirit indeed </a:t>
            </a:r>
            <a:r>
              <a:rPr lang="en" sz="2000" i="1" dirty="0">
                <a:solidFill>
                  <a:schemeClr val="tx1"/>
                </a:solidFill>
              </a:rPr>
              <a:t>“willing”</a:t>
            </a:r>
            <a:r>
              <a:rPr lang="en" sz="2000" dirty="0">
                <a:solidFill>
                  <a:srgbClr val="00FFFF"/>
                </a:solidFill>
              </a:rPr>
              <a:t>?  It’s been my experience that if someone wants something badly enough they will find a way to make it happen.</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Acts 19:34</a:t>
            </a:r>
            <a:r>
              <a:rPr lang="en" sz="2000" dirty="0">
                <a:solidFill>
                  <a:schemeClr val="dk1"/>
                </a:solidFill>
              </a:rPr>
              <a:t> </a:t>
            </a:r>
            <a:r>
              <a:rPr lang="en" sz="2000" i="1" dirty="0">
                <a:solidFill>
                  <a:schemeClr val="dk1"/>
                </a:solidFill>
              </a:rPr>
              <a:t>“But when they found out that he was a Jew, all with one voice cried out </a:t>
            </a:r>
            <a:r>
              <a:rPr lang="en" sz="2000" i="1" u="sng" dirty="0">
                <a:solidFill>
                  <a:schemeClr val="dk1"/>
                </a:solidFill>
              </a:rPr>
              <a:t>for about two hours</a:t>
            </a:r>
            <a:r>
              <a:rPr lang="en" sz="2000" i="1" dirty="0">
                <a:solidFill>
                  <a:schemeClr val="dk1"/>
                </a:solidFill>
              </a:rPr>
              <a:t>, “Great is Diana of the Ephesians!” </a:t>
            </a:r>
            <a:r>
              <a:rPr lang="en" sz="2000" dirty="0">
                <a:solidFill>
                  <a:srgbClr val="FFFF00"/>
                </a:solidFill>
              </a:rPr>
              <a:t>Observe here how </a:t>
            </a:r>
            <a:r>
              <a:rPr lang="en" sz="2000">
                <a:solidFill>
                  <a:srgbClr val="FFFF00"/>
                </a:solidFill>
              </a:rPr>
              <a:t>a large </a:t>
            </a:r>
            <a:r>
              <a:rPr lang="en" sz="2000" dirty="0">
                <a:solidFill>
                  <a:srgbClr val="FFFF00"/>
                </a:solidFill>
              </a:rPr>
              <a:t>crowd </a:t>
            </a:r>
            <a:r>
              <a:rPr lang="en" sz="2000">
                <a:solidFill>
                  <a:srgbClr val="FFFF00"/>
                </a:solidFill>
              </a:rPr>
              <a:t>of PAGANS, </a:t>
            </a:r>
            <a:r>
              <a:rPr lang="en" sz="2000" dirty="0">
                <a:solidFill>
                  <a:srgbClr val="FFFF00"/>
                </a:solidFill>
              </a:rPr>
              <a:t>worshiping a false god, were zealous enough for what THEY believed in to </a:t>
            </a:r>
            <a:r>
              <a:rPr lang="en" sz="2000">
                <a:solidFill>
                  <a:srgbClr val="FFFF00"/>
                </a:solidFill>
              </a:rPr>
              <a:t>scream about it for </a:t>
            </a:r>
            <a:r>
              <a:rPr lang="en" sz="2000" dirty="0">
                <a:solidFill>
                  <a:srgbClr val="FFFF00"/>
                </a:solidFill>
              </a:rPr>
              <a:t>TWO hours straight!</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How much time do we easily devote to seeing a race, a movie, a sporting event, a concert, a training at work, a political event, a lecture from a college professor, etc? Please seriously consider the cost of missing one hour </a:t>
            </a:r>
            <a:r>
              <a:rPr lang="en" sz="2000" u="sng" dirty="0">
                <a:solidFill>
                  <a:srgbClr val="00FFFF"/>
                </a:solidFill>
              </a:rPr>
              <a:t>HERE</a:t>
            </a:r>
            <a:r>
              <a:rPr lang="en" sz="2000" dirty="0">
                <a:solidFill>
                  <a:srgbClr val="00FFFF"/>
                </a:solidFill>
              </a:rPr>
              <a:t>.</a:t>
            </a:r>
            <a:endParaRPr sz="2000" dirty="0">
              <a:solidFill>
                <a:srgbClr val="00FFFF"/>
              </a:solidFill>
            </a:endParaRPr>
          </a:p>
          <a:p>
            <a:pPr marL="0" lvl="0" indent="0" algn="l" rtl="0">
              <a:spcBef>
                <a:spcPts val="0"/>
              </a:spcBef>
              <a:spcAft>
                <a:spcPts val="0"/>
              </a:spcAft>
              <a:buNone/>
            </a:pPr>
            <a:endParaRPr sz="18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13700" y="0"/>
            <a:ext cx="9366600" cy="61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“CONGREGATION KILLER”</a:t>
            </a:r>
            <a:endParaRPr sz="5000" b="1">
              <a:solidFill>
                <a:srgbClr val="00FFFF"/>
              </a:solidFill>
            </a:endParaRPr>
          </a:p>
        </p:txBody>
      </p:sp>
      <p:sp>
        <p:nvSpPr>
          <p:cNvPr id="61" name="Google Shape;61;p14"/>
          <p:cNvSpPr txBox="1">
            <a:spLocks noGrp="1"/>
          </p:cNvSpPr>
          <p:nvPr>
            <p:ph type="subTitle" idx="1"/>
          </p:nvPr>
        </p:nvSpPr>
        <p:spPr>
          <a:xfrm>
            <a:off x="-168000" y="433125"/>
            <a:ext cx="9366600" cy="47103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The members of Chatham Heights do a really good job of trying to be here for our 10:30 am Sunday assembly every week - the hour in which we partake of the communion and hear a lesson from the word of God.</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But like many other congregations out there, we have families who choose to be absent from bible study at 9:30 Sunday, and especially Wednesday evenings.  In general we have around 15 fewer on Wednesday nights.  In this lesson will try to discover why that is the case.</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Have we forgotten that the word “church” means “assembly”?  What do you call a group of people that does not assemble together?  NOT a “church”!</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Do we have “authority”, by command or example or inference in the New Testament, to assemble on days of the week other than Sundays?  YES!</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2:46-47</a:t>
            </a:r>
            <a:r>
              <a:rPr lang="en" sz="2000">
                <a:solidFill>
                  <a:srgbClr val="00FFFF"/>
                </a:solidFill>
              </a:rPr>
              <a:t> </a:t>
            </a:r>
            <a:r>
              <a:rPr lang="en" sz="2000" i="1">
                <a:solidFill>
                  <a:schemeClr val="dk1"/>
                </a:solidFill>
              </a:rPr>
              <a:t>“So </a:t>
            </a:r>
            <a:r>
              <a:rPr lang="en" sz="2000" i="1" u="sng">
                <a:solidFill>
                  <a:schemeClr val="dk1"/>
                </a:solidFill>
              </a:rPr>
              <a:t>continuing </a:t>
            </a:r>
            <a:r>
              <a:rPr lang="en" sz="2000" i="1" u="sng">
                <a:solidFill>
                  <a:srgbClr val="FFFF00"/>
                </a:solidFill>
              </a:rPr>
              <a:t>daily</a:t>
            </a:r>
            <a:r>
              <a:rPr lang="en" sz="2000" i="1" u="sng">
                <a:solidFill>
                  <a:schemeClr val="dk1"/>
                </a:solidFill>
              </a:rPr>
              <a:t> with one accord in the temple</a:t>
            </a:r>
            <a:r>
              <a:rPr lang="en" sz="2000" i="1">
                <a:solidFill>
                  <a:schemeClr val="dk1"/>
                </a:solidFill>
              </a:rPr>
              <a:t>, and breaking bread from house to house, they ate their food with gladness and simplicity of heart, 47 </a:t>
            </a:r>
            <a:r>
              <a:rPr lang="en" sz="2000" i="1" u="sng">
                <a:solidFill>
                  <a:schemeClr val="dk1"/>
                </a:solidFill>
              </a:rPr>
              <a:t>praising God and having favor with all the people</a:t>
            </a:r>
            <a:r>
              <a:rPr lang="en" sz="2000" i="1">
                <a:solidFill>
                  <a:schemeClr val="dk1"/>
                </a:solidFill>
              </a:rPr>
              <a:t>. And </a:t>
            </a:r>
            <a:r>
              <a:rPr lang="en" sz="2000" i="1" u="sng">
                <a:solidFill>
                  <a:schemeClr val="dk1"/>
                </a:solidFill>
              </a:rPr>
              <a:t>the Lord added to the church </a:t>
            </a:r>
            <a:r>
              <a:rPr lang="en" sz="2000" i="1" u="sng">
                <a:solidFill>
                  <a:srgbClr val="FFFF00"/>
                </a:solidFill>
              </a:rPr>
              <a:t>daily</a:t>
            </a:r>
            <a:r>
              <a:rPr lang="en" sz="2000" i="1" u="sng">
                <a:solidFill>
                  <a:schemeClr val="dk1"/>
                </a:solidFill>
              </a:rPr>
              <a:t> those who were being saved</a:t>
            </a:r>
            <a:r>
              <a:rPr lang="en" sz="2000" i="1">
                <a:solidFill>
                  <a:schemeClr val="dk1"/>
                </a:solidFill>
              </a:rPr>
              <a:t>.”</a:t>
            </a:r>
            <a:r>
              <a:rPr lang="en" sz="2000">
                <a:solidFill>
                  <a:srgbClr val="00FFFF"/>
                </a:solidFill>
              </a:rPr>
              <a:t>  DAILY!</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13700" y="0"/>
            <a:ext cx="9366600" cy="61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U.S. HISTORY</a:t>
            </a:r>
            <a:endParaRPr sz="5000" b="1">
              <a:solidFill>
                <a:srgbClr val="00FFFF"/>
              </a:solidFill>
            </a:endParaRPr>
          </a:p>
        </p:txBody>
      </p:sp>
      <p:sp>
        <p:nvSpPr>
          <p:cNvPr id="67" name="Google Shape;67;p15"/>
          <p:cNvSpPr txBox="1">
            <a:spLocks noGrp="1"/>
          </p:cNvSpPr>
          <p:nvPr>
            <p:ph type="subTitle" idx="1"/>
          </p:nvPr>
        </p:nvSpPr>
        <p:spPr>
          <a:xfrm>
            <a:off x="-113700" y="617100"/>
            <a:ext cx="9312300" cy="45264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Prior to the 1800s it was usually only the very wealthy who had enough “spare time” and financial means to assemble in the middle of the week for so-called “prayer meetings.”</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But as our incomes grew and more families had horses/wagons/carriages, mid-week assemblies became common in the early 1800s during the “Reformation” period.</a:t>
            </a:r>
            <a:endParaRPr sz="2300">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By the early 1900s automobiles, electricity, and the traditional 40 hour “work week” made mid-week evening assemblies more convenient for all members.  Brethren became closer.  It was actually rare for a church NOT to meet more than once a week.</a:t>
            </a:r>
            <a:endParaRPr sz="2300">
              <a:solidFill>
                <a:srgbClr val="00FFFF"/>
              </a:solidFill>
            </a:endParaRPr>
          </a:p>
          <a:p>
            <a:pPr marL="457200" lvl="0" indent="-381000" algn="l" rtl="0">
              <a:spcBef>
                <a:spcPts val="0"/>
              </a:spcBef>
              <a:spcAft>
                <a:spcPts val="0"/>
              </a:spcAft>
              <a:buClr>
                <a:srgbClr val="FFFF00"/>
              </a:buClr>
              <a:buSzPts val="2400"/>
              <a:buChar char="●"/>
            </a:pPr>
            <a:r>
              <a:rPr lang="en" sz="2300">
                <a:solidFill>
                  <a:srgbClr val="FFFF00"/>
                </a:solidFill>
              </a:rPr>
              <a:t>But in the last 20 years, and ESPECIALLY since COVID, what we call “church attendance” has dropped all over the world. WHY?</a:t>
            </a:r>
            <a:r>
              <a:rPr lang="en" sz="2400">
                <a:solidFill>
                  <a:srgbClr val="00FFFF"/>
                </a:solidFill>
              </a:rPr>
              <a:t> </a:t>
            </a:r>
            <a:endParaRPr sz="24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13700" y="0"/>
            <a:ext cx="9366600" cy="528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COMMAND</a:t>
            </a:r>
            <a:endParaRPr sz="5000" b="1">
              <a:solidFill>
                <a:srgbClr val="00FFFF"/>
              </a:solidFill>
            </a:endParaRPr>
          </a:p>
        </p:txBody>
      </p:sp>
      <p:sp>
        <p:nvSpPr>
          <p:cNvPr id="73" name="Google Shape;73;p16"/>
          <p:cNvSpPr txBox="1">
            <a:spLocks noGrp="1"/>
          </p:cNvSpPr>
          <p:nvPr>
            <p:ph type="subTitle" idx="1"/>
          </p:nvPr>
        </p:nvSpPr>
        <p:spPr>
          <a:xfrm>
            <a:off x="-168000" y="387125"/>
            <a:ext cx="9420900" cy="4756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Heb.10:23-25</a:t>
            </a:r>
            <a:r>
              <a:rPr lang="en" sz="2000">
                <a:solidFill>
                  <a:srgbClr val="00FFFF"/>
                </a:solidFill>
              </a:rPr>
              <a:t> </a:t>
            </a:r>
            <a:r>
              <a:rPr lang="en" sz="2000" i="1">
                <a:solidFill>
                  <a:schemeClr val="dk1"/>
                </a:solidFill>
              </a:rPr>
              <a:t>“Let us hold fast the confession of our hope </a:t>
            </a:r>
            <a:r>
              <a:rPr lang="en" sz="2000" i="1" u="sng">
                <a:solidFill>
                  <a:schemeClr val="dk1"/>
                </a:solidFill>
              </a:rPr>
              <a:t>without wavering</a:t>
            </a:r>
            <a:r>
              <a:rPr lang="en" sz="2000" i="1">
                <a:solidFill>
                  <a:schemeClr val="dk1"/>
                </a:solidFill>
              </a:rPr>
              <a:t>, for He who promised is faithful. 24 And </a:t>
            </a:r>
            <a:r>
              <a:rPr lang="en" sz="2000" i="1" u="sng">
                <a:solidFill>
                  <a:schemeClr val="dk1"/>
                </a:solidFill>
              </a:rPr>
              <a:t>let us consider one another in order to stir up love and good works</a:t>
            </a:r>
            <a:r>
              <a:rPr lang="en" sz="2000" i="1">
                <a:solidFill>
                  <a:schemeClr val="dk1"/>
                </a:solidFill>
              </a:rPr>
              <a:t>, 25 not forsaking the assembling of ourselves together, as is the manner of some, </a:t>
            </a:r>
            <a:r>
              <a:rPr lang="en" sz="2000" i="1" u="sng">
                <a:solidFill>
                  <a:schemeClr val="dk1"/>
                </a:solidFill>
              </a:rPr>
              <a:t>but exhorting one another</a:t>
            </a:r>
            <a:r>
              <a:rPr lang="en" sz="2000" i="1">
                <a:solidFill>
                  <a:schemeClr val="dk1"/>
                </a:solidFill>
              </a:rPr>
              <a:t>, and </a:t>
            </a:r>
            <a:r>
              <a:rPr lang="en" sz="2000" i="1" u="sng">
                <a:solidFill>
                  <a:schemeClr val="dk1"/>
                </a:solidFill>
              </a:rPr>
              <a:t>so much the more</a:t>
            </a:r>
            <a:r>
              <a:rPr lang="en" sz="2000" i="1">
                <a:solidFill>
                  <a:schemeClr val="dk1"/>
                </a:solidFill>
              </a:rPr>
              <a:t> as you see the Day approaching.”</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Sadly, elders and preachers alike have a history of misusing this passage as a hammer to “force” members to be here, who don’t WANT to be here.  But this is treating the symptom rather than treating the disease!</a:t>
            </a:r>
            <a:r>
              <a:rPr lang="en" sz="2000">
                <a:solidFill>
                  <a:schemeClr val="dk1"/>
                </a:solidFill>
              </a:rPr>
              <a:t>  </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Can we lose our souls if we stop attending?  Sure!  The next verses clearly say</a:t>
            </a:r>
            <a:r>
              <a:rPr lang="en" sz="2000">
                <a:solidFill>
                  <a:schemeClr val="dk1"/>
                </a:solidFill>
              </a:rPr>
              <a:t> </a:t>
            </a:r>
            <a:r>
              <a:rPr lang="en" sz="2000" i="1">
                <a:solidFill>
                  <a:schemeClr val="dk1"/>
                </a:solidFill>
              </a:rPr>
              <a:t>“For </a:t>
            </a:r>
            <a:r>
              <a:rPr lang="en" sz="2000" i="1" u="sng">
                <a:solidFill>
                  <a:schemeClr val="dk1"/>
                </a:solidFill>
              </a:rPr>
              <a:t>if we sin willfully</a:t>
            </a:r>
            <a:r>
              <a:rPr lang="en" sz="2000" i="1">
                <a:solidFill>
                  <a:schemeClr val="dk1"/>
                </a:solidFill>
              </a:rPr>
              <a:t> after we have received the knowledge of the truth, </a:t>
            </a:r>
            <a:r>
              <a:rPr lang="en" sz="2000" i="1" u="sng">
                <a:solidFill>
                  <a:schemeClr val="dk1"/>
                </a:solidFill>
              </a:rPr>
              <a:t>there no longer remains a sacrifice for sins</a:t>
            </a:r>
            <a:r>
              <a:rPr lang="en" sz="2000" i="1">
                <a:solidFill>
                  <a:schemeClr val="dk1"/>
                </a:solidFill>
              </a:rPr>
              <a:t>, 27 but </a:t>
            </a:r>
            <a:r>
              <a:rPr lang="en" sz="2000" i="1" u="sng">
                <a:solidFill>
                  <a:schemeClr val="dk1"/>
                </a:solidFill>
              </a:rPr>
              <a:t>a certain fearful expectation of judgment</a:t>
            </a:r>
            <a:r>
              <a:rPr lang="en" sz="2000" i="1">
                <a:solidFill>
                  <a:schemeClr val="dk1"/>
                </a:solidFill>
              </a:rPr>
              <a:t>, and fiery indignation which will devour the adversaries.”</a:t>
            </a:r>
            <a:r>
              <a:rPr lang="en" sz="2000">
                <a:solidFill>
                  <a:schemeClr val="dk1"/>
                </a:solidFill>
              </a:rPr>
              <a:t> </a:t>
            </a:r>
            <a:r>
              <a:rPr lang="en" sz="2000">
                <a:solidFill>
                  <a:srgbClr val="FFFF00"/>
                </a:solidFill>
              </a:rPr>
              <a:t>(</a:t>
            </a:r>
            <a:r>
              <a:rPr lang="en" sz="2000" u="sng">
                <a:solidFill>
                  <a:srgbClr val="FFFF00"/>
                </a:solidFill>
              </a:rPr>
              <a:t>Heb.10:26-27</a:t>
            </a:r>
            <a:r>
              <a:rPr lang="en" sz="2000">
                <a:solidFill>
                  <a:srgbClr val="FFFF00"/>
                </a:solidFill>
              </a:rPr>
              <a:t>)</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The “disease”, however, is not absence, but the lack of DESIRE to assemble!  I, for one, want to know </a:t>
            </a:r>
            <a:r>
              <a:rPr lang="en" sz="2000" u="sng">
                <a:solidFill>
                  <a:srgbClr val="00FFFF"/>
                </a:solidFill>
              </a:rPr>
              <a:t>WHY</a:t>
            </a:r>
            <a:r>
              <a:rPr lang="en" sz="2000">
                <a:solidFill>
                  <a:srgbClr val="00FFFF"/>
                </a:solidFill>
              </a:rPr>
              <a:t> my brethren don’t want to be here Wednesdays. </a:t>
            </a:r>
            <a:r>
              <a:rPr lang="en" sz="2000">
                <a:solidFill>
                  <a:schemeClr val="dk1"/>
                </a:solidFill>
              </a:rPr>
              <a:t> </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13700" y="0"/>
            <a:ext cx="9366600" cy="528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WHY ATTEND MID-WEEK?</a:t>
            </a:r>
            <a:endParaRPr sz="5000" b="1">
              <a:solidFill>
                <a:srgbClr val="00FFFF"/>
              </a:solidFill>
            </a:endParaRPr>
          </a:p>
        </p:txBody>
      </p:sp>
      <p:sp>
        <p:nvSpPr>
          <p:cNvPr id="79" name="Google Shape;79;p17"/>
          <p:cNvSpPr txBox="1">
            <a:spLocks noGrp="1"/>
          </p:cNvSpPr>
          <p:nvPr>
            <p:ph type="subTitle" idx="1"/>
          </p:nvPr>
        </p:nvSpPr>
        <p:spPr>
          <a:xfrm>
            <a:off x="-167850" y="380350"/>
            <a:ext cx="9366600" cy="47628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00FFFF"/>
              </a:buClr>
              <a:buSzPts val="2200"/>
              <a:buChar char="●"/>
            </a:pPr>
            <a:r>
              <a:rPr lang="en" sz="2200" b="1" dirty="0">
                <a:solidFill>
                  <a:srgbClr val="00FFFF"/>
                </a:solidFill>
              </a:rPr>
              <a:t>TO ESCAPE!</a:t>
            </a:r>
            <a:r>
              <a:rPr lang="en" sz="2200" dirty="0">
                <a:solidFill>
                  <a:srgbClr val="FFFF00"/>
                </a:solidFill>
              </a:rPr>
              <a:t>  All those years that I worked long hours in secular work, including a lot of overtime and Saturdays, it was such a RELIEF to get away from all of that and be with my brethren!</a:t>
            </a:r>
            <a:r>
              <a:rPr lang="en" sz="2200" dirty="0">
                <a:solidFill>
                  <a:schemeClr val="dk1"/>
                </a:solidFill>
              </a:rPr>
              <a:t>  </a:t>
            </a:r>
            <a:r>
              <a:rPr lang="en" sz="2200" u="sng" dirty="0">
                <a:solidFill>
                  <a:srgbClr val="FFFF00"/>
                </a:solidFill>
              </a:rPr>
              <a:t>2 Pet.2:7-8</a:t>
            </a:r>
            <a:r>
              <a:rPr lang="en" sz="2200" dirty="0">
                <a:solidFill>
                  <a:schemeClr val="dk1"/>
                </a:solidFill>
              </a:rPr>
              <a:t> </a:t>
            </a:r>
            <a:r>
              <a:rPr lang="en" sz="2200" i="1" dirty="0">
                <a:solidFill>
                  <a:schemeClr val="dk1"/>
                </a:solidFill>
              </a:rPr>
              <a:t>“and delivered righteous Lot, who was </a:t>
            </a:r>
            <a:r>
              <a:rPr lang="en" sz="2200" i="1" u="sng" dirty="0">
                <a:solidFill>
                  <a:schemeClr val="dk1"/>
                </a:solidFill>
              </a:rPr>
              <a:t>oppressed by the filthy conduct of the wicked</a:t>
            </a:r>
            <a:r>
              <a:rPr lang="en" sz="2200" i="1" dirty="0">
                <a:solidFill>
                  <a:schemeClr val="dk1"/>
                </a:solidFill>
              </a:rPr>
              <a:t> 8 (for that righteous man, dwelling among them, </a:t>
            </a:r>
            <a:r>
              <a:rPr lang="en" sz="2200" i="1" u="sng" dirty="0">
                <a:solidFill>
                  <a:schemeClr val="dk1"/>
                </a:solidFill>
              </a:rPr>
              <a:t>tormented his righteous soul from day to day by seeing and hearing their lawless deeds</a:t>
            </a:r>
            <a:r>
              <a:rPr lang="en" sz="2200" i="1" dirty="0">
                <a:solidFill>
                  <a:schemeClr val="dk1"/>
                </a:solidFill>
              </a:rPr>
              <a:t>)”</a:t>
            </a:r>
            <a:r>
              <a:rPr lang="en" sz="2200" dirty="0">
                <a:solidFill>
                  <a:schemeClr val="dk1"/>
                </a:solidFill>
              </a:rPr>
              <a:t>  </a:t>
            </a:r>
            <a:r>
              <a:rPr lang="en" sz="2200" dirty="0">
                <a:solidFill>
                  <a:srgbClr val="FFFF00"/>
                </a:solidFill>
              </a:rPr>
              <a:t>You can also take your mind off of those other matters troubling you, and allow us to bear those burdens with you!</a:t>
            </a:r>
            <a:endParaRPr sz="2200" dirty="0">
              <a:solidFill>
                <a:srgbClr val="FFFF00"/>
              </a:solidFill>
            </a:endParaRPr>
          </a:p>
          <a:p>
            <a:pPr marL="457200" lvl="0" indent="-368300" algn="l" rtl="0">
              <a:spcBef>
                <a:spcPts val="0"/>
              </a:spcBef>
              <a:spcAft>
                <a:spcPts val="0"/>
              </a:spcAft>
              <a:buClr>
                <a:srgbClr val="00FFFF"/>
              </a:buClr>
              <a:buSzPts val="2200"/>
              <a:buChar char="●"/>
            </a:pPr>
            <a:r>
              <a:rPr lang="en" sz="2200" b="1" dirty="0">
                <a:solidFill>
                  <a:srgbClr val="00FFFF"/>
                </a:solidFill>
              </a:rPr>
              <a:t>TO PRAY TOGETHER!</a:t>
            </a:r>
            <a:r>
              <a:rPr lang="en" sz="2200" b="1" dirty="0">
                <a:solidFill>
                  <a:schemeClr val="dk1"/>
                </a:solidFill>
              </a:rPr>
              <a:t>  </a:t>
            </a:r>
            <a:r>
              <a:rPr lang="en" sz="2200" u="sng" dirty="0">
                <a:solidFill>
                  <a:srgbClr val="FFFF00"/>
                </a:solidFill>
              </a:rPr>
              <a:t>Acts 12:12</a:t>
            </a:r>
            <a:r>
              <a:rPr lang="en" sz="2200" dirty="0">
                <a:solidFill>
                  <a:schemeClr val="dk1"/>
                </a:solidFill>
              </a:rPr>
              <a:t> </a:t>
            </a:r>
            <a:r>
              <a:rPr lang="en" sz="2200" i="1" dirty="0">
                <a:solidFill>
                  <a:schemeClr val="dk1"/>
                </a:solidFill>
              </a:rPr>
              <a:t>“So, when he had considered this, he came to the house of Mary, the mother of John whose surname was Mark, </a:t>
            </a:r>
            <a:r>
              <a:rPr lang="en" sz="2200" i="1" u="sng" dirty="0">
                <a:solidFill>
                  <a:schemeClr val="dk1"/>
                </a:solidFill>
              </a:rPr>
              <a:t>where many were gathered together praying</a:t>
            </a:r>
            <a:r>
              <a:rPr lang="en" sz="2200" i="1" dirty="0">
                <a:solidFill>
                  <a:schemeClr val="dk1"/>
                </a:solidFill>
              </a:rPr>
              <a:t>.” </a:t>
            </a:r>
            <a:r>
              <a:rPr lang="en" sz="2200" dirty="0">
                <a:solidFill>
                  <a:srgbClr val="FFFF00"/>
                </a:solidFill>
              </a:rPr>
              <a:t>(</a:t>
            </a:r>
            <a:r>
              <a:rPr lang="en" sz="2200" u="sng" dirty="0">
                <a:solidFill>
                  <a:srgbClr val="FFFF00"/>
                </a:solidFill>
              </a:rPr>
              <a:t>16:13 also</a:t>
            </a:r>
            <a:r>
              <a:rPr lang="en" sz="2200" dirty="0">
                <a:solidFill>
                  <a:srgbClr val="FFFF00"/>
                </a:solidFill>
              </a:rPr>
              <a:t>)  </a:t>
            </a:r>
            <a:r>
              <a:rPr lang="en" sz="2200" dirty="0">
                <a:solidFill>
                  <a:srgbClr val="00FFFF"/>
                </a:solidFill>
              </a:rPr>
              <a:t>We need the prayers of each other, and the more the better!  (We have not had a dedicated “prayer service” since I have been here, but we should some time.)</a:t>
            </a:r>
            <a:r>
              <a:rPr lang="en" sz="2300" dirty="0">
                <a:solidFill>
                  <a:srgbClr val="00FFFF"/>
                </a:solidFill>
              </a:rPr>
              <a:t>  </a:t>
            </a:r>
            <a:r>
              <a:rPr lang="en" sz="2000" dirty="0">
                <a:solidFill>
                  <a:schemeClr val="dk1"/>
                </a:solidFill>
              </a:rPr>
              <a:t> </a:t>
            </a: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13700" y="0"/>
            <a:ext cx="93666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WHY ATTEND MID-WEEK? - 2</a:t>
            </a:r>
            <a:endParaRPr sz="5000" b="1">
              <a:solidFill>
                <a:srgbClr val="00FFFF"/>
              </a:solidFill>
            </a:endParaRPr>
          </a:p>
        </p:txBody>
      </p:sp>
      <p:sp>
        <p:nvSpPr>
          <p:cNvPr id="85" name="Google Shape;85;p18"/>
          <p:cNvSpPr txBox="1">
            <a:spLocks noGrp="1"/>
          </p:cNvSpPr>
          <p:nvPr>
            <p:ph type="subTitle" idx="1"/>
          </p:nvPr>
        </p:nvSpPr>
        <p:spPr>
          <a:xfrm>
            <a:off x="-167700" y="476450"/>
            <a:ext cx="9366600" cy="4666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b="1">
                <a:solidFill>
                  <a:srgbClr val="00FFFF"/>
                </a:solidFill>
              </a:rPr>
              <a:t>TO LEARN!  </a:t>
            </a:r>
            <a:r>
              <a:rPr lang="en" sz="2000" u="sng">
                <a:solidFill>
                  <a:srgbClr val="FFFF00"/>
                </a:solidFill>
              </a:rPr>
              <a:t>Acts 13:44</a:t>
            </a:r>
            <a:r>
              <a:rPr lang="en" sz="2000">
                <a:solidFill>
                  <a:srgbClr val="00FFFF"/>
                </a:solidFill>
              </a:rPr>
              <a:t> </a:t>
            </a:r>
            <a:r>
              <a:rPr lang="en" sz="2000" i="1">
                <a:solidFill>
                  <a:schemeClr val="dk1"/>
                </a:solidFill>
              </a:rPr>
              <a:t>“On the next Sabbath almost the whole city </a:t>
            </a:r>
            <a:r>
              <a:rPr lang="en" sz="2000" i="1" u="sng">
                <a:solidFill>
                  <a:schemeClr val="dk1"/>
                </a:solidFill>
              </a:rPr>
              <a:t>came together to hear the word of God</a:t>
            </a:r>
            <a:r>
              <a:rPr lang="en" sz="2000" i="1">
                <a:solidFill>
                  <a:schemeClr val="dk1"/>
                </a:solidFill>
              </a:rPr>
              <a:t>.”</a:t>
            </a:r>
            <a:r>
              <a:rPr lang="en" sz="2000" b="1">
                <a:solidFill>
                  <a:srgbClr val="00FFFF"/>
                </a:solidFill>
              </a:rPr>
              <a:t>  </a:t>
            </a:r>
            <a:r>
              <a:rPr lang="en" sz="2000">
                <a:solidFill>
                  <a:srgbClr val="00FFFF"/>
                </a:solidFill>
              </a:rPr>
              <a:t>And these were NON-Christians!</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17:11</a:t>
            </a:r>
            <a:r>
              <a:rPr lang="en" sz="2000">
                <a:solidFill>
                  <a:srgbClr val="00FFFF"/>
                </a:solidFill>
              </a:rPr>
              <a:t> </a:t>
            </a:r>
            <a:r>
              <a:rPr lang="en" sz="2000" i="1">
                <a:solidFill>
                  <a:schemeClr val="dk1"/>
                </a:solidFill>
              </a:rPr>
              <a:t>“These were more fair-minded than those in Thessalonica, in that </a:t>
            </a:r>
            <a:r>
              <a:rPr lang="en" sz="2000" i="1" u="sng">
                <a:solidFill>
                  <a:schemeClr val="dk1"/>
                </a:solidFill>
              </a:rPr>
              <a:t>they received the word with all readiness</a:t>
            </a:r>
            <a:r>
              <a:rPr lang="en" sz="2000" i="1">
                <a:solidFill>
                  <a:schemeClr val="dk1"/>
                </a:solidFill>
              </a:rPr>
              <a:t>, and searched the Scriptures </a:t>
            </a:r>
            <a:r>
              <a:rPr lang="en" sz="2000" i="1" u="sng">
                <a:solidFill>
                  <a:schemeClr val="dk1"/>
                </a:solidFill>
              </a:rPr>
              <a:t>daily</a:t>
            </a:r>
            <a:r>
              <a:rPr lang="en" sz="2000" i="1">
                <a:solidFill>
                  <a:schemeClr val="dk1"/>
                </a:solidFill>
              </a:rPr>
              <a:t> to find out whether these things were so.”</a:t>
            </a:r>
            <a:r>
              <a:rPr lang="en" sz="2000">
                <a:solidFill>
                  <a:srgbClr val="00FFFF"/>
                </a:solidFill>
              </a:rPr>
              <a:t> (NON-Christians again!) </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14:27</a:t>
            </a:r>
            <a:r>
              <a:rPr lang="en" sz="2000">
                <a:solidFill>
                  <a:srgbClr val="00FFFF"/>
                </a:solidFill>
              </a:rPr>
              <a:t> </a:t>
            </a:r>
            <a:r>
              <a:rPr lang="en" sz="2000" i="1">
                <a:solidFill>
                  <a:schemeClr val="dk1"/>
                </a:solidFill>
              </a:rPr>
              <a:t>“Now when they had come and </a:t>
            </a:r>
            <a:r>
              <a:rPr lang="en" sz="2000" i="1" u="sng">
                <a:solidFill>
                  <a:schemeClr val="dk1"/>
                </a:solidFill>
              </a:rPr>
              <a:t>gathered the church together</a:t>
            </a:r>
            <a:r>
              <a:rPr lang="en" sz="2000" i="1">
                <a:solidFill>
                  <a:schemeClr val="dk1"/>
                </a:solidFill>
              </a:rPr>
              <a:t>, </a:t>
            </a:r>
            <a:r>
              <a:rPr lang="en" sz="2000" i="1" u="sng">
                <a:solidFill>
                  <a:schemeClr val="dk1"/>
                </a:solidFill>
              </a:rPr>
              <a:t>they reported all that God had done with them</a:t>
            </a:r>
            <a:r>
              <a:rPr lang="en" sz="2000" i="1">
                <a:solidFill>
                  <a:schemeClr val="dk1"/>
                </a:solidFill>
              </a:rPr>
              <a:t>, and that He had opened the door of faith to the Gentiles.”</a:t>
            </a:r>
            <a:r>
              <a:rPr lang="en" sz="2000">
                <a:solidFill>
                  <a:srgbClr val="00FFFF"/>
                </a:solidFill>
              </a:rPr>
              <a:t>  </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15:30</a:t>
            </a:r>
            <a:r>
              <a:rPr lang="en" sz="2000">
                <a:solidFill>
                  <a:schemeClr val="dk1"/>
                </a:solidFill>
              </a:rPr>
              <a:t> </a:t>
            </a:r>
            <a:r>
              <a:rPr lang="en" sz="2000" i="1">
                <a:solidFill>
                  <a:schemeClr val="dk1"/>
                </a:solidFill>
              </a:rPr>
              <a:t>“So when they were sent off, they came to Antioch; and </a:t>
            </a:r>
            <a:r>
              <a:rPr lang="en" sz="2000" i="1" u="sng">
                <a:solidFill>
                  <a:schemeClr val="dk1"/>
                </a:solidFill>
              </a:rPr>
              <a:t>when they had gathered the multitude together</a:t>
            </a:r>
            <a:r>
              <a:rPr lang="en" sz="2000" i="1">
                <a:solidFill>
                  <a:schemeClr val="dk1"/>
                </a:solidFill>
              </a:rPr>
              <a:t>, they delivered the letter.”</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21:22</a:t>
            </a:r>
            <a:r>
              <a:rPr lang="en" sz="2000">
                <a:solidFill>
                  <a:schemeClr val="dk1"/>
                </a:solidFill>
              </a:rPr>
              <a:t> </a:t>
            </a:r>
            <a:r>
              <a:rPr lang="en" sz="2000" i="1">
                <a:solidFill>
                  <a:schemeClr val="dk1"/>
                </a:solidFill>
              </a:rPr>
              <a:t>“What then? </a:t>
            </a:r>
            <a:r>
              <a:rPr lang="en" sz="2000" i="1" u="sng">
                <a:solidFill>
                  <a:schemeClr val="dk1"/>
                </a:solidFill>
              </a:rPr>
              <a:t>The assembly must certainly meet</a:t>
            </a:r>
            <a:r>
              <a:rPr lang="en" sz="2000" i="1">
                <a:solidFill>
                  <a:schemeClr val="dk1"/>
                </a:solidFill>
              </a:rPr>
              <a:t>, for they will hear that you</a:t>
            </a:r>
            <a:r>
              <a:rPr lang="en" sz="2000">
                <a:solidFill>
                  <a:schemeClr val="dk1"/>
                </a:solidFill>
              </a:rPr>
              <a:t> </a:t>
            </a:r>
            <a:r>
              <a:rPr lang="en" sz="2000">
                <a:solidFill>
                  <a:srgbClr val="FFFF00"/>
                </a:solidFill>
              </a:rPr>
              <a:t>(Paul)</a:t>
            </a:r>
            <a:r>
              <a:rPr lang="en" sz="2000">
                <a:solidFill>
                  <a:schemeClr val="dk1"/>
                </a:solidFill>
              </a:rPr>
              <a:t> </a:t>
            </a:r>
            <a:r>
              <a:rPr lang="en" sz="2000" i="1">
                <a:solidFill>
                  <a:schemeClr val="dk1"/>
                </a:solidFill>
              </a:rPr>
              <a:t>have come.”</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You have an opportunity on Wednesdays to hear the word of God in our songs, in our class, and our exhortation.  But you can also get up-to-date information on your brethren that you might not be aware of!</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13700" y="0"/>
            <a:ext cx="93666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WHY ATTEND MID-WEEK? - 3</a:t>
            </a:r>
            <a:endParaRPr sz="5000" b="1">
              <a:solidFill>
                <a:srgbClr val="00FFFF"/>
              </a:solidFill>
            </a:endParaRPr>
          </a:p>
        </p:txBody>
      </p:sp>
      <p:sp>
        <p:nvSpPr>
          <p:cNvPr id="91" name="Google Shape;91;p19"/>
          <p:cNvSpPr txBox="1">
            <a:spLocks noGrp="1"/>
          </p:cNvSpPr>
          <p:nvPr>
            <p:ph type="subTitle" idx="1"/>
          </p:nvPr>
        </p:nvSpPr>
        <p:spPr>
          <a:xfrm>
            <a:off x="-167700" y="456150"/>
            <a:ext cx="9420600" cy="4686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b="1">
                <a:solidFill>
                  <a:srgbClr val="00FFFF"/>
                </a:solidFill>
              </a:rPr>
              <a:t>TO GREET, ENCOURAGE, CONFESS AND SUPPORT!</a:t>
            </a:r>
            <a:r>
              <a:rPr lang="en" sz="2000" b="1">
                <a:solidFill>
                  <a:srgbClr val="FFFF00"/>
                </a:solidFill>
              </a:rPr>
              <a:t>  </a:t>
            </a:r>
            <a:r>
              <a:rPr lang="en" sz="2000">
                <a:solidFill>
                  <a:srgbClr val="FFFF00"/>
                </a:solidFill>
              </a:rPr>
              <a:t>The word “greet” appears only 12 times in the Old Testament.  It appears SEVENTY times in the New Testament!  Is “greeting one another” important to God?</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Do all of you know that brother Isaiah is leading singing now?  He started doing this in our monthly singing services (Wednesdays), and has graduated to doing it on other Wednesday evenings too.  If you do not come on Wednesdays how are you encouraging him in this endeavor?</a:t>
            </a:r>
            <a:endParaRPr sz="2000">
              <a:solidFill>
                <a:schemeClr val="dk1"/>
              </a:solidFill>
            </a:endParaRPr>
          </a:p>
          <a:p>
            <a:pPr marL="457200" lvl="0" indent="-368300" algn="l" rtl="0">
              <a:spcBef>
                <a:spcPts val="0"/>
              </a:spcBef>
              <a:spcAft>
                <a:spcPts val="0"/>
              </a:spcAft>
              <a:buClr>
                <a:srgbClr val="00FFFF"/>
              </a:buClr>
              <a:buSzPts val="2200"/>
              <a:buChar char="●"/>
            </a:pPr>
            <a:r>
              <a:rPr lang="en" sz="2000">
                <a:solidFill>
                  <a:srgbClr val="00FFFF"/>
                </a:solidFill>
              </a:rPr>
              <a:t>We have added a Wednesday evening “exhortation/invitation” since I have been here - a chance for the men of the group to publicly teach</a:t>
            </a:r>
            <a:r>
              <a:rPr lang="en" sz="2100">
                <a:solidFill>
                  <a:srgbClr val="00FFFF"/>
                </a:solidFill>
              </a:rPr>
              <a:t> the word of God.  It is a learning process, and it can be very intimidating for them, but they are putting a lot of time and effort into these. Are you supporting their work by being here, or are you missing it?</a:t>
            </a:r>
            <a:endParaRPr sz="2100">
              <a:solidFill>
                <a:srgbClr val="00FFFF"/>
              </a:solidFill>
            </a:endParaRPr>
          </a:p>
          <a:p>
            <a:pPr marL="457200" lvl="0" indent="-361950" algn="l" rtl="0">
              <a:spcBef>
                <a:spcPts val="0"/>
              </a:spcBef>
              <a:spcAft>
                <a:spcPts val="0"/>
              </a:spcAft>
              <a:buClr>
                <a:srgbClr val="FFFF00"/>
              </a:buClr>
              <a:buSzPts val="2100"/>
              <a:buChar char="●"/>
            </a:pPr>
            <a:r>
              <a:rPr lang="en" sz="2100">
                <a:solidFill>
                  <a:srgbClr val="FFFF00"/>
                </a:solidFill>
              </a:rPr>
              <a:t>We have had multiple members, on Wednesday evenings, come and ask the members here for prayer and for forgiveness.  Were you here for that?</a:t>
            </a:r>
            <a:endParaRPr sz="21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13700" y="0"/>
            <a:ext cx="93666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WHY ATTEND MID-WEEK? - 5</a:t>
            </a:r>
            <a:endParaRPr sz="5000" b="1">
              <a:solidFill>
                <a:srgbClr val="00FFFF"/>
              </a:solidFill>
            </a:endParaRPr>
          </a:p>
        </p:txBody>
      </p:sp>
      <p:sp>
        <p:nvSpPr>
          <p:cNvPr id="97" name="Google Shape;97;p20"/>
          <p:cNvSpPr txBox="1">
            <a:spLocks noGrp="1"/>
          </p:cNvSpPr>
          <p:nvPr>
            <p:ph type="subTitle" idx="1"/>
          </p:nvPr>
        </p:nvSpPr>
        <p:spPr>
          <a:xfrm>
            <a:off x="-181375" y="456150"/>
            <a:ext cx="9400500" cy="4686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b="1">
                <a:solidFill>
                  <a:srgbClr val="00FFFF"/>
                </a:solidFill>
              </a:rPr>
              <a:t>TO GLORIFY, PRAISE AND THANK GOD!  </a:t>
            </a:r>
            <a:r>
              <a:rPr lang="en" sz="2000" u="sng">
                <a:solidFill>
                  <a:srgbClr val="FFFF00"/>
                </a:solidFill>
              </a:rPr>
              <a:t>Rom.15:6</a:t>
            </a:r>
            <a:r>
              <a:rPr lang="en" sz="2000">
                <a:solidFill>
                  <a:srgbClr val="00FFFF"/>
                </a:solidFill>
              </a:rPr>
              <a:t> </a:t>
            </a:r>
            <a:r>
              <a:rPr lang="en" sz="2000" i="1">
                <a:solidFill>
                  <a:schemeClr val="dk1"/>
                </a:solidFill>
              </a:rPr>
              <a:t>“</a:t>
            </a:r>
            <a:r>
              <a:rPr lang="en" sz="2000" i="1" u="sng">
                <a:solidFill>
                  <a:schemeClr val="dk1"/>
                </a:solidFill>
              </a:rPr>
              <a:t>that you may with one mind and one mouth glorify the God and Father of our Lord Jesus Christ</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Heb.13:15</a:t>
            </a:r>
            <a:r>
              <a:rPr lang="en" sz="2000">
                <a:solidFill>
                  <a:schemeClr val="dk1"/>
                </a:solidFill>
              </a:rPr>
              <a:t> “</a:t>
            </a:r>
            <a:r>
              <a:rPr lang="en" sz="2000" i="1">
                <a:solidFill>
                  <a:schemeClr val="dk1"/>
                </a:solidFill>
              </a:rPr>
              <a:t>Therefore by Him </a:t>
            </a:r>
            <a:r>
              <a:rPr lang="en" sz="2000">
                <a:solidFill>
                  <a:srgbClr val="FFFF00"/>
                </a:solidFill>
              </a:rPr>
              <a:t>(Christ)</a:t>
            </a:r>
            <a:r>
              <a:rPr lang="en" sz="2000" i="1">
                <a:solidFill>
                  <a:schemeClr val="dk1"/>
                </a:solidFill>
              </a:rPr>
              <a:t> let us </a:t>
            </a:r>
            <a:r>
              <a:rPr lang="en" sz="2000" i="1" u="sng">
                <a:solidFill>
                  <a:schemeClr val="dk1"/>
                </a:solidFill>
              </a:rPr>
              <a:t>continually</a:t>
            </a:r>
            <a:r>
              <a:rPr lang="en" sz="2000" i="1">
                <a:solidFill>
                  <a:schemeClr val="dk1"/>
                </a:solidFill>
              </a:rPr>
              <a:t> offer the sacrifice of </a:t>
            </a:r>
            <a:r>
              <a:rPr lang="en" sz="2000" i="1" u="sng">
                <a:solidFill>
                  <a:schemeClr val="dk1"/>
                </a:solidFill>
              </a:rPr>
              <a:t>praise to God</a:t>
            </a:r>
            <a:r>
              <a:rPr lang="en" sz="2000" i="1">
                <a:solidFill>
                  <a:schemeClr val="dk1"/>
                </a:solidFill>
              </a:rPr>
              <a:t>, that is, the fruit of our lips, </a:t>
            </a:r>
            <a:r>
              <a:rPr lang="en" sz="2000" i="1" u="sng">
                <a:solidFill>
                  <a:schemeClr val="dk1"/>
                </a:solidFill>
              </a:rPr>
              <a:t>giving thanks to His name</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Do you find it easier to think about God when you are here with your brethren, or when you are at home by yourself?  Why miss this opportunity?!</a:t>
            </a:r>
            <a:endParaRPr sz="2000">
              <a:solidFill>
                <a:srgbClr val="FFFF00"/>
              </a:solidFill>
            </a:endParaRPr>
          </a:p>
          <a:p>
            <a:pPr marL="457200" lvl="0" indent="-355600" algn="l" rtl="0">
              <a:spcBef>
                <a:spcPts val="0"/>
              </a:spcBef>
              <a:spcAft>
                <a:spcPts val="0"/>
              </a:spcAft>
              <a:buClr>
                <a:srgbClr val="00FFFF"/>
              </a:buClr>
              <a:buSzPts val="2000"/>
              <a:buChar char="●"/>
            </a:pPr>
            <a:r>
              <a:rPr lang="en" sz="2000" b="1">
                <a:solidFill>
                  <a:srgbClr val="00FFFF"/>
                </a:solidFill>
              </a:rPr>
              <a:t>TO WELCOME BRAND NEW CHRISTIANS!</a:t>
            </a:r>
            <a:r>
              <a:rPr lang="en" sz="2000" b="1">
                <a:solidFill>
                  <a:srgbClr val="FFFF00"/>
                </a:solidFill>
              </a:rPr>
              <a:t>  </a:t>
            </a:r>
            <a:r>
              <a:rPr lang="en" sz="2000" u="sng">
                <a:solidFill>
                  <a:srgbClr val="FFFF00"/>
                </a:solidFill>
              </a:rPr>
              <a:t>Acts 16:32-33</a:t>
            </a:r>
            <a:r>
              <a:rPr lang="en" sz="2000">
                <a:solidFill>
                  <a:srgbClr val="FFFF00"/>
                </a:solidFill>
              </a:rPr>
              <a:t> </a:t>
            </a:r>
            <a:r>
              <a:rPr lang="en" sz="2000" i="1">
                <a:solidFill>
                  <a:schemeClr val="dk1"/>
                </a:solidFill>
              </a:rPr>
              <a:t>“Then they spoke the word of the Lord to him and to all who were in his house. 33 And he took them </a:t>
            </a:r>
            <a:r>
              <a:rPr lang="en" sz="2000" i="1" u="sng">
                <a:solidFill>
                  <a:schemeClr val="dk1"/>
                </a:solidFill>
              </a:rPr>
              <a:t>the same hour of the night</a:t>
            </a:r>
            <a:r>
              <a:rPr lang="en" sz="2000" i="1">
                <a:solidFill>
                  <a:schemeClr val="dk1"/>
                </a:solidFill>
              </a:rPr>
              <a:t> and washed their stripes. </a:t>
            </a:r>
            <a:r>
              <a:rPr lang="en" sz="2000" i="1" u="sng">
                <a:solidFill>
                  <a:schemeClr val="dk1"/>
                </a:solidFill>
              </a:rPr>
              <a:t>And immediately he and all his family were baptized</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We don’t “schedule” baptisms in this congregation.  We don’t say “Wait till there’s a good crowd of brethren to witness this.”  Because baptism washes away sins</a:t>
            </a:r>
            <a:r>
              <a:rPr lang="en" sz="2000">
                <a:solidFill>
                  <a:srgbClr val="FFFF00"/>
                </a:solidFill>
              </a:rPr>
              <a:t> (</a:t>
            </a:r>
            <a:r>
              <a:rPr lang="en" sz="2000" u="sng">
                <a:solidFill>
                  <a:srgbClr val="FFFF00"/>
                </a:solidFill>
              </a:rPr>
              <a:t>Acts 22:16</a:t>
            </a:r>
            <a:r>
              <a:rPr lang="en" sz="2000">
                <a:solidFill>
                  <a:srgbClr val="FFFF00"/>
                </a:solidFill>
              </a:rPr>
              <a:t>)</a:t>
            </a:r>
            <a:r>
              <a:rPr lang="en" sz="2000">
                <a:solidFill>
                  <a:srgbClr val="00FFFF"/>
                </a:solidFill>
              </a:rPr>
              <a:t>, we meet this need the very moment that the word of God has convicted those with a tender heart!  In this past year, if I remember right, we gained FOUR new brethren </a:t>
            </a:r>
            <a:r>
              <a:rPr lang="en" sz="2000" u="sng">
                <a:solidFill>
                  <a:srgbClr val="00FFFF"/>
                </a:solidFill>
              </a:rPr>
              <a:t>on Wednesday nights</a:t>
            </a:r>
            <a:r>
              <a:rPr lang="en" sz="2000">
                <a:solidFill>
                  <a:srgbClr val="00FFFF"/>
                </a:solidFill>
              </a:rPr>
              <a:t>!  Were you here?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a:extLst>
            <a:ext uri="{FF2B5EF4-FFF2-40B4-BE49-F238E27FC236}">
              <a16:creationId xmlns:a16="http://schemas.microsoft.com/office/drawing/2014/main" id="{A7B696F3-075F-9F35-CE23-E32736EB9FAD}"/>
            </a:ext>
          </a:extLst>
        </p:cNvPr>
        <p:cNvGrpSpPr/>
        <p:nvPr/>
      </p:nvGrpSpPr>
      <p:grpSpPr>
        <a:xfrm>
          <a:off x="0" y="0"/>
          <a:ext cx="0" cy="0"/>
          <a:chOff x="0" y="0"/>
          <a:chExt cx="0" cy="0"/>
        </a:xfrm>
      </p:grpSpPr>
      <p:sp>
        <p:nvSpPr>
          <p:cNvPr id="96" name="Google Shape;96;p20">
            <a:extLst>
              <a:ext uri="{FF2B5EF4-FFF2-40B4-BE49-F238E27FC236}">
                <a16:creationId xmlns:a16="http://schemas.microsoft.com/office/drawing/2014/main" id="{DEF1439C-0BBD-5BAC-A321-513FE708259E}"/>
              </a:ext>
            </a:extLst>
          </p:cNvPr>
          <p:cNvSpPr txBox="1">
            <a:spLocks noGrp="1"/>
          </p:cNvSpPr>
          <p:nvPr>
            <p:ph type="ctrTitle"/>
          </p:nvPr>
        </p:nvSpPr>
        <p:spPr>
          <a:xfrm>
            <a:off x="-113700" y="0"/>
            <a:ext cx="93666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dirty="0">
                <a:solidFill>
                  <a:srgbClr val="00FFFF"/>
                </a:solidFill>
              </a:rPr>
              <a:t>WHY ATTEND MID-WEEK? - 6</a:t>
            </a:r>
            <a:endParaRPr sz="5000" b="1" dirty="0">
              <a:solidFill>
                <a:srgbClr val="00FFFF"/>
              </a:solidFill>
            </a:endParaRPr>
          </a:p>
        </p:txBody>
      </p:sp>
      <p:sp>
        <p:nvSpPr>
          <p:cNvPr id="97" name="Google Shape;97;p20">
            <a:extLst>
              <a:ext uri="{FF2B5EF4-FFF2-40B4-BE49-F238E27FC236}">
                <a16:creationId xmlns:a16="http://schemas.microsoft.com/office/drawing/2014/main" id="{08B1A48E-6897-A710-43D7-8EFFB56D2392}"/>
              </a:ext>
            </a:extLst>
          </p:cNvPr>
          <p:cNvSpPr txBox="1">
            <a:spLocks noGrp="1"/>
          </p:cNvSpPr>
          <p:nvPr>
            <p:ph type="subTitle" idx="1"/>
          </p:nvPr>
        </p:nvSpPr>
        <p:spPr>
          <a:xfrm>
            <a:off x="-181375" y="416507"/>
            <a:ext cx="9400500" cy="4726543"/>
          </a:xfrm>
          <a:prstGeom prst="rect">
            <a:avLst/>
          </a:prstGeom>
        </p:spPr>
        <p:txBody>
          <a:bodyPr spcFirstLastPara="1" wrap="square" lIns="91425" tIns="91425" rIns="91425" bIns="91425" anchor="t" anchorCtr="0">
            <a:noAutofit/>
          </a:bodyPr>
          <a:lstStyle/>
          <a:p>
            <a:pPr lvl="0" indent="-355600" algn="l">
              <a:buClr>
                <a:srgbClr val="00FFFF"/>
              </a:buClr>
              <a:buSzPts val="2000"/>
              <a:buChar char="●"/>
            </a:pPr>
            <a:r>
              <a:rPr lang="en-US" sz="1900" b="1" dirty="0">
                <a:solidFill>
                  <a:srgbClr val="00FFFF"/>
                </a:solidFill>
              </a:rPr>
              <a:t>TO MEET URGENT NEEDS!  </a:t>
            </a:r>
            <a:r>
              <a:rPr lang="en-US" sz="1900" u="sng" dirty="0">
                <a:solidFill>
                  <a:srgbClr val="FFFF00"/>
                </a:solidFill>
              </a:rPr>
              <a:t>Tt.3:14</a:t>
            </a:r>
            <a:r>
              <a:rPr lang="en-US" sz="1900" dirty="0">
                <a:solidFill>
                  <a:srgbClr val="FFFF00"/>
                </a:solidFill>
              </a:rPr>
              <a:t> </a:t>
            </a:r>
            <a:r>
              <a:rPr lang="en-US" sz="1900" i="1" dirty="0">
                <a:solidFill>
                  <a:schemeClr val="tx1"/>
                </a:solidFill>
              </a:rPr>
              <a:t>“And let our people also learn to maintain good works, </a:t>
            </a:r>
            <a:r>
              <a:rPr lang="en-US" sz="1900" i="1" u="sng" dirty="0">
                <a:solidFill>
                  <a:schemeClr val="tx1"/>
                </a:solidFill>
              </a:rPr>
              <a:t>to meet urgent needs</a:t>
            </a:r>
            <a:r>
              <a:rPr lang="en-US" sz="1900" i="1" dirty="0">
                <a:solidFill>
                  <a:schemeClr val="tx1"/>
                </a:solidFill>
              </a:rPr>
              <a:t>, that they may not be unfruitful.”</a:t>
            </a:r>
          </a:p>
          <a:p>
            <a:pPr lvl="0" indent="-355600" algn="l">
              <a:buClr>
                <a:srgbClr val="00FFFF"/>
              </a:buClr>
              <a:buSzPts val="2000"/>
              <a:buChar char="●"/>
            </a:pPr>
            <a:r>
              <a:rPr lang="en-US" sz="1900" dirty="0">
                <a:solidFill>
                  <a:srgbClr val="FFFF00"/>
                </a:solidFill>
              </a:rPr>
              <a:t>We have urgent matters that the members here occasionally need to address, like a needy saint.  But we do not need to wait until Sunday to meet that need! </a:t>
            </a:r>
            <a:r>
              <a:rPr lang="en-US" sz="1900" u="sng" dirty="0">
                <a:solidFill>
                  <a:srgbClr val="FFFF00"/>
                </a:solidFill>
              </a:rPr>
              <a:t>Acts 6:1-3</a:t>
            </a:r>
            <a:r>
              <a:rPr lang="en-US" sz="1900" dirty="0">
                <a:solidFill>
                  <a:srgbClr val="FFFF00"/>
                </a:solidFill>
              </a:rPr>
              <a:t> </a:t>
            </a:r>
            <a:r>
              <a:rPr lang="en-US" sz="1900" i="1" dirty="0">
                <a:solidFill>
                  <a:schemeClr val="tx1"/>
                </a:solidFill>
              </a:rPr>
              <a:t>“Now in those days, when the number of the disciples was multiplying, there arose a complaint against the Hebrews by the Hellenists, because their widows were neglected in the daily distribution. 2 </a:t>
            </a:r>
            <a:r>
              <a:rPr lang="en-US" sz="1900" i="1" u="sng" dirty="0">
                <a:solidFill>
                  <a:schemeClr val="tx1"/>
                </a:solidFill>
              </a:rPr>
              <a:t>Then the twelve summoned the multitude of the disciples</a:t>
            </a:r>
            <a:r>
              <a:rPr lang="en-US" sz="1900" i="1" dirty="0">
                <a:solidFill>
                  <a:schemeClr val="tx1"/>
                </a:solidFill>
              </a:rPr>
              <a:t> and said, “It is not desirable that we should leave the word of God and serve tables. 3 Therefore, </a:t>
            </a:r>
            <a:r>
              <a:rPr lang="en-US" sz="1900" i="1" u="sng" dirty="0">
                <a:solidFill>
                  <a:schemeClr val="tx1"/>
                </a:solidFill>
              </a:rPr>
              <a:t>brethren, seek out from among you </a:t>
            </a:r>
            <a:r>
              <a:rPr lang="en-US" sz="1900" i="1" dirty="0">
                <a:solidFill>
                  <a:schemeClr val="tx1"/>
                </a:solidFill>
              </a:rPr>
              <a:t>seven men of good reputation, full of the Holy Spirit and wisdom, whom we may appoint over this business;”</a:t>
            </a:r>
          </a:p>
          <a:p>
            <a:pPr lvl="0" indent="-355600" algn="l">
              <a:buClr>
                <a:srgbClr val="00FFFF"/>
              </a:buClr>
              <a:buSzPts val="2000"/>
              <a:buChar char="●"/>
            </a:pPr>
            <a:r>
              <a:rPr lang="en-US" sz="1900" dirty="0">
                <a:solidFill>
                  <a:srgbClr val="FFFF00"/>
                </a:solidFill>
              </a:rPr>
              <a:t>We may also need to urgently address a brother or sister engaged in blatant sin!  </a:t>
            </a:r>
            <a:r>
              <a:rPr lang="en-US" sz="1900" u="sng" dirty="0">
                <a:solidFill>
                  <a:srgbClr val="FFFF00"/>
                </a:solidFill>
              </a:rPr>
              <a:t>1 Cor.5:4-5</a:t>
            </a:r>
            <a:r>
              <a:rPr lang="en-US" sz="1900" dirty="0">
                <a:solidFill>
                  <a:srgbClr val="FFFF00"/>
                </a:solidFill>
              </a:rPr>
              <a:t> </a:t>
            </a:r>
            <a:r>
              <a:rPr lang="en-US" sz="1900" i="1" dirty="0">
                <a:solidFill>
                  <a:schemeClr val="tx1"/>
                </a:solidFill>
              </a:rPr>
              <a:t>“In the name of our Lord Jesus Christ, </a:t>
            </a:r>
            <a:r>
              <a:rPr lang="en-US" sz="1900" i="1" u="sng" dirty="0">
                <a:solidFill>
                  <a:schemeClr val="tx1"/>
                </a:solidFill>
              </a:rPr>
              <a:t>when you are gathered together</a:t>
            </a:r>
            <a:r>
              <a:rPr lang="en-US" sz="1900" i="1" dirty="0">
                <a:solidFill>
                  <a:schemeClr val="tx1"/>
                </a:solidFill>
              </a:rPr>
              <a:t>, along with my spirit, with the power of our Lord Jesus Christ, 5 deliver such a one to Satan for the destruction of the flesh, that his spirit may be saved in the day of the Lord Jesus.”</a:t>
            </a:r>
            <a:endParaRPr sz="1900" i="1" dirty="0">
              <a:solidFill>
                <a:schemeClr val="tx1"/>
              </a:solidFill>
            </a:endParaRPr>
          </a:p>
        </p:txBody>
      </p:sp>
    </p:spTree>
    <p:extLst>
      <p:ext uri="{BB962C8B-B14F-4D97-AF65-F5344CB8AC3E}">
        <p14:creationId xmlns:p14="http://schemas.microsoft.com/office/powerpoint/2010/main" val="801513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3233</Words>
  <Application>Microsoft Office PowerPoint</Application>
  <PresentationFormat>On-screen Show (16:9)</PresentationFormat>
  <Paragraphs>80</Paragraphs>
  <Slides>15</Slides>
  <Notes>15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Arial</vt:lpstr>
      <vt:lpstr>Simple Dark</vt:lpstr>
      <vt:lpstr>WHY WEDNESDAYS?</vt:lpstr>
      <vt:lpstr>A “CONGREGATION KILLER”</vt:lpstr>
      <vt:lpstr>U.S. HISTORY</vt:lpstr>
      <vt:lpstr>THE COMMAND</vt:lpstr>
      <vt:lpstr>WHY ATTEND MID-WEEK?</vt:lpstr>
      <vt:lpstr>WHY ATTEND MID-WEEK? - 2</vt:lpstr>
      <vt:lpstr>WHY ATTEND MID-WEEK? - 3</vt:lpstr>
      <vt:lpstr>WHY ATTEND MID-WEEK? - 5</vt:lpstr>
      <vt:lpstr>WHY ATTEND MID-WEEK? - 6</vt:lpstr>
      <vt:lpstr>WHY ATTEND MID-WEEK? - 7</vt:lpstr>
      <vt:lpstr>WHY ATTEND MID-WEEK? - 8</vt:lpstr>
      <vt:lpstr>REAL OBSTACLES</vt:lpstr>
      <vt:lpstr>EXCUSES</vt:lpstr>
      <vt:lpstr>A PREACHER STORY</vt:lpstr>
      <vt:lpstr>ONE HOUR?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2</cp:revision>
  <dcterms:modified xsi:type="dcterms:W3CDTF">2025-01-21T17:57:11Z</dcterms:modified>
</cp:coreProperties>
</file>