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52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22c24fa616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22c24fa616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22c24fa616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22c24fa616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22c24fa616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22c24fa616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22c24fa616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22c24fa616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22c24fa616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22c24fa616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22c24fa616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22c24fa616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22c24fa616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22c24fa616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22c24fa616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22c24fa616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22c24fa616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22c24fa616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61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THE NEW “YOU”</a:t>
            </a:r>
            <a:endParaRPr sz="6000" b="1">
              <a:solidFill>
                <a:srgbClr val="00FFFF"/>
              </a:solidFill>
            </a:endParaRPr>
          </a:p>
        </p:txBody>
      </p:sp>
      <p:sp>
        <p:nvSpPr>
          <p:cNvPr id="55" name="Google Shape;55;p13"/>
          <p:cNvSpPr txBox="1">
            <a:spLocks noGrp="1"/>
          </p:cNvSpPr>
          <p:nvPr>
            <p:ph type="subTitle" idx="1"/>
          </p:nvPr>
        </p:nvSpPr>
        <p:spPr>
          <a:xfrm>
            <a:off x="0" y="571200"/>
            <a:ext cx="9212100" cy="4572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900" u="sng">
                <a:solidFill>
                  <a:srgbClr val="FFFF00"/>
                </a:solidFill>
              </a:rPr>
              <a:t>Lk.5:36-39</a:t>
            </a:r>
            <a:r>
              <a:rPr lang="en" sz="2900">
                <a:solidFill>
                  <a:srgbClr val="FFFF00"/>
                </a:solidFill>
              </a:rPr>
              <a:t> </a:t>
            </a:r>
            <a:r>
              <a:rPr lang="en" sz="2900">
                <a:solidFill>
                  <a:srgbClr val="00FFFF"/>
                </a:solidFill>
              </a:rPr>
              <a:t>(NASB95)</a:t>
            </a:r>
            <a:r>
              <a:rPr lang="en" sz="2900">
                <a:solidFill>
                  <a:schemeClr val="dk1"/>
                </a:solidFill>
              </a:rPr>
              <a:t> </a:t>
            </a:r>
            <a:r>
              <a:rPr lang="en" sz="2900" i="1">
                <a:solidFill>
                  <a:schemeClr val="dk1"/>
                </a:solidFill>
              </a:rPr>
              <a:t>“And He </a:t>
            </a:r>
            <a:r>
              <a:rPr lang="en" sz="2900">
                <a:solidFill>
                  <a:srgbClr val="FFFF00"/>
                </a:solidFill>
              </a:rPr>
              <a:t>(Jesus)</a:t>
            </a:r>
            <a:r>
              <a:rPr lang="en" sz="2900" i="1">
                <a:solidFill>
                  <a:schemeClr val="dk1"/>
                </a:solidFill>
              </a:rPr>
              <a:t> was also telling them a parable: “</a:t>
            </a:r>
            <a:r>
              <a:rPr lang="en" sz="2900" i="1" u="sng">
                <a:solidFill>
                  <a:schemeClr val="dk1"/>
                </a:solidFill>
              </a:rPr>
              <a:t>No one tears a piece of cloth from a new garment and puts it on an old garment</a:t>
            </a:r>
            <a:r>
              <a:rPr lang="en" sz="2900" i="1">
                <a:solidFill>
                  <a:schemeClr val="dk1"/>
                </a:solidFill>
              </a:rPr>
              <a:t>; otherwise he will both tear the new, and the piece from the new will not match the old. 37 </a:t>
            </a:r>
            <a:r>
              <a:rPr lang="en" sz="2900" i="1" u="sng">
                <a:solidFill>
                  <a:schemeClr val="dk1"/>
                </a:solidFill>
              </a:rPr>
              <a:t>And no one puts new wine into old wineskins</a:t>
            </a:r>
            <a:r>
              <a:rPr lang="en" sz="2900" i="1">
                <a:solidFill>
                  <a:schemeClr val="dk1"/>
                </a:solidFill>
              </a:rPr>
              <a:t>; otherwise the new wine will burst the skins and it will be spilled out, and the skins will be ruined. 38 </a:t>
            </a:r>
            <a:r>
              <a:rPr lang="en" sz="2900" i="1" u="sng">
                <a:solidFill>
                  <a:schemeClr val="dk1"/>
                </a:solidFill>
              </a:rPr>
              <a:t>But new wine must be put into fresh wineskins</a:t>
            </a:r>
            <a:r>
              <a:rPr lang="en" sz="2900" i="1">
                <a:solidFill>
                  <a:schemeClr val="dk1"/>
                </a:solidFill>
              </a:rPr>
              <a:t>. 39 And no one, after drinking old wine wishes for new; for he says, ‘The old is good enough.’”</a:t>
            </a:r>
            <a:endParaRPr sz="2900" i="1">
              <a:solidFill>
                <a:schemeClr val="dk1"/>
              </a:solidFill>
            </a:endParaRPr>
          </a:p>
          <a:p>
            <a:pPr marL="0" lvl="0" indent="0" algn="l" rtl="0">
              <a:spcBef>
                <a:spcPts val="0"/>
              </a:spcBef>
              <a:spcAft>
                <a:spcPts val="0"/>
              </a:spcAft>
              <a:buNone/>
            </a:pPr>
            <a:endParaRPr sz="25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52800" y="0"/>
            <a:ext cx="92514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THE GOOD “NEWS”</a:t>
            </a:r>
            <a:endParaRPr sz="4900" b="1">
              <a:solidFill>
                <a:srgbClr val="00FFFF"/>
              </a:solidFill>
            </a:endParaRPr>
          </a:p>
        </p:txBody>
      </p:sp>
      <p:sp>
        <p:nvSpPr>
          <p:cNvPr id="109" name="Google Shape;109;p22"/>
          <p:cNvSpPr txBox="1">
            <a:spLocks noGrp="1"/>
          </p:cNvSpPr>
          <p:nvPr>
            <p:ph type="subTitle" idx="1"/>
          </p:nvPr>
        </p:nvSpPr>
        <p:spPr>
          <a:xfrm>
            <a:off x="-174600" y="381700"/>
            <a:ext cx="9373200" cy="48093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u="sng">
                <a:solidFill>
                  <a:srgbClr val="FFFF00"/>
                </a:solidFill>
              </a:rPr>
              <a:t>Is.42:6-10</a:t>
            </a:r>
            <a:r>
              <a:rPr lang="en" sz="1800">
                <a:solidFill>
                  <a:srgbClr val="00FFFF"/>
                </a:solidFill>
              </a:rPr>
              <a:t> </a:t>
            </a:r>
            <a:r>
              <a:rPr lang="en" sz="1800" i="1">
                <a:solidFill>
                  <a:schemeClr val="dk1"/>
                </a:solidFill>
              </a:rPr>
              <a:t>“I am the LORD, I have called You </a:t>
            </a:r>
            <a:r>
              <a:rPr lang="en" sz="1800">
                <a:solidFill>
                  <a:srgbClr val="FFFF00"/>
                </a:solidFill>
              </a:rPr>
              <a:t>(JESUS)</a:t>
            </a:r>
            <a:r>
              <a:rPr lang="en" sz="1800" i="1">
                <a:solidFill>
                  <a:schemeClr val="dk1"/>
                </a:solidFill>
              </a:rPr>
              <a:t> in righteousness, I will also hold You by the hand and watch over You, and I will appoint You as a covenant to the people, as a light to the nations, 7 To open blind eyes, to bring out prisoners from the dungeon and those who dwell in darkness from the prison. 8 I am the LORD, that is My name; I will not give My glory to another, nor My praise to graven images. 9 </a:t>
            </a:r>
            <a:r>
              <a:rPr lang="en" sz="1800" i="1" u="sng">
                <a:solidFill>
                  <a:schemeClr val="dk1"/>
                </a:solidFill>
              </a:rPr>
              <a:t>Behold, the former things have come to pass, now I declare new things</a:t>
            </a:r>
            <a:r>
              <a:rPr lang="en" sz="1800" i="1">
                <a:solidFill>
                  <a:schemeClr val="dk1"/>
                </a:solidFill>
              </a:rPr>
              <a:t>; before they spring forth I proclaim them to you.” 10 “</a:t>
            </a:r>
            <a:r>
              <a:rPr lang="en" sz="1800" i="1" u="sng">
                <a:solidFill>
                  <a:schemeClr val="dk1"/>
                </a:solidFill>
              </a:rPr>
              <a:t>Sing to the Lord a new song, sing His praise from the end of the earth</a:t>
            </a:r>
            <a:r>
              <a:rPr lang="en" sz="1800" i="1">
                <a:solidFill>
                  <a:schemeClr val="dk1"/>
                </a:solidFill>
              </a:rPr>
              <a:t>!  You who go down to the sea, and all that is in it. You islands, and those who dwell on them.”</a:t>
            </a:r>
            <a:endParaRPr sz="1800" i="1">
              <a:solidFill>
                <a:schemeClr val="dk1"/>
              </a:solidFill>
            </a:endParaRPr>
          </a:p>
          <a:p>
            <a:pPr marL="457200" lvl="0" indent="-342900" algn="l" rtl="0">
              <a:spcBef>
                <a:spcPts val="0"/>
              </a:spcBef>
              <a:spcAft>
                <a:spcPts val="0"/>
              </a:spcAft>
              <a:buClr>
                <a:srgbClr val="FFFF00"/>
              </a:buClr>
              <a:buSzPts val="1800"/>
              <a:buChar char="●"/>
            </a:pPr>
            <a:r>
              <a:rPr lang="en" sz="1800" u="sng">
                <a:solidFill>
                  <a:srgbClr val="FFFF00"/>
                </a:solidFill>
              </a:rPr>
              <a:t>Rev.5:9-10</a:t>
            </a:r>
            <a:r>
              <a:rPr lang="en" sz="1800">
                <a:solidFill>
                  <a:srgbClr val="FFFF00"/>
                </a:solidFill>
              </a:rPr>
              <a:t> </a:t>
            </a:r>
            <a:r>
              <a:rPr lang="en" sz="1800" i="1">
                <a:solidFill>
                  <a:schemeClr val="dk1"/>
                </a:solidFill>
              </a:rPr>
              <a:t>“And </a:t>
            </a:r>
            <a:r>
              <a:rPr lang="en" sz="1800" i="1" u="sng">
                <a:solidFill>
                  <a:schemeClr val="dk1"/>
                </a:solidFill>
              </a:rPr>
              <a:t>they sang a new song</a:t>
            </a:r>
            <a:r>
              <a:rPr lang="en" sz="1800" i="1">
                <a:solidFill>
                  <a:schemeClr val="dk1"/>
                </a:solidFill>
              </a:rPr>
              <a:t>, saying, “Worthy are You to take the book and to break its seals; </a:t>
            </a:r>
            <a:r>
              <a:rPr lang="en" sz="1800" i="1" u="sng">
                <a:solidFill>
                  <a:schemeClr val="dk1"/>
                </a:solidFill>
              </a:rPr>
              <a:t>for You were slain, and purchased for God with Your blood men from every tribe and tongue and people and nation</a:t>
            </a:r>
            <a:r>
              <a:rPr lang="en" sz="1800" i="1">
                <a:solidFill>
                  <a:schemeClr val="dk1"/>
                </a:solidFill>
              </a:rPr>
              <a:t>. 10 You have made them to be a kingdom and priests to our God; and they will reign upon the earth.”</a:t>
            </a:r>
            <a:endParaRPr sz="1800" i="1">
              <a:solidFill>
                <a:schemeClr val="dk1"/>
              </a:solidFill>
            </a:endParaRPr>
          </a:p>
          <a:p>
            <a:pPr marL="457200" lvl="0" indent="-342900" algn="l" rtl="0">
              <a:spcBef>
                <a:spcPts val="0"/>
              </a:spcBef>
              <a:spcAft>
                <a:spcPts val="0"/>
              </a:spcAft>
              <a:buClr>
                <a:srgbClr val="FFFF00"/>
              </a:buClr>
              <a:buSzPts val="1800"/>
              <a:buChar char="●"/>
            </a:pPr>
            <a:r>
              <a:rPr lang="en" sz="1800" u="sng">
                <a:solidFill>
                  <a:srgbClr val="FFFF00"/>
                </a:solidFill>
              </a:rPr>
              <a:t>Rev.21:1-2</a:t>
            </a:r>
            <a:r>
              <a:rPr lang="en" sz="1800">
                <a:solidFill>
                  <a:srgbClr val="00FFFF"/>
                </a:solidFill>
              </a:rPr>
              <a:t> </a:t>
            </a:r>
            <a:r>
              <a:rPr lang="en" sz="1800" i="1">
                <a:solidFill>
                  <a:schemeClr val="dk1"/>
                </a:solidFill>
              </a:rPr>
              <a:t>“Then I saw </a:t>
            </a:r>
            <a:r>
              <a:rPr lang="en" sz="1800" i="1" u="sng">
                <a:solidFill>
                  <a:schemeClr val="dk1"/>
                </a:solidFill>
              </a:rPr>
              <a:t>a new heaven and a new earth</a:t>
            </a:r>
            <a:r>
              <a:rPr lang="en" sz="1800" i="1">
                <a:solidFill>
                  <a:schemeClr val="dk1"/>
                </a:solidFill>
              </a:rPr>
              <a:t>; for the first heaven and the first earth passed away, and there is no longer any sea. 2 And I saw the holy city, </a:t>
            </a:r>
            <a:r>
              <a:rPr lang="en" sz="1800" i="1" u="sng">
                <a:solidFill>
                  <a:schemeClr val="dk1"/>
                </a:solidFill>
              </a:rPr>
              <a:t>new Jerusalem</a:t>
            </a:r>
            <a:r>
              <a:rPr lang="en" sz="1800" i="1">
                <a:solidFill>
                  <a:schemeClr val="dk1"/>
                </a:solidFill>
              </a:rPr>
              <a:t>, coming down out of heaven from God, made ready as a bride adorned for her husband.”  </a:t>
            </a:r>
            <a:r>
              <a:rPr lang="en" sz="1800">
                <a:solidFill>
                  <a:srgbClr val="00FFFF"/>
                </a:solidFill>
              </a:rPr>
              <a:t>Will YOU do what Jesus asks of you, today, so that you can go there?</a:t>
            </a:r>
            <a:endParaRPr sz="18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“NEW WINESKINS”?</a:t>
            </a:r>
            <a:endParaRPr sz="5000" b="1">
              <a:solidFill>
                <a:srgbClr val="00FFFF"/>
              </a:solidFill>
            </a:endParaRPr>
          </a:p>
        </p:txBody>
      </p:sp>
      <p:sp>
        <p:nvSpPr>
          <p:cNvPr id="61" name="Google Shape;61;p14"/>
          <p:cNvSpPr txBox="1">
            <a:spLocks noGrp="1"/>
          </p:cNvSpPr>
          <p:nvPr>
            <p:ph type="subTitle" idx="1"/>
          </p:nvPr>
        </p:nvSpPr>
        <p:spPr>
          <a:xfrm>
            <a:off x="-113700" y="412825"/>
            <a:ext cx="9325800" cy="47307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dirty="0">
                <a:solidFill>
                  <a:srgbClr val="FFFF00"/>
                </a:solidFill>
              </a:rPr>
              <a:t>To understand this parable you need to know about the animal skins, sealed leather pouches, that they carried wine in.  Just like our leather shoes, they stretch and grow to allow for the fermenting wine within to release gases and expand.</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But an old wineskin reached the point where it was stretched as far as it could go, so it was only good for carrying old wine, which would no longer expand.  If new wine went into them it would burst the wineskin.</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In like manner, when we put on Jesus Christ, our new man does not “fit” inside our old self!  That’s why our old self was crucified with Christ.  And the danger is, if we try to keep that old man of sin we are used to, that we will like it BETTER!</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WHERE IS THE OLD YOU?</a:t>
            </a:r>
            <a:endParaRPr sz="5000" b="1">
              <a:solidFill>
                <a:srgbClr val="00FFFF"/>
              </a:solidFill>
            </a:endParaRPr>
          </a:p>
        </p:txBody>
      </p:sp>
      <p:sp>
        <p:nvSpPr>
          <p:cNvPr id="67" name="Google Shape;67;p15"/>
          <p:cNvSpPr txBox="1">
            <a:spLocks noGrp="1"/>
          </p:cNvSpPr>
          <p:nvPr>
            <p:ph type="subTitle" idx="1"/>
          </p:nvPr>
        </p:nvSpPr>
        <p:spPr>
          <a:xfrm>
            <a:off x="-113700" y="412825"/>
            <a:ext cx="9325800" cy="4730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Rom.6:6</a:t>
            </a:r>
            <a:r>
              <a:rPr lang="en" sz="2000" dirty="0">
                <a:solidFill>
                  <a:srgbClr val="FFFF00"/>
                </a:solidFill>
              </a:rPr>
              <a:t> </a:t>
            </a:r>
            <a:r>
              <a:rPr lang="en" sz="2000" i="1" dirty="0">
                <a:solidFill>
                  <a:schemeClr val="dk1"/>
                </a:solidFill>
              </a:rPr>
              <a:t>“knowing this, that our old self was crucified with Him, in order that our body of sin might be done away with, so that we would no longer be slaves to sin;”</a:t>
            </a:r>
            <a:r>
              <a:rPr lang="en" sz="2000" dirty="0">
                <a:solidFill>
                  <a:srgbClr val="FFFF00"/>
                </a:solidFill>
              </a:rPr>
              <a:t>  </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This happened when we were baptized into Christ!</a:t>
            </a:r>
            <a:r>
              <a:rPr lang="en" sz="2000" dirty="0">
                <a:solidFill>
                  <a:srgbClr val="FFFF00"/>
                </a:solidFill>
              </a:rPr>
              <a:t>  </a:t>
            </a:r>
            <a:r>
              <a:rPr lang="en" sz="2000" u="sng" dirty="0">
                <a:solidFill>
                  <a:srgbClr val="FFFF00"/>
                </a:solidFill>
              </a:rPr>
              <a:t>Rom.6:4</a:t>
            </a:r>
            <a:r>
              <a:rPr lang="en" sz="2000" dirty="0">
                <a:solidFill>
                  <a:srgbClr val="FFFF00"/>
                </a:solidFill>
              </a:rPr>
              <a:t> </a:t>
            </a:r>
            <a:r>
              <a:rPr lang="en" sz="2000" i="1" dirty="0">
                <a:solidFill>
                  <a:schemeClr val="dk1"/>
                </a:solidFill>
              </a:rPr>
              <a:t>“Therefore </a:t>
            </a:r>
            <a:r>
              <a:rPr lang="en" sz="2000" i="1" u="sng" dirty="0">
                <a:solidFill>
                  <a:schemeClr val="dk1"/>
                </a:solidFill>
              </a:rPr>
              <a:t>we have been buried with Him through baptism into death</a:t>
            </a:r>
            <a:r>
              <a:rPr lang="en" sz="2000" i="1" dirty="0">
                <a:solidFill>
                  <a:schemeClr val="dk1"/>
                </a:solidFill>
              </a:rPr>
              <a:t>, so that as Christ was raised from the dead through the glory of the Father, </a:t>
            </a:r>
            <a:r>
              <a:rPr lang="en" sz="2000" i="1" u="sng" dirty="0">
                <a:solidFill>
                  <a:schemeClr val="dk1"/>
                </a:solidFill>
              </a:rPr>
              <a:t>so we too might walk in newness of life</a:t>
            </a:r>
            <a:r>
              <a:rPr lang="en" sz="2000" i="1" dirty="0">
                <a:solidFill>
                  <a:schemeClr val="dk1"/>
                </a:solidFill>
              </a:rPr>
              <a:t>.”</a:t>
            </a:r>
            <a:r>
              <a:rPr lang="en" sz="2000" u="sng" dirty="0">
                <a:solidFill>
                  <a:srgbClr val="FFFF00"/>
                </a:solidFill>
              </a:rPr>
              <a:t> </a:t>
            </a:r>
            <a:endParaRPr sz="2000" u="sng"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Rom.7:6</a:t>
            </a:r>
            <a:r>
              <a:rPr lang="en" sz="2000" dirty="0">
                <a:solidFill>
                  <a:srgbClr val="FFFF00"/>
                </a:solidFill>
              </a:rPr>
              <a:t> </a:t>
            </a:r>
            <a:r>
              <a:rPr lang="en" sz="2000" i="1" dirty="0">
                <a:solidFill>
                  <a:schemeClr val="dk1"/>
                </a:solidFill>
              </a:rPr>
              <a:t>“But now we have been released from the Law, </a:t>
            </a:r>
            <a:r>
              <a:rPr lang="en" sz="2000" i="1" u="sng" dirty="0">
                <a:solidFill>
                  <a:schemeClr val="dk1"/>
                </a:solidFill>
              </a:rPr>
              <a:t>having died to that by which we were bound</a:t>
            </a:r>
            <a:r>
              <a:rPr lang="en" sz="2000" i="1" dirty="0">
                <a:solidFill>
                  <a:schemeClr val="dk1"/>
                </a:solidFill>
              </a:rPr>
              <a:t>, so that we serve in </a:t>
            </a:r>
            <a:r>
              <a:rPr lang="en" sz="2000" i="1" u="sng" dirty="0">
                <a:solidFill>
                  <a:schemeClr val="dk1"/>
                </a:solidFill>
              </a:rPr>
              <a:t>newness of the Spirit</a:t>
            </a:r>
            <a:r>
              <a:rPr lang="en" sz="2000" i="1" dirty="0">
                <a:solidFill>
                  <a:schemeClr val="dk1"/>
                </a:solidFill>
              </a:rPr>
              <a:t> and not in oldness of the letter.”</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2 Cor.5:17</a:t>
            </a:r>
            <a:r>
              <a:rPr lang="en" sz="2000" dirty="0">
                <a:solidFill>
                  <a:srgbClr val="FFFF00"/>
                </a:solidFill>
              </a:rPr>
              <a:t> </a:t>
            </a:r>
            <a:r>
              <a:rPr lang="en" sz="2000" i="1" dirty="0">
                <a:solidFill>
                  <a:schemeClr val="dk1"/>
                </a:solidFill>
              </a:rPr>
              <a:t>“Therefore if anyone is in Christ, </a:t>
            </a:r>
            <a:r>
              <a:rPr lang="en" sz="2000" i="1" u="sng" dirty="0">
                <a:solidFill>
                  <a:schemeClr val="dk1"/>
                </a:solidFill>
              </a:rPr>
              <a:t>he is a new creature</a:t>
            </a:r>
            <a:r>
              <a:rPr lang="en" sz="2000" i="1" dirty="0">
                <a:solidFill>
                  <a:schemeClr val="dk1"/>
                </a:solidFill>
              </a:rPr>
              <a:t>; the old things passed away; behold, </a:t>
            </a:r>
            <a:r>
              <a:rPr lang="en" sz="2000" i="1" u="sng" dirty="0">
                <a:solidFill>
                  <a:schemeClr val="dk1"/>
                </a:solidFill>
              </a:rPr>
              <a:t>new things have come</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Gal.6:15</a:t>
            </a:r>
            <a:r>
              <a:rPr lang="en" sz="2000" dirty="0">
                <a:solidFill>
                  <a:srgbClr val="FFFF00"/>
                </a:solidFill>
              </a:rPr>
              <a:t> </a:t>
            </a:r>
            <a:r>
              <a:rPr lang="en" sz="2000" i="1" dirty="0">
                <a:solidFill>
                  <a:schemeClr val="dk1"/>
                </a:solidFill>
              </a:rPr>
              <a:t>“For neither is circumcision anything, nor uncircumcision, but </a:t>
            </a:r>
            <a:r>
              <a:rPr lang="en" sz="2000" i="1" u="sng" dirty="0">
                <a:solidFill>
                  <a:schemeClr val="dk1"/>
                </a:solidFill>
              </a:rPr>
              <a:t>a new creation</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The old “us” is supposed to be DEAD AND GONE!  Are they?</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52800" y="0"/>
            <a:ext cx="92514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ACQUIRE NEW KNOWLEDGE!</a:t>
            </a:r>
            <a:endParaRPr sz="4900" b="1">
              <a:solidFill>
                <a:srgbClr val="00FFFF"/>
              </a:solidFill>
            </a:endParaRPr>
          </a:p>
        </p:txBody>
      </p:sp>
      <p:sp>
        <p:nvSpPr>
          <p:cNvPr id="73" name="Google Shape;73;p16"/>
          <p:cNvSpPr txBox="1">
            <a:spLocks noGrp="1"/>
          </p:cNvSpPr>
          <p:nvPr>
            <p:ph type="subTitle" idx="1"/>
          </p:nvPr>
        </p:nvSpPr>
        <p:spPr>
          <a:xfrm>
            <a:off x="-174600" y="381700"/>
            <a:ext cx="9373200" cy="47958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A Christian should always be striving to learn new information from the word of God - NOT from uninspired men and women!</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We have an opportunity now, at the start of a new year, to read through our bibles together again.  Are you making time for this?</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1 Pet.2:2</a:t>
            </a:r>
            <a:r>
              <a:rPr lang="en" sz="2000">
                <a:solidFill>
                  <a:srgbClr val="00FFFF"/>
                </a:solidFill>
              </a:rPr>
              <a:t> </a:t>
            </a:r>
            <a:r>
              <a:rPr lang="en" sz="2000" i="1">
                <a:solidFill>
                  <a:schemeClr val="dk1"/>
                </a:solidFill>
              </a:rPr>
              <a:t>“</a:t>
            </a:r>
            <a:r>
              <a:rPr lang="en" sz="2000" i="1" u="sng">
                <a:solidFill>
                  <a:schemeClr val="dk1"/>
                </a:solidFill>
              </a:rPr>
              <a:t>like newborn babies, long for the pure milk of the word, so that by it you may grow in respect to salvation</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2 Cor.1:13</a:t>
            </a:r>
            <a:r>
              <a:rPr lang="en" sz="2000">
                <a:solidFill>
                  <a:srgbClr val="00FFFF"/>
                </a:solidFill>
              </a:rPr>
              <a:t> </a:t>
            </a:r>
            <a:r>
              <a:rPr lang="en" sz="2000" i="1">
                <a:solidFill>
                  <a:schemeClr val="dk1"/>
                </a:solidFill>
              </a:rPr>
              <a:t>“For </a:t>
            </a:r>
            <a:r>
              <a:rPr lang="en" sz="2000" i="1" u="sng">
                <a:solidFill>
                  <a:schemeClr val="dk1"/>
                </a:solidFill>
              </a:rPr>
              <a:t>we write nothing else to you than what you read and understand</a:t>
            </a:r>
            <a:r>
              <a:rPr lang="en" sz="2000" i="1">
                <a:solidFill>
                  <a:schemeClr val="dk1"/>
                </a:solidFill>
              </a:rPr>
              <a:t>, and I hope you will understand until the end;”</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Eph.3:4</a:t>
            </a:r>
            <a:r>
              <a:rPr lang="en" sz="2000">
                <a:solidFill>
                  <a:srgbClr val="00FFFF"/>
                </a:solidFill>
              </a:rPr>
              <a:t> </a:t>
            </a:r>
            <a:r>
              <a:rPr lang="en" sz="2000" i="1">
                <a:solidFill>
                  <a:schemeClr val="dk1"/>
                </a:solidFill>
              </a:rPr>
              <a:t>“</a:t>
            </a:r>
            <a:r>
              <a:rPr lang="en" sz="2000" i="1" u="sng">
                <a:solidFill>
                  <a:schemeClr val="dk1"/>
                </a:solidFill>
              </a:rPr>
              <a:t>By referring to this, when you read you can understand my insight into the mystery of Christ</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You can also learn new songs, hymns and spiritual songs this year, to be edified by them and to teach and admonish each other.  We do this monthly in our singings!  Are you taking advantage of this opportunity?</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Ps.149:1</a:t>
            </a:r>
            <a:r>
              <a:rPr lang="en" sz="2000">
                <a:solidFill>
                  <a:srgbClr val="00FFFF"/>
                </a:solidFill>
              </a:rPr>
              <a:t> </a:t>
            </a:r>
            <a:r>
              <a:rPr lang="en" sz="2000" i="1">
                <a:solidFill>
                  <a:schemeClr val="dk1"/>
                </a:solidFill>
              </a:rPr>
              <a:t>“Praise the Lord! </a:t>
            </a:r>
            <a:r>
              <a:rPr lang="en" sz="2000" i="1" u="sng">
                <a:solidFill>
                  <a:schemeClr val="dk1"/>
                </a:solidFill>
              </a:rPr>
              <a:t>Sing to the Lord a new song</a:t>
            </a:r>
            <a:r>
              <a:rPr lang="en" sz="2000" i="1">
                <a:solidFill>
                  <a:schemeClr val="dk1"/>
                </a:solidFill>
              </a:rPr>
              <a:t>, and His praise </a:t>
            </a:r>
            <a:r>
              <a:rPr lang="en" sz="2000" i="1" u="sng">
                <a:solidFill>
                  <a:schemeClr val="dk1"/>
                </a:solidFill>
              </a:rPr>
              <a:t>in the congregation of the godly ones</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52800" y="0"/>
            <a:ext cx="92514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SEEK NEW OPPORTUNITIES!</a:t>
            </a:r>
            <a:endParaRPr sz="5000" b="1">
              <a:solidFill>
                <a:srgbClr val="00FFFF"/>
              </a:solidFill>
            </a:endParaRPr>
          </a:p>
        </p:txBody>
      </p:sp>
      <p:sp>
        <p:nvSpPr>
          <p:cNvPr id="79" name="Google Shape;79;p17"/>
          <p:cNvSpPr txBox="1">
            <a:spLocks noGrp="1"/>
          </p:cNvSpPr>
          <p:nvPr>
            <p:ph type="subTitle" idx="1"/>
          </p:nvPr>
        </p:nvSpPr>
        <p:spPr>
          <a:xfrm>
            <a:off x="-194900" y="441250"/>
            <a:ext cx="9393600" cy="47499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We will have many new opportunities to grow in Christ, in love, in courage, in perseverance.  Will we do that, or are we stagnated and no longer growing?</a:t>
            </a:r>
            <a:endParaRPr sz="1900">
              <a:solidFill>
                <a:srgbClr val="FFFF00"/>
              </a:solidFill>
            </a:endParaRPr>
          </a:p>
          <a:p>
            <a:pPr marL="457200" lvl="0" indent="-349250" algn="l" rtl="0">
              <a:spcBef>
                <a:spcPts val="0"/>
              </a:spcBef>
              <a:spcAft>
                <a:spcPts val="0"/>
              </a:spcAft>
              <a:buClr>
                <a:schemeClr val="dk1"/>
              </a:buClr>
              <a:buSzPts val="1900"/>
              <a:buChar char="●"/>
            </a:pPr>
            <a:r>
              <a:rPr lang="en" sz="1900">
                <a:solidFill>
                  <a:schemeClr val="dk1"/>
                </a:solidFill>
              </a:rPr>
              <a:t>Men, will this be the year that you exhort us in the Lord’s Supper, or give a Wednesday exhortation, or a Sunday lesson, or teach a class, or lead a song?</a:t>
            </a:r>
            <a:endParaRPr sz="1900">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Ladies, will this be the year that you attend, or teach, a Ladies’ class, or perhaps a children's class?  Will you lend your support and help to new Christians to help them grow?  Might you be able to assist those in need in some way?</a:t>
            </a:r>
            <a:endParaRPr sz="1900">
              <a:solidFill>
                <a:srgbClr val="00FFFF"/>
              </a:solidFill>
            </a:endParaRPr>
          </a:p>
          <a:p>
            <a:pPr marL="457200" lvl="0" indent="-349250" algn="l" rtl="0">
              <a:spcBef>
                <a:spcPts val="0"/>
              </a:spcBef>
              <a:spcAft>
                <a:spcPts val="0"/>
              </a:spcAft>
              <a:buClr>
                <a:srgbClr val="FFFF00"/>
              </a:buClr>
              <a:buSzPts val="1900"/>
              <a:buChar char="●"/>
            </a:pPr>
            <a:r>
              <a:rPr lang="en" sz="1900">
                <a:solidFill>
                  <a:srgbClr val="FFFF00"/>
                </a:solidFill>
              </a:rPr>
              <a:t>All of us, will we strive to remove from our lives the vices that seek to destroy us?</a:t>
            </a:r>
            <a:endParaRPr sz="1900">
              <a:solidFill>
                <a:srgbClr val="FFFF00"/>
              </a:solidFill>
            </a:endParaRPr>
          </a:p>
          <a:p>
            <a:pPr marL="457200" lvl="0" indent="-349250" algn="l" rtl="0">
              <a:spcBef>
                <a:spcPts val="0"/>
              </a:spcBef>
              <a:spcAft>
                <a:spcPts val="0"/>
              </a:spcAft>
              <a:buClr>
                <a:srgbClr val="FFFF00"/>
              </a:buClr>
              <a:buSzPts val="1900"/>
              <a:buChar char="●"/>
            </a:pPr>
            <a:r>
              <a:rPr lang="en" sz="1900" u="sng">
                <a:solidFill>
                  <a:srgbClr val="FFFF00"/>
                </a:solidFill>
              </a:rPr>
              <a:t>Ps.51:10</a:t>
            </a:r>
            <a:r>
              <a:rPr lang="en" sz="1900">
                <a:solidFill>
                  <a:schemeClr val="dk1"/>
                </a:solidFill>
              </a:rPr>
              <a:t> </a:t>
            </a:r>
            <a:r>
              <a:rPr lang="en" sz="1900" i="1">
                <a:solidFill>
                  <a:schemeClr val="dk1"/>
                </a:solidFill>
              </a:rPr>
              <a:t>“Create in me a clean heart, O God, And renew a steadfast spirit within me.”</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Rom.12:2</a:t>
            </a:r>
            <a:r>
              <a:rPr lang="en" sz="1900">
                <a:solidFill>
                  <a:schemeClr val="dk1"/>
                </a:solidFill>
              </a:rPr>
              <a:t> </a:t>
            </a:r>
            <a:r>
              <a:rPr lang="en" sz="1900" i="1">
                <a:solidFill>
                  <a:schemeClr val="dk1"/>
                </a:solidFill>
              </a:rPr>
              <a:t>“And do not be conformed to this world, but be transformed by the renewing of your mind, so that you may prove what the will of God is, that which is good and acceptable and perfect.”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2 Cor.4:16</a:t>
            </a:r>
            <a:r>
              <a:rPr lang="en" sz="1900">
                <a:solidFill>
                  <a:schemeClr val="dk1"/>
                </a:solidFill>
              </a:rPr>
              <a:t> </a:t>
            </a:r>
            <a:r>
              <a:rPr lang="en" sz="1900" i="1">
                <a:solidFill>
                  <a:schemeClr val="dk1"/>
                </a:solidFill>
              </a:rPr>
              <a:t>“Therefore we do not lose heart, but though our outer man is decaying, yet our inner man is being renewed day by day.”</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52800" y="0"/>
            <a:ext cx="92514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BECOME A BETTER YOU!</a:t>
            </a:r>
            <a:endParaRPr sz="5000" b="1">
              <a:solidFill>
                <a:srgbClr val="00FFFF"/>
              </a:solidFill>
            </a:endParaRPr>
          </a:p>
        </p:txBody>
      </p:sp>
      <p:sp>
        <p:nvSpPr>
          <p:cNvPr id="85" name="Google Shape;85;p18"/>
          <p:cNvSpPr txBox="1">
            <a:spLocks noGrp="1"/>
          </p:cNvSpPr>
          <p:nvPr>
            <p:ph type="subTitle" idx="1"/>
          </p:nvPr>
        </p:nvSpPr>
        <p:spPr>
          <a:xfrm>
            <a:off x="-174600" y="441250"/>
            <a:ext cx="9373200" cy="47499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a:solidFill>
                  <a:srgbClr val="FFFF00"/>
                </a:solidFill>
              </a:rPr>
              <a:t>As you look back on 2024, are you happy with the progress you have made in the last year?  Did you grow, as we are commanded to?</a:t>
            </a:r>
            <a:endParaRPr sz="2100">
              <a:solidFill>
                <a:srgbClr val="FFFF00"/>
              </a:solidFill>
            </a:endParaRPr>
          </a:p>
          <a:p>
            <a:pPr marL="457200" lvl="0" indent="-361950" algn="l" rtl="0">
              <a:spcBef>
                <a:spcPts val="0"/>
              </a:spcBef>
              <a:spcAft>
                <a:spcPts val="0"/>
              </a:spcAft>
              <a:buClr>
                <a:srgbClr val="FFFF00"/>
              </a:buClr>
              <a:buSzPts val="2100"/>
              <a:buChar char="●"/>
            </a:pPr>
            <a:r>
              <a:rPr lang="en" sz="2100" u="sng">
                <a:solidFill>
                  <a:srgbClr val="FFFF00"/>
                </a:solidFill>
              </a:rPr>
              <a:t>2 Pet.3:18</a:t>
            </a:r>
            <a:r>
              <a:rPr lang="en" sz="2100">
                <a:solidFill>
                  <a:schemeClr val="dk1"/>
                </a:solidFill>
              </a:rPr>
              <a:t> </a:t>
            </a:r>
            <a:r>
              <a:rPr lang="en" sz="2100" i="1">
                <a:solidFill>
                  <a:schemeClr val="dk1"/>
                </a:solidFill>
              </a:rPr>
              <a:t>“but grow in the grace and knowledge of our Lord and Savior Jesus Christ….”</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Eph.4:22-24</a:t>
            </a:r>
            <a:r>
              <a:rPr lang="en" sz="2100">
                <a:solidFill>
                  <a:schemeClr val="dk1"/>
                </a:solidFill>
              </a:rPr>
              <a:t> </a:t>
            </a:r>
            <a:r>
              <a:rPr lang="en" sz="2100" i="1">
                <a:solidFill>
                  <a:schemeClr val="dk1"/>
                </a:solidFill>
              </a:rPr>
              <a:t>“that, in reference to your former manner of life, you lay aside the old self, which is being corrupted in accordance with the lusts of deceit, 23 and that you be renewed in the spirit of your mind, 24 and put on the new self, which in the likeness of God has been created in righteousness and holiness of the truth.”</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Gal.6:10</a:t>
            </a:r>
            <a:r>
              <a:rPr lang="en" sz="2100">
                <a:solidFill>
                  <a:schemeClr val="dk1"/>
                </a:solidFill>
              </a:rPr>
              <a:t> </a:t>
            </a:r>
            <a:r>
              <a:rPr lang="en" sz="2100" i="1">
                <a:solidFill>
                  <a:schemeClr val="dk1"/>
                </a:solidFill>
              </a:rPr>
              <a:t>“So then, while we have opportunity, let us do good to all people, and especially to those who are of the household of the faith.”</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Col.4:5</a:t>
            </a:r>
            <a:r>
              <a:rPr lang="en" sz="2100">
                <a:solidFill>
                  <a:schemeClr val="dk1"/>
                </a:solidFill>
              </a:rPr>
              <a:t> </a:t>
            </a:r>
            <a:r>
              <a:rPr lang="en" sz="2100" i="1">
                <a:solidFill>
                  <a:schemeClr val="dk1"/>
                </a:solidFill>
              </a:rPr>
              <a:t>“Conduct yourselves with wisdom toward outsiders, making the most of the opportunity.”</a:t>
            </a:r>
            <a:endParaRPr sz="2100" i="1">
              <a:solidFill>
                <a:schemeClr val="dk1"/>
              </a:solidFill>
            </a:endParaRPr>
          </a:p>
          <a:p>
            <a:pPr marL="457200" lvl="0" indent="-361950" algn="l" rtl="0">
              <a:spcBef>
                <a:spcPts val="0"/>
              </a:spcBef>
              <a:spcAft>
                <a:spcPts val="0"/>
              </a:spcAft>
              <a:buClr>
                <a:srgbClr val="00FFFF"/>
              </a:buClr>
              <a:buSzPts val="2100"/>
              <a:buChar char="●"/>
            </a:pPr>
            <a:r>
              <a:rPr lang="en" sz="2100">
                <a:solidFill>
                  <a:srgbClr val="00FFFF"/>
                </a:solidFill>
              </a:rPr>
              <a:t>When we say, “I didn’t get the chance.”, or “I ran out of time.”, is that true?</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52800" y="0"/>
            <a:ext cx="92514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GROW NEW RELATIONSHIPS!</a:t>
            </a:r>
            <a:endParaRPr sz="4900" b="1">
              <a:solidFill>
                <a:srgbClr val="00FFFF"/>
              </a:solidFill>
            </a:endParaRPr>
          </a:p>
        </p:txBody>
      </p:sp>
      <p:sp>
        <p:nvSpPr>
          <p:cNvPr id="91" name="Google Shape;91;p19"/>
          <p:cNvSpPr txBox="1">
            <a:spLocks noGrp="1"/>
          </p:cNvSpPr>
          <p:nvPr>
            <p:ph type="subTitle" idx="1"/>
          </p:nvPr>
        </p:nvSpPr>
        <p:spPr>
          <a:xfrm>
            <a:off x="-174600" y="441250"/>
            <a:ext cx="9373200" cy="4749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First and foremost, when we became Christians we became children and heirs of God Himself!</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Rom.8:16-17</a:t>
            </a:r>
            <a:r>
              <a:rPr lang="en" sz="2000">
                <a:solidFill>
                  <a:srgbClr val="FFFF00"/>
                </a:solidFill>
              </a:rPr>
              <a:t> </a:t>
            </a:r>
            <a:r>
              <a:rPr lang="en" sz="2000" i="1">
                <a:solidFill>
                  <a:schemeClr val="dk1"/>
                </a:solidFill>
              </a:rPr>
              <a:t>“The Spirit Himself testifies with our spirit that we are children of God, 17 and if children, heirs also, heirs of God and fellow heirs with Christ, if indeed we suffer with Him so that we may also be glorified with Him.”</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And we are called to be a special and distinguished and joyful people!</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1 Pet.2:9</a:t>
            </a:r>
            <a:r>
              <a:rPr lang="en" sz="2000">
                <a:solidFill>
                  <a:srgbClr val="FFFF00"/>
                </a:solidFill>
              </a:rPr>
              <a:t> </a:t>
            </a:r>
            <a:r>
              <a:rPr lang="en" sz="2000" i="1">
                <a:solidFill>
                  <a:schemeClr val="dk1"/>
                </a:solidFill>
              </a:rPr>
              <a:t>“But you are a chosen race, a royal priesthood, a holy nation, a people for God’s own possession, so that you may proclaim the excellencies of Him who has called you out of darkness into His marvelous light;”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Heb.12:22-24</a:t>
            </a:r>
            <a:r>
              <a:rPr lang="en" sz="2000">
                <a:solidFill>
                  <a:srgbClr val="FFFF00"/>
                </a:solidFill>
              </a:rPr>
              <a:t> </a:t>
            </a:r>
            <a:r>
              <a:rPr lang="en" sz="2000" i="1">
                <a:solidFill>
                  <a:schemeClr val="dk1"/>
                </a:solidFill>
              </a:rPr>
              <a:t>“But you have come to Mount Zion and to the city of the living God, the heavenly Jerusalem, and to myriads of angels, 23 to the general assembly and church of the firstborn who are enrolled in heaven, and to God, the Judge of all, and to the spirits of the righteous made perfect, 24 and to Jesus, </a:t>
            </a:r>
            <a:r>
              <a:rPr lang="en" sz="2000" i="1" u="sng">
                <a:solidFill>
                  <a:schemeClr val="dk1"/>
                </a:solidFill>
              </a:rPr>
              <a:t>the mediator of a new covenant</a:t>
            </a:r>
            <a:r>
              <a:rPr lang="en" sz="2000" i="1">
                <a:solidFill>
                  <a:schemeClr val="dk1"/>
                </a:solidFill>
              </a:rPr>
              <a:t>, and to the sprinkled blood, which speaks better than the blood of Abel.”</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52800" y="0"/>
            <a:ext cx="92514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YOUR NEW FAMILY</a:t>
            </a:r>
            <a:endParaRPr sz="4900" b="1">
              <a:solidFill>
                <a:srgbClr val="00FFFF"/>
              </a:solidFill>
            </a:endParaRPr>
          </a:p>
        </p:txBody>
      </p:sp>
      <p:sp>
        <p:nvSpPr>
          <p:cNvPr id="97" name="Google Shape;97;p20"/>
          <p:cNvSpPr txBox="1">
            <a:spLocks noGrp="1"/>
          </p:cNvSpPr>
          <p:nvPr>
            <p:ph type="subTitle" idx="1"/>
          </p:nvPr>
        </p:nvSpPr>
        <p:spPr>
          <a:xfrm>
            <a:off x="-174600" y="374925"/>
            <a:ext cx="9373200" cy="48162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a:solidFill>
                  <a:srgbClr val="FFFF00"/>
                </a:solidFill>
              </a:rPr>
              <a:t>Col.3:9-11</a:t>
            </a:r>
            <a:r>
              <a:rPr lang="en" sz="1900">
                <a:solidFill>
                  <a:srgbClr val="FFFF00"/>
                </a:solidFill>
              </a:rPr>
              <a:t> </a:t>
            </a:r>
            <a:r>
              <a:rPr lang="en" sz="1900" i="1">
                <a:solidFill>
                  <a:schemeClr val="dk1"/>
                </a:solidFill>
              </a:rPr>
              <a:t>“Do not lie to one another, since you laid aside the old self with its evil practices, 10 and have put on </a:t>
            </a:r>
            <a:r>
              <a:rPr lang="en" sz="1900" i="1" u="sng">
                <a:solidFill>
                  <a:schemeClr val="dk1"/>
                </a:solidFill>
              </a:rPr>
              <a:t>the new self who is being renewed to a true knowledge according to the image of the One who created him</a:t>
            </a:r>
            <a:r>
              <a:rPr lang="en" sz="1900" i="1">
                <a:solidFill>
                  <a:schemeClr val="dk1"/>
                </a:solidFill>
              </a:rPr>
              <a:t> - 11 </a:t>
            </a:r>
            <a:r>
              <a:rPr lang="en" sz="1900" i="1" u="sng">
                <a:solidFill>
                  <a:schemeClr val="dk1"/>
                </a:solidFill>
              </a:rPr>
              <a:t>a renewal in which there is no distinction between Greek and Jew</a:t>
            </a:r>
            <a:r>
              <a:rPr lang="en" sz="1900" i="1">
                <a:solidFill>
                  <a:schemeClr val="dk1"/>
                </a:solidFill>
              </a:rPr>
              <a:t>, circumcised and uncircumcised, barbarian, Scythian, slave and freeman, but </a:t>
            </a:r>
            <a:r>
              <a:rPr lang="en" sz="1900" i="1" u="sng">
                <a:solidFill>
                  <a:schemeClr val="dk1"/>
                </a:solidFill>
              </a:rPr>
              <a:t>Christ is all, and in all</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Our society has an expression that “blood is thicker than water”, and we see family after family following each other, like lemmings, over a spiritual cliff.  The blood of Jesus Christ, the bond we have with our brethren, is supposed to be “thicker”, than even the blood of our human families!</a:t>
            </a:r>
            <a:endParaRPr sz="1900">
              <a:solidFill>
                <a:srgbClr val="FFFF00"/>
              </a:solidFill>
            </a:endParaRPr>
          </a:p>
          <a:p>
            <a:pPr marL="457200" lvl="0" indent="-349250" algn="l" rtl="0">
              <a:spcBef>
                <a:spcPts val="0"/>
              </a:spcBef>
              <a:spcAft>
                <a:spcPts val="0"/>
              </a:spcAft>
              <a:buClr>
                <a:srgbClr val="FFFF00"/>
              </a:buClr>
              <a:buSzPts val="1900"/>
              <a:buChar char="●"/>
            </a:pPr>
            <a:r>
              <a:rPr lang="en" sz="1900" u="sng">
                <a:solidFill>
                  <a:srgbClr val="FFFF00"/>
                </a:solidFill>
              </a:rPr>
              <a:t>1 Pet.4:3-5</a:t>
            </a:r>
            <a:r>
              <a:rPr lang="en" sz="1900">
                <a:solidFill>
                  <a:srgbClr val="FFFF00"/>
                </a:solidFill>
              </a:rPr>
              <a:t> </a:t>
            </a:r>
            <a:r>
              <a:rPr lang="en" sz="1900" i="1">
                <a:solidFill>
                  <a:schemeClr val="dk1"/>
                </a:solidFill>
              </a:rPr>
              <a:t>“For the time already past is sufficient for you to have carried out the desire of the Gentiles, having pursued a course of sensuality, lusts, drunkenness, carousing, drinking parties and abominable idolatries. 4 </a:t>
            </a:r>
            <a:r>
              <a:rPr lang="en" sz="1900" i="1" u="sng">
                <a:solidFill>
                  <a:schemeClr val="dk1"/>
                </a:solidFill>
              </a:rPr>
              <a:t>In all this, they are surprised that you do not run with them into the same excesses of dissipation, and they malign you</a:t>
            </a:r>
            <a:r>
              <a:rPr lang="en" sz="1900" i="1">
                <a:solidFill>
                  <a:schemeClr val="dk1"/>
                </a:solidFill>
              </a:rPr>
              <a:t>; 5 but they will give account to Him who is ready to judge the living and the dead.”  </a:t>
            </a:r>
            <a:r>
              <a:rPr lang="en" sz="1900">
                <a:solidFill>
                  <a:srgbClr val="00FFFF"/>
                </a:solidFill>
              </a:rPr>
              <a:t>Are our friends and neighbors noticing we are different?</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52800" y="0"/>
            <a:ext cx="92514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dirty="0">
                <a:solidFill>
                  <a:srgbClr val="00FFFF"/>
                </a:solidFill>
              </a:rPr>
              <a:t>A GOD OF NEW THINGS!</a:t>
            </a:r>
            <a:endParaRPr sz="4900" b="1" dirty="0">
              <a:solidFill>
                <a:srgbClr val="00FFFF"/>
              </a:solidFill>
            </a:endParaRPr>
          </a:p>
        </p:txBody>
      </p:sp>
      <p:sp>
        <p:nvSpPr>
          <p:cNvPr id="103" name="Google Shape;103;p21"/>
          <p:cNvSpPr txBox="1">
            <a:spLocks noGrp="1"/>
          </p:cNvSpPr>
          <p:nvPr>
            <p:ph type="subTitle" idx="1"/>
          </p:nvPr>
        </p:nvSpPr>
        <p:spPr>
          <a:xfrm>
            <a:off x="-174600" y="381700"/>
            <a:ext cx="9373200" cy="48093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I DON’T mean that we seek out the newest and coolest “God of this age”, nor the false Christ that is portrayed in media and in denominations, who so easily tolerates sin.  The one true God described in scripture is indeed older than all and ageless!</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But if and when you become a Christian, you will learn that our God has been creating new life, new covenants, new people, new blessings, new mercy, for a very long time.  Our God is a God of NEWNESS.</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Rev.21:5</a:t>
            </a:r>
            <a:r>
              <a:rPr lang="en" sz="2000" dirty="0">
                <a:solidFill>
                  <a:srgbClr val="00FFFF"/>
                </a:solidFill>
              </a:rPr>
              <a:t> </a:t>
            </a:r>
            <a:r>
              <a:rPr lang="en" sz="2000" i="1" dirty="0">
                <a:solidFill>
                  <a:schemeClr val="dk1"/>
                </a:solidFill>
              </a:rPr>
              <a:t>“And He who sits on the throne said, “Behold, </a:t>
            </a:r>
            <a:r>
              <a:rPr lang="en" sz="2000" i="1" u="sng" dirty="0">
                <a:solidFill>
                  <a:schemeClr val="dk1"/>
                </a:solidFill>
              </a:rPr>
              <a:t>I am making all things new</a:t>
            </a:r>
            <a:r>
              <a:rPr lang="en" sz="2000" i="1" dirty="0">
                <a:solidFill>
                  <a:schemeClr val="dk1"/>
                </a:solidFill>
              </a:rPr>
              <a:t>.” And He said, “Write, for these words are faithful and true.”</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Lam.3:22-23</a:t>
            </a:r>
            <a:r>
              <a:rPr lang="en" sz="2000" dirty="0">
                <a:solidFill>
                  <a:srgbClr val="00FFFF"/>
                </a:solidFill>
              </a:rPr>
              <a:t> </a:t>
            </a:r>
            <a:r>
              <a:rPr lang="en" sz="2000" i="1" dirty="0">
                <a:solidFill>
                  <a:schemeClr val="dk1"/>
                </a:solidFill>
              </a:rPr>
              <a:t>“The Lord’s lovingkindnesses indeed never cease, for His compassions never fail. 23 </a:t>
            </a:r>
            <a:r>
              <a:rPr lang="en" sz="2000" i="1" u="sng" dirty="0">
                <a:solidFill>
                  <a:schemeClr val="dk1"/>
                </a:solidFill>
              </a:rPr>
              <a:t>They are new every morning</a:t>
            </a:r>
            <a:r>
              <a:rPr lang="en" sz="2000" i="1" dirty="0">
                <a:solidFill>
                  <a:schemeClr val="dk1"/>
                </a:solidFill>
              </a:rPr>
              <a:t>; Great is Your faithfulness.”</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Is.40:31</a:t>
            </a:r>
            <a:r>
              <a:rPr lang="en" sz="2000" dirty="0">
                <a:solidFill>
                  <a:srgbClr val="00FFFF"/>
                </a:solidFill>
              </a:rPr>
              <a:t> </a:t>
            </a:r>
            <a:r>
              <a:rPr lang="en" sz="2000" i="1" dirty="0">
                <a:solidFill>
                  <a:schemeClr val="dk1"/>
                </a:solidFill>
              </a:rPr>
              <a:t>“Yet </a:t>
            </a:r>
            <a:r>
              <a:rPr lang="en" sz="2000" i="1" u="sng" dirty="0">
                <a:solidFill>
                  <a:schemeClr val="dk1"/>
                </a:solidFill>
              </a:rPr>
              <a:t>those who wait for the Lord Will gain new strength</a:t>
            </a:r>
            <a:r>
              <a:rPr lang="en" sz="2000" i="1" dirty="0">
                <a:solidFill>
                  <a:schemeClr val="dk1"/>
                </a:solidFill>
              </a:rPr>
              <a:t>; They will mount up with wings like eagles; They will run and not get tired, They will walk and not become weary.”</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2165</Words>
  <Application>Microsoft Office PowerPoint</Application>
  <PresentationFormat>On-screen Show (16:9)</PresentationFormat>
  <Paragraphs>56</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Simple Dark</vt:lpstr>
      <vt:lpstr>THE NEW “YOU”</vt:lpstr>
      <vt:lpstr>“NEW WINESKINS”?</vt:lpstr>
      <vt:lpstr>WHERE IS THE OLD YOU?</vt:lpstr>
      <vt:lpstr>ACQUIRE NEW KNOWLEDGE!</vt:lpstr>
      <vt:lpstr>SEEK NEW OPPORTUNITIES!</vt:lpstr>
      <vt:lpstr>BECOME A BETTER YOU!</vt:lpstr>
      <vt:lpstr>GROW NEW RELATIONSHIPS!</vt:lpstr>
      <vt:lpstr>YOUR NEW FAMILY</vt:lpstr>
      <vt:lpstr>A GOD OF NEW THINGS!</vt:lpstr>
      <vt:lpstr>THE GOOD “NEWS”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2025-01-05T03:14:18Z</dcterms:modified>
</cp:coreProperties>
</file>