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29476aeb41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29476aeb41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29476aeb41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29476aeb41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29476aeb41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29476aeb4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29476aeb41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29476aeb41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9476aeb41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9476aeb4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9476aeb41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9476aeb4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9476aeb41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9476aeb4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29476aeb41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29476aeb41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29476aeb4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29476aeb4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29476aeb41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29476aeb4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29476aeb4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29476aeb4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29476aeb41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29476aeb41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88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QUESTION 1</a:t>
            </a:r>
            <a:endParaRPr sz="6000" b="1">
              <a:solidFill>
                <a:srgbClr val="00FFFF"/>
              </a:solidFill>
            </a:endParaRPr>
          </a:p>
        </p:txBody>
      </p:sp>
      <p:sp>
        <p:nvSpPr>
          <p:cNvPr id="55" name="Google Shape;55;p13"/>
          <p:cNvSpPr txBox="1">
            <a:spLocks noGrp="1"/>
          </p:cNvSpPr>
          <p:nvPr>
            <p:ph type="subTitle" idx="1"/>
          </p:nvPr>
        </p:nvSpPr>
        <p:spPr>
          <a:xfrm>
            <a:off x="0" y="882600"/>
            <a:ext cx="9144000" cy="4260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5000" b="1" dirty="0">
                <a:solidFill>
                  <a:srgbClr val="FFFF00"/>
                </a:solidFill>
              </a:rPr>
              <a:t>Is human cremation a sin?</a:t>
            </a:r>
            <a:endParaRPr sz="5000" b="1" dirty="0">
              <a:solidFill>
                <a:srgbClr val="FFFF00"/>
              </a:solidFill>
            </a:endParaRPr>
          </a:p>
          <a:p>
            <a:pPr marL="0" lvl="0" indent="0" algn="ctr" rtl="0">
              <a:spcBef>
                <a:spcPts val="0"/>
              </a:spcBef>
              <a:spcAft>
                <a:spcPts val="0"/>
              </a:spcAft>
              <a:buNone/>
            </a:pPr>
            <a:endParaRPr sz="3000" b="1" dirty="0">
              <a:solidFill>
                <a:srgbClr val="FFFF00"/>
              </a:solidFill>
            </a:endParaRPr>
          </a:p>
          <a:p>
            <a:pPr marL="0" lvl="0" indent="0" algn="l" rtl="0">
              <a:spcBef>
                <a:spcPts val="0"/>
              </a:spcBef>
              <a:spcAft>
                <a:spcPts val="0"/>
              </a:spcAft>
              <a:buNone/>
            </a:pPr>
            <a:r>
              <a:rPr lang="en" sz="3000" b="1" u="sng" dirty="0">
                <a:solidFill>
                  <a:schemeClr val="dk1"/>
                </a:solidFill>
              </a:rPr>
              <a:t>Defined</a:t>
            </a:r>
            <a:r>
              <a:rPr lang="en" sz="3000" b="1" dirty="0">
                <a:solidFill>
                  <a:schemeClr val="dk1"/>
                </a:solidFill>
              </a:rPr>
              <a:t>:  A method of final disposition of a dead body through burning, commonly carried out in a closed furnace, leaving behind roughly 5 pounds of ashes, which are buried, interred, retained or scattered.</a:t>
            </a:r>
            <a:r>
              <a:rPr lang="en" sz="3000" b="1" dirty="0">
                <a:solidFill>
                  <a:srgbClr val="FFFF00"/>
                </a:solidFill>
              </a:rPr>
              <a:t> </a:t>
            </a:r>
            <a:endParaRPr sz="30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ADAM FIRST - THEN CHRIST!</a:t>
            </a:r>
            <a:endParaRPr sz="5000" b="1">
              <a:solidFill>
                <a:srgbClr val="00FFFF"/>
              </a:solidFill>
            </a:endParaRPr>
          </a:p>
        </p:txBody>
      </p:sp>
      <p:sp>
        <p:nvSpPr>
          <p:cNvPr id="109" name="Google Shape;109;p22"/>
          <p:cNvSpPr txBox="1">
            <a:spLocks noGrp="1"/>
          </p:cNvSpPr>
          <p:nvPr>
            <p:ph type="subTitle" idx="1"/>
          </p:nvPr>
        </p:nvSpPr>
        <p:spPr>
          <a:xfrm>
            <a:off x="-167850" y="388475"/>
            <a:ext cx="9393900" cy="4755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We should note that a LOT of false doctrine has come about because of misunderstanding this text.  Much of it is not understanding the difference in physical and spiritual death.</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Yes, physical death and decay entered the world because of Adam and Eve’s sin.  Every human being since that time (with maybe a couple exceptions - i.e. Enoch, Elijah) has suffered physical death.</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But who is SPIRITUAL death reserved for?  All descendants of Adam, including newborn children?  NO!  </a:t>
            </a:r>
            <a:r>
              <a:rPr lang="en" sz="1900" i="1" dirty="0">
                <a:solidFill>
                  <a:schemeClr val="dk1"/>
                </a:solidFill>
              </a:rPr>
              <a:t>“and thus death spread to all men, because </a:t>
            </a:r>
            <a:r>
              <a:rPr lang="en" sz="1900" i="1" u="sng" dirty="0">
                <a:solidFill>
                  <a:schemeClr val="dk1"/>
                </a:solidFill>
              </a:rPr>
              <a:t>all sinned</a:t>
            </a:r>
            <a:r>
              <a:rPr lang="en" sz="1900" i="1" dirty="0">
                <a:solidFill>
                  <a:schemeClr val="dk1"/>
                </a:solidFill>
              </a:rPr>
              <a:t>.” </a:t>
            </a:r>
            <a:r>
              <a:rPr lang="en" sz="1900" i="1" dirty="0">
                <a:solidFill>
                  <a:srgbClr val="00FFFF"/>
                </a:solidFill>
              </a:rPr>
              <a:t> </a:t>
            </a:r>
            <a:r>
              <a:rPr lang="en" sz="1900" dirty="0">
                <a:solidFill>
                  <a:srgbClr val="00FFFF"/>
                </a:solidFill>
              </a:rPr>
              <a:t>Those who SIN will experience spiritual death.  And every human being (except Jesus) who reaches that age where they know right from wrong, willingly chooses to do what they know to be wrong!  Babies are not capable of this!</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Likewise, Christ is put forth in this passage, NOT as a way to avoid physical death.  We all still physically die.  But through Christ we can avoid SPIRITUAL death.  And not everyone will receive this gift, even though it is OFFERED to all!  </a:t>
            </a:r>
            <a:r>
              <a:rPr lang="en" sz="1900" i="1" dirty="0">
                <a:solidFill>
                  <a:schemeClr val="dk1"/>
                </a:solidFill>
              </a:rPr>
              <a:t>“the free gift came to ALL men”</a:t>
            </a:r>
            <a:r>
              <a:rPr lang="en" sz="1900" dirty="0">
                <a:solidFill>
                  <a:srgbClr val="FFFF00"/>
                </a:solidFill>
              </a:rPr>
              <a:t>, versus </a:t>
            </a:r>
            <a:r>
              <a:rPr lang="en" sz="1900" i="1" dirty="0">
                <a:solidFill>
                  <a:schemeClr val="dk1"/>
                </a:solidFill>
              </a:rPr>
              <a:t>“MANY will be made righteous.”</a:t>
            </a:r>
            <a:r>
              <a:rPr lang="en" sz="1900" dirty="0">
                <a:solidFill>
                  <a:srgbClr val="FFFF00"/>
                </a:solidFill>
              </a:rPr>
              <a:t>  Do you see the difference?  This passage does NOT teach “Original Sin” passed down.</a:t>
            </a:r>
            <a:endParaRPr sz="1900" dirty="0">
              <a:solidFill>
                <a:srgbClr val="FFFF00"/>
              </a:solidFill>
            </a:endParaRPr>
          </a:p>
          <a:p>
            <a:pPr marL="457200" lvl="0" indent="0" algn="l" rtl="0">
              <a:spcBef>
                <a:spcPts val="0"/>
              </a:spcBef>
              <a:spcAft>
                <a:spcPts val="0"/>
              </a:spcAft>
              <a:buNone/>
            </a:pPr>
            <a:endParaRPr sz="16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FIRST ADAM AND LAST ADAM?</a:t>
            </a:r>
            <a:endParaRPr sz="4700" b="1">
              <a:solidFill>
                <a:srgbClr val="00FFFF"/>
              </a:solidFill>
            </a:endParaRPr>
          </a:p>
        </p:txBody>
      </p:sp>
      <p:sp>
        <p:nvSpPr>
          <p:cNvPr id="115" name="Google Shape;115;p23"/>
          <p:cNvSpPr txBox="1">
            <a:spLocks noGrp="1"/>
          </p:cNvSpPr>
          <p:nvPr>
            <p:ph type="subTitle" idx="1"/>
          </p:nvPr>
        </p:nvSpPr>
        <p:spPr>
          <a:xfrm>
            <a:off x="0" y="476450"/>
            <a:ext cx="9144000" cy="46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u="sng" dirty="0">
                <a:solidFill>
                  <a:srgbClr val="FFFF00"/>
                </a:solidFill>
              </a:rPr>
              <a:t>1 Cor.15:42-49</a:t>
            </a:r>
            <a:r>
              <a:rPr lang="en" sz="2300" dirty="0">
                <a:solidFill>
                  <a:srgbClr val="FFFF00"/>
                </a:solidFill>
              </a:rPr>
              <a:t> </a:t>
            </a:r>
            <a:r>
              <a:rPr lang="en" sz="2300" i="1" dirty="0">
                <a:solidFill>
                  <a:schemeClr val="dk1"/>
                </a:solidFill>
              </a:rPr>
              <a:t>“So also is the resurrection of the dead. The body is sown in </a:t>
            </a:r>
            <a:r>
              <a:rPr lang="en" sz="2300" i="1" u="sng" dirty="0">
                <a:solidFill>
                  <a:srgbClr val="FFFF00"/>
                </a:solidFill>
              </a:rPr>
              <a:t>corruption</a:t>
            </a:r>
            <a:r>
              <a:rPr lang="en" sz="2300" i="1" dirty="0">
                <a:solidFill>
                  <a:schemeClr val="dk1"/>
                </a:solidFill>
              </a:rPr>
              <a:t>, it is raised in </a:t>
            </a:r>
            <a:r>
              <a:rPr lang="en" sz="2300" i="1" u="sng" dirty="0">
                <a:solidFill>
                  <a:srgbClr val="00FFFF"/>
                </a:solidFill>
              </a:rPr>
              <a:t>incorruption</a:t>
            </a:r>
            <a:r>
              <a:rPr lang="en" sz="2300" i="1" dirty="0">
                <a:solidFill>
                  <a:schemeClr val="dk1"/>
                </a:solidFill>
              </a:rPr>
              <a:t>. 43 It is sown in </a:t>
            </a:r>
            <a:r>
              <a:rPr lang="en" sz="2300" i="1" u="sng" dirty="0">
                <a:solidFill>
                  <a:srgbClr val="FFFF00"/>
                </a:solidFill>
              </a:rPr>
              <a:t>dishonor</a:t>
            </a:r>
            <a:r>
              <a:rPr lang="en" sz="2300" i="1" dirty="0">
                <a:solidFill>
                  <a:schemeClr val="dk1"/>
                </a:solidFill>
              </a:rPr>
              <a:t>, it is raised in </a:t>
            </a:r>
            <a:r>
              <a:rPr lang="en" sz="2300" i="1" u="sng" dirty="0">
                <a:solidFill>
                  <a:srgbClr val="00FFFF"/>
                </a:solidFill>
              </a:rPr>
              <a:t>glory</a:t>
            </a:r>
            <a:r>
              <a:rPr lang="en" sz="2300" i="1" dirty="0">
                <a:solidFill>
                  <a:schemeClr val="dk1"/>
                </a:solidFill>
              </a:rPr>
              <a:t>. It is sown in </a:t>
            </a:r>
            <a:r>
              <a:rPr lang="en" sz="2300" i="1" u="sng" dirty="0">
                <a:solidFill>
                  <a:srgbClr val="FFFF00"/>
                </a:solidFill>
              </a:rPr>
              <a:t>weakness</a:t>
            </a:r>
            <a:r>
              <a:rPr lang="en" sz="2300" i="1" dirty="0">
                <a:solidFill>
                  <a:schemeClr val="dk1"/>
                </a:solidFill>
              </a:rPr>
              <a:t>, it is raised in </a:t>
            </a:r>
            <a:r>
              <a:rPr lang="en" sz="2300" i="1" u="sng" dirty="0">
                <a:solidFill>
                  <a:srgbClr val="00FFFF"/>
                </a:solidFill>
              </a:rPr>
              <a:t>power</a:t>
            </a:r>
            <a:r>
              <a:rPr lang="en" sz="2300" i="1" dirty="0">
                <a:solidFill>
                  <a:schemeClr val="dk1"/>
                </a:solidFill>
              </a:rPr>
              <a:t>. 44 It is sown </a:t>
            </a:r>
            <a:r>
              <a:rPr lang="en" sz="2300" i="1" u="sng" dirty="0">
                <a:solidFill>
                  <a:srgbClr val="FFFF00"/>
                </a:solidFill>
              </a:rPr>
              <a:t>a natural body</a:t>
            </a:r>
            <a:r>
              <a:rPr lang="en" sz="2300" i="1" dirty="0">
                <a:solidFill>
                  <a:schemeClr val="dk1"/>
                </a:solidFill>
              </a:rPr>
              <a:t>, it is raised </a:t>
            </a:r>
            <a:r>
              <a:rPr lang="en" sz="2300" i="1" u="sng" dirty="0">
                <a:solidFill>
                  <a:srgbClr val="00FFFF"/>
                </a:solidFill>
              </a:rPr>
              <a:t>a spiritual body</a:t>
            </a:r>
            <a:r>
              <a:rPr lang="en" sz="2300" i="1" dirty="0">
                <a:solidFill>
                  <a:schemeClr val="dk1"/>
                </a:solidFill>
              </a:rPr>
              <a:t>. There is a natural body, and there is a spiritual body. 45 And so it is written, “</a:t>
            </a:r>
            <a:r>
              <a:rPr lang="en" sz="2300" i="1" u="sng" dirty="0">
                <a:solidFill>
                  <a:srgbClr val="FFFF00"/>
                </a:solidFill>
              </a:rPr>
              <a:t>The first man Adam became a living being</a:t>
            </a:r>
            <a:r>
              <a:rPr lang="en" sz="2300" i="1" dirty="0">
                <a:solidFill>
                  <a:schemeClr val="dk1"/>
                </a:solidFill>
              </a:rPr>
              <a:t>.” </a:t>
            </a:r>
            <a:r>
              <a:rPr lang="en" sz="2300" i="1" u="sng" dirty="0">
                <a:solidFill>
                  <a:srgbClr val="00FFFF"/>
                </a:solidFill>
              </a:rPr>
              <a:t>The last Adam became a life-giving spirit</a:t>
            </a:r>
            <a:r>
              <a:rPr lang="en" sz="2300" i="1" dirty="0">
                <a:solidFill>
                  <a:schemeClr val="dk1"/>
                </a:solidFill>
              </a:rPr>
              <a:t>. 46 However, the spiritual is not first, but the natural, and afterward the spiritual. 47 </a:t>
            </a:r>
            <a:r>
              <a:rPr lang="en" sz="2300" i="1" u="sng" dirty="0">
                <a:solidFill>
                  <a:srgbClr val="FFFF00"/>
                </a:solidFill>
              </a:rPr>
              <a:t>The first man was of the earth, made of dust</a:t>
            </a:r>
            <a:r>
              <a:rPr lang="en" sz="2300" i="1" dirty="0">
                <a:solidFill>
                  <a:schemeClr val="dk1"/>
                </a:solidFill>
              </a:rPr>
              <a:t>; </a:t>
            </a:r>
            <a:r>
              <a:rPr lang="en" sz="2300" i="1" u="sng" dirty="0">
                <a:solidFill>
                  <a:srgbClr val="00FFFF"/>
                </a:solidFill>
              </a:rPr>
              <a:t>the second Man is the Lord from heaven</a:t>
            </a:r>
            <a:r>
              <a:rPr lang="en" sz="2300" i="1" dirty="0">
                <a:solidFill>
                  <a:schemeClr val="dk1"/>
                </a:solidFill>
              </a:rPr>
              <a:t>. 48 As was the man of dust, so also are those who are made of dust; and as is the heavenly Man, so also are those who are heavenly. 49 And </a:t>
            </a:r>
            <a:r>
              <a:rPr lang="en" sz="2300" i="1" u="sng" dirty="0">
                <a:solidFill>
                  <a:srgbClr val="FFFF00"/>
                </a:solidFill>
              </a:rPr>
              <a:t>as we have borne the image of the man of dust</a:t>
            </a:r>
            <a:r>
              <a:rPr lang="en" sz="2300" i="1" dirty="0">
                <a:solidFill>
                  <a:schemeClr val="dk1"/>
                </a:solidFill>
              </a:rPr>
              <a:t>, </a:t>
            </a:r>
            <a:r>
              <a:rPr lang="en" sz="2300" i="1" u="sng" dirty="0">
                <a:solidFill>
                  <a:srgbClr val="00FFFF"/>
                </a:solidFill>
              </a:rPr>
              <a:t>we shall also bear the image of the heavenly Man</a:t>
            </a:r>
            <a:r>
              <a:rPr lang="en" sz="2300" i="1" dirty="0">
                <a:solidFill>
                  <a:schemeClr val="dk1"/>
                </a:solidFill>
              </a:rPr>
              <a:t>.”</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dirty="0">
                <a:solidFill>
                  <a:srgbClr val="00FFFF"/>
                </a:solidFill>
              </a:rPr>
              <a:t>WAS ADAM REINCARNATED?</a:t>
            </a:r>
            <a:endParaRPr sz="4900" b="1" dirty="0">
              <a:solidFill>
                <a:srgbClr val="00FFFF"/>
              </a:solidFill>
            </a:endParaRPr>
          </a:p>
        </p:txBody>
      </p:sp>
      <p:sp>
        <p:nvSpPr>
          <p:cNvPr id="121" name="Google Shape;121;p24"/>
          <p:cNvSpPr txBox="1">
            <a:spLocks noGrp="1"/>
          </p:cNvSpPr>
          <p:nvPr>
            <p:ph type="subTitle" idx="1"/>
          </p:nvPr>
        </p:nvSpPr>
        <p:spPr>
          <a:xfrm>
            <a:off x="-161075" y="476450"/>
            <a:ext cx="9305100" cy="4667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There are those who believe that Adam and Jesus are actually the same persons, because of this passage.  But I think we can see a contrast is being made, rather than saying they are one and the same person.</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Adam was a created, mortal being, made from dust.  Jesus Christ has no beginning, and in fact made Adam in His own image.  Adam chose to sin.  Jesus Christ is without sin.  Adam was physical/natural.  God is Spirit!</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But just as man is made in the image of God, in multiple ways - with a body with hands, feet, head, eyes, ears, mouth, etc - and more importantly an immortal soul - God’s people should strive to conform to the perfect image and example of Jesus Christ!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Rom.8:29</a:t>
            </a:r>
            <a:r>
              <a:rPr lang="en" sz="2000" dirty="0">
                <a:solidFill>
                  <a:schemeClr val="dk1"/>
                </a:solidFill>
              </a:rPr>
              <a:t> </a:t>
            </a:r>
            <a:r>
              <a:rPr lang="en" sz="2000" i="1" dirty="0">
                <a:solidFill>
                  <a:schemeClr val="dk1"/>
                </a:solidFill>
              </a:rPr>
              <a:t>“For whom He foreknew, He also predestined </a:t>
            </a:r>
            <a:r>
              <a:rPr lang="en" sz="2000" i="1" u="sng" dirty="0">
                <a:solidFill>
                  <a:schemeClr val="dk1"/>
                </a:solidFill>
              </a:rPr>
              <a:t>to be conformed to the image of His Son</a:t>
            </a:r>
            <a:r>
              <a:rPr lang="en" sz="2000" i="1" dirty="0">
                <a:solidFill>
                  <a:schemeClr val="dk1"/>
                </a:solidFill>
              </a:rPr>
              <a:t>, that He might be the firstborn among many brethren.”</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Cor.3:18</a:t>
            </a:r>
            <a:r>
              <a:rPr lang="en" sz="2000" dirty="0">
                <a:solidFill>
                  <a:schemeClr val="dk1"/>
                </a:solidFill>
              </a:rPr>
              <a:t> </a:t>
            </a:r>
            <a:r>
              <a:rPr lang="en" sz="2000" i="1" dirty="0">
                <a:solidFill>
                  <a:schemeClr val="dk1"/>
                </a:solidFill>
              </a:rPr>
              <a:t>“But we all, with unveiled face, beholding as in a mirror the glory of the Lord, </a:t>
            </a:r>
            <a:r>
              <a:rPr lang="en" sz="2000" i="1" u="sng" dirty="0">
                <a:solidFill>
                  <a:schemeClr val="dk1"/>
                </a:solidFill>
              </a:rPr>
              <a:t>are being transformed into the same image from glory to glory</a:t>
            </a:r>
            <a:r>
              <a:rPr lang="en" sz="2000" i="1" dirty="0">
                <a:solidFill>
                  <a:schemeClr val="dk1"/>
                </a:solidFill>
              </a:rPr>
              <a:t>, just as by the Spirit of the Lord.”</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27225" y="0"/>
            <a:ext cx="9393900" cy="51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CONCLUSIONS</a:t>
            </a:r>
            <a:endParaRPr sz="5000" b="1">
              <a:solidFill>
                <a:srgbClr val="00FFFF"/>
              </a:solidFill>
            </a:endParaRPr>
          </a:p>
        </p:txBody>
      </p:sp>
      <p:sp>
        <p:nvSpPr>
          <p:cNvPr id="127" name="Google Shape;127;p25"/>
          <p:cNvSpPr txBox="1">
            <a:spLocks noGrp="1"/>
          </p:cNvSpPr>
          <p:nvPr>
            <p:ph type="subTitle" idx="1"/>
          </p:nvPr>
        </p:nvSpPr>
        <p:spPr>
          <a:xfrm>
            <a:off x="-188150" y="372225"/>
            <a:ext cx="9332100" cy="47721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Adam and Jesus are similar in some important ways.</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Both are called the son of God.</a:t>
            </a:r>
            <a:r>
              <a:rPr lang="en" sz="1800" dirty="0">
                <a:solidFill>
                  <a:schemeClr val="dk1"/>
                </a:solidFill>
              </a:rPr>
              <a:t>  </a:t>
            </a:r>
            <a:r>
              <a:rPr lang="en" sz="1800" u="sng" dirty="0">
                <a:solidFill>
                  <a:srgbClr val="FFFF00"/>
                </a:solidFill>
              </a:rPr>
              <a:t>Lk.3:38</a:t>
            </a:r>
            <a:r>
              <a:rPr lang="en" sz="1800" dirty="0">
                <a:solidFill>
                  <a:schemeClr val="dk1"/>
                </a:solidFill>
              </a:rPr>
              <a:t> </a:t>
            </a:r>
            <a:r>
              <a:rPr lang="en" sz="1800" i="1" dirty="0">
                <a:solidFill>
                  <a:schemeClr val="dk1"/>
                </a:solidFill>
              </a:rPr>
              <a:t>“the son of Enosh, the son of Seth, the son of Adam, </a:t>
            </a:r>
            <a:r>
              <a:rPr lang="en" sz="1800" i="1" u="sng" dirty="0">
                <a:solidFill>
                  <a:schemeClr val="dk1"/>
                </a:solidFill>
              </a:rPr>
              <a:t>the son of God</a:t>
            </a:r>
            <a:r>
              <a:rPr lang="en" sz="1800" i="1" dirty="0">
                <a:solidFill>
                  <a:schemeClr val="dk1"/>
                </a:solidFill>
              </a:rPr>
              <a:t>.”</a:t>
            </a:r>
            <a:r>
              <a:rPr lang="en" sz="1800" dirty="0">
                <a:solidFill>
                  <a:schemeClr val="dk1"/>
                </a:solidFill>
              </a:rPr>
              <a:t>  </a:t>
            </a:r>
            <a:r>
              <a:rPr lang="en" sz="1800" dirty="0">
                <a:solidFill>
                  <a:srgbClr val="00FFFF"/>
                </a:solidFill>
              </a:rPr>
              <a:t>(Then again, so are Christians!</a:t>
            </a:r>
            <a:r>
              <a:rPr lang="en" sz="1800" dirty="0">
                <a:solidFill>
                  <a:schemeClr val="dk1"/>
                </a:solidFill>
              </a:rPr>
              <a:t>  </a:t>
            </a:r>
            <a:r>
              <a:rPr lang="en" sz="1800" u="sng" dirty="0">
                <a:solidFill>
                  <a:srgbClr val="FFFF00"/>
                </a:solidFill>
              </a:rPr>
              <a:t>Gal.3:26</a:t>
            </a:r>
            <a:r>
              <a:rPr lang="en" sz="1800" dirty="0">
                <a:solidFill>
                  <a:schemeClr val="dk1"/>
                </a:solidFill>
              </a:rPr>
              <a:t> </a:t>
            </a:r>
            <a:r>
              <a:rPr lang="en" sz="1800" i="1" dirty="0">
                <a:solidFill>
                  <a:schemeClr val="dk1"/>
                </a:solidFill>
              </a:rPr>
              <a:t>“For you are all sons of God through faith in Christ Jesus.”</a:t>
            </a:r>
            <a:r>
              <a:rPr lang="en" sz="1800" dirty="0">
                <a:solidFill>
                  <a:srgbClr val="00FFFF"/>
                </a:solidFill>
              </a:rPr>
              <a:t>)</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dirty="0">
                <a:solidFill>
                  <a:srgbClr val="FFFF00"/>
                </a:solidFill>
              </a:rPr>
              <a:t>Adam was made in the image of God, as are we all.  Jesus Christ was/is, both in heaven and on earth, the very image of God.  </a:t>
            </a:r>
            <a:r>
              <a:rPr lang="en" sz="1800" u="sng" dirty="0">
                <a:solidFill>
                  <a:srgbClr val="FFFF00"/>
                </a:solidFill>
              </a:rPr>
              <a:t>Col.1:15</a:t>
            </a:r>
            <a:r>
              <a:rPr lang="en" sz="1800" dirty="0">
                <a:solidFill>
                  <a:schemeClr val="dk1"/>
                </a:solidFill>
              </a:rPr>
              <a:t> </a:t>
            </a:r>
            <a:r>
              <a:rPr lang="en" sz="1800" i="1" dirty="0">
                <a:solidFill>
                  <a:schemeClr val="dk1"/>
                </a:solidFill>
              </a:rPr>
              <a:t>“He is the image of the invisible God, the firstborn over all creation.”</a:t>
            </a:r>
            <a:r>
              <a:rPr lang="en" sz="1800" dirty="0">
                <a:solidFill>
                  <a:schemeClr val="dk1"/>
                </a:solidFill>
              </a:rPr>
              <a:t> </a:t>
            </a:r>
            <a:r>
              <a:rPr lang="en" sz="1800" dirty="0">
                <a:solidFill>
                  <a:srgbClr val="FFFF00"/>
                </a:solidFill>
              </a:rPr>
              <a:t>(</a:t>
            </a:r>
            <a:r>
              <a:rPr lang="en" sz="1800" u="sng" dirty="0">
                <a:solidFill>
                  <a:srgbClr val="FFFF00"/>
                </a:solidFill>
              </a:rPr>
              <a:t>2 Cor.4:4</a:t>
            </a:r>
            <a:r>
              <a:rPr lang="en" sz="1800" dirty="0">
                <a:solidFill>
                  <a:srgbClr val="FFFF00"/>
                </a:solidFill>
              </a:rPr>
              <a:t> also)</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Both are unique and historical firsts.  Adam was the first human being.  Christ is the first and only time that God experienced the entire human condition (apart from sin).</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dirty="0">
                <a:solidFill>
                  <a:srgbClr val="FFFF00"/>
                </a:solidFill>
              </a:rPr>
              <a:t>But I suggest that their differences outweigh their similarities, because of the contrasts we have already seen.  Also </a:t>
            </a:r>
            <a:r>
              <a:rPr lang="en" sz="1800" u="sng" dirty="0">
                <a:solidFill>
                  <a:srgbClr val="FFFF00"/>
                </a:solidFill>
              </a:rPr>
              <a:t>1 Cor.15:20-22</a:t>
            </a:r>
            <a:r>
              <a:rPr lang="en" sz="1800" dirty="0">
                <a:solidFill>
                  <a:schemeClr val="dk1"/>
                </a:solidFill>
              </a:rPr>
              <a:t> </a:t>
            </a:r>
            <a:r>
              <a:rPr lang="en" sz="1800" i="1" dirty="0">
                <a:solidFill>
                  <a:schemeClr val="dk1"/>
                </a:solidFill>
              </a:rPr>
              <a:t>“But now Christ is risen from the dead, and has become the firstfruits of those who have fallen asleep. 21 For since by man came death, by Man also came the resurrection of the dead. 22 For </a:t>
            </a:r>
            <a:r>
              <a:rPr lang="en" sz="1800" i="1" u="sng" dirty="0">
                <a:solidFill>
                  <a:schemeClr val="dk1"/>
                </a:solidFill>
              </a:rPr>
              <a:t>as in Adam all die, even so in Christ all shall be made alive</a:t>
            </a:r>
            <a:r>
              <a:rPr lang="en" sz="1800" i="1" dirty="0">
                <a:solidFill>
                  <a:schemeClr val="dk1"/>
                </a:solidFill>
              </a:rPr>
              <a:t>.”</a:t>
            </a:r>
            <a:endParaRPr sz="1800" i="1" dirty="0">
              <a:solidFill>
                <a:schemeClr val="dk1"/>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Rom.6:4</a:t>
            </a:r>
            <a:r>
              <a:rPr lang="en" sz="1800" dirty="0">
                <a:solidFill>
                  <a:schemeClr val="dk1"/>
                </a:solidFill>
              </a:rPr>
              <a:t> </a:t>
            </a:r>
            <a:r>
              <a:rPr lang="en" sz="1800" i="1" dirty="0">
                <a:solidFill>
                  <a:schemeClr val="dk1"/>
                </a:solidFill>
              </a:rPr>
              <a:t>“Therefore </a:t>
            </a:r>
            <a:r>
              <a:rPr lang="en" sz="1800" i="1" u="sng" dirty="0">
                <a:solidFill>
                  <a:schemeClr val="dk1"/>
                </a:solidFill>
              </a:rPr>
              <a:t>we were buried with Him through baptism</a:t>
            </a:r>
            <a:r>
              <a:rPr lang="en" sz="1800" i="1" dirty="0">
                <a:solidFill>
                  <a:schemeClr val="dk1"/>
                </a:solidFill>
              </a:rPr>
              <a:t> into death, that </a:t>
            </a:r>
            <a:r>
              <a:rPr lang="en" sz="1800" i="1" u="sng" dirty="0">
                <a:solidFill>
                  <a:schemeClr val="dk1"/>
                </a:solidFill>
              </a:rPr>
              <a:t>just as Christ was raised from the dead</a:t>
            </a:r>
            <a:r>
              <a:rPr lang="en" sz="1800" i="1" dirty="0">
                <a:solidFill>
                  <a:schemeClr val="dk1"/>
                </a:solidFill>
              </a:rPr>
              <a:t> by the glory of the Father, even so we also should walk in newness of life.”  </a:t>
            </a:r>
            <a:r>
              <a:rPr lang="en" sz="1800" dirty="0">
                <a:solidFill>
                  <a:srgbClr val="00FFFF"/>
                </a:solidFill>
              </a:rPr>
              <a:t>Have YOU done this?</a:t>
            </a:r>
            <a:endParaRPr sz="1800" dirty="0">
              <a:solidFill>
                <a:srgbClr val="00FFFF"/>
              </a:solidFill>
            </a:endParaRPr>
          </a:p>
          <a:p>
            <a:pPr marL="457200" lvl="0" indent="0" algn="l" rtl="0">
              <a:spcBef>
                <a:spcPts val="0"/>
              </a:spcBef>
              <a:spcAft>
                <a:spcPts val="0"/>
              </a:spcAft>
              <a:buNone/>
            </a:pPr>
            <a:endParaRPr sz="15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8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BIBLE HISTORY</a:t>
            </a:r>
            <a:endParaRPr sz="5000" b="1">
              <a:solidFill>
                <a:srgbClr val="00FFFF"/>
              </a:solidFill>
            </a:endParaRPr>
          </a:p>
        </p:txBody>
      </p:sp>
      <p:sp>
        <p:nvSpPr>
          <p:cNvPr id="61" name="Google Shape;61;p14"/>
          <p:cNvSpPr txBox="1">
            <a:spLocks noGrp="1"/>
          </p:cNvSpPr>
          <p:nvPr>
            <p:ph type="subTitle" idx="1"/>
          </p:nvPr>
        </p:nvSpPr>
        <p:spPr>
          <a:xfrm>
            <a:off x="-93400" y="582000"/>
            <a:ext cx="9237300" cy="4561500"/>
          </a:xfrm>
          <a:prstGeom prst="rect">
            <a:avLst/>
          </a:prstGeom>
        </p:spPr>
        <p:txBody>
          <a:bodyPr spcFirstLastPara="1" wrap="square" lIns="91425" tIns="91425" rIns="91425" bIns="91425" anchor="t" anchorCtr="0">
            <a:normAutofit/>
          </a:bodyPr>
          <a:lstStyle/>
          <a:p>
            <a:pPr marL="457200" lvl="0" indent="-387350" algn="l" rtl="0">
              <a:spcBef>
                <a:spcPts val="0"/>
              </a:spcBef>
              <a:spcAft>
                <a:spcPts val="0"/>
              </a:spcAft>
              <a:buClr>
                <a:srgbClr val="FFFF00"/>
              </a:buClr>
              <a:buSzPts val="2500"/>
              <a:buChar char="●"/>
            </a:pPr>
            <a:r>
              <a:rPr lang="en" sz="2500">
                <a:solidFill>
                  <a:srgbClr val="FFFF00"/>
                </a:solidFill>
              </a:rPr>
              <a:t>Man’s body was formed from dust, and (because of sin), will return to dust.  </a:t>
            </a:r>
            <a:r>
              <a:rPr lang="en" sz="2500" u="sng">
                <a:solidFill>
                  <a:srgbClr val="FFFF00"/>
                </a:solidFill>
              </a:rPr>
              <a:t>Gen.2:7</a:t>
            </a:r>
            <a:r>
              <a:rPr lang="en" sz="2500">
                <a:solidFill>
                  <a:srgbClr val="00FFFF"/>
                </a:solidFill>
              </a:rPr>
              <a:t> (NKJV)</a:t>
            </a:r>
            <a:r>
              <a:rPr lang="en" sz="2500">
                <a:solidFill>
                  <a:srgbClr val="FFFF00"/>
                </a:solidFill>
              </a:rPr>
              <a:t> </a:t>
            </a:r>
            <a:r>
              <a:rPr lang="en" sz="2500" i="1">
                <a:solidFill>
                  <a:schemeClr val="dk1"/>
                </a:solidFill>
              </a:rPr>
              <a:t>“And </a:t>
            </a:r>
            <a:r>
              <a:rPr lang="en" sz="2500" i="1" u="sng">
                <a:solidFill>
                  <a:schemeClr val="dk1"/>
                </a:solidFill>
              </a:rPr>
              <a:t>the Lord God formed man of the dust of the ground</a:t>
            </a:r>
            <a:r>
              <a:rPr lang="en" sz="2500" i="1">
                <a:solidFill>
                  <a:schemeClr val="dk1"/>
                </a:solidFill>
              </a:rPr>
              <a:t>, and breathed into his nostrils the breath of life; and man became a living being.”</a:t>
            </a:r>
            <a:r>
              <a:rPr lang="en" sz="2500">
                <a:solidFill>
                  <a:srgbClr val="FFFF00"/>
                </a:solidFill>
              </a:rPr>
              <a:t>  </a:t>
            </a:r>
            <a:r>
              <a:rPr lang="en" sz="2500" u="sng">
                <a:solidFill>
                  <a:srgbClr val="FFFF00"/>
                </a:solidFill>
              </a:rPr>
              <a:t>Gen.3:19</a:t>
            </a:r>
            <a:r>
              <a:rPr lang="en" sz="2500">
                <a:solidFill>
                  <a:srgbClr val="FFFF00"/>
                </a:solidFill>
              </a:rPr>
              <a:t> </a:t>
            </a:r>
            <a:r>
              <a:rPr lang="en" sz="2500" i="1">
                <a:solidFill>
                  <a:schemeClr val="dk1"/>
                </a:solidFill>
              </a:rPr>
              <a:t>“In the sweat of your face you shall eat bread till you return to the ground, for out of it you were taken; </a:t>
            </a:r>
            <a:r>
              <a:rPr lang="en" sz="2500" i="1" u="sng">
                <a:solidFill>
                  <a:schemeClr val="dk1"/>
                </a:solidFill>
              </a:rPr>
              <a:t>For dust you are, and to dust you shall return</a:t>
            </a:r>
            <a:r>
              <a:rPr lang="en" sz="2500" i="1">
                <a:solidFill>
                  <a:schemeClr val="dk1"/>
                </a:solidFill>
              </a:rPr>
              <a:t>.”</a:t>
            </a:r>
            <a:r>
              <a:rPr lang="en" sz="2500">
                <a:solidFill>
                  <a:srgbClr val="FFFF00"/>
                </a:solidFill>
              </a:rPr>
              <a:t> (also </a:t>
            </a:r>
            <a:r>
              <a:rPr lang="en" sz="2500" u="sng">
                <a:solidFill>
                  <a:srgbClr val="FFFF00"/>
                </a:solidFill>
              </a:rPr>
              <a:t>Job 21:26</a:t>
            </a:r>
            <a:r>
              <a:rPr lang="en" sz="2500">
                <a:solidFill>
                  <a:srgbClr val="FFFF00"/>
                </a:solidFill>
              </a:rPr>
              <a:t>, </a:t>
            </a:r>
            <a:r>
              <a:rPr lang="en" sz="2500" u="sng">
                <a:solidFill>
                  <a:srgbClr val="FFFF00"/>
                </a:solidFill>
              </a:rPr>
              <a:t>34:15</a:t>
            </a:r>
            <a:r>
              <a:rPr lang="en" sz="2500">
                <a:solidFill>
                  <a:srgbClr val="FFFF00"/>
                </a:solidFill>
              </a:rPr>
              <a: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Ps.103:14</a:t>
            </a:r>
            <a:r>
              <a:rPr lang="en" sz="2500">
                <a:solidFill>
                  <a:srgbClr val="FFFF00"/>
                </a:solidFill>
              </a:rPr>
              <a:t> </a:t>
            </a:r>
            <a:r>
              <a:rPr lang="en" sz="2500" i="1">
                <a:solidFill>
                  <a:schemeClr val="dk1"/>
                </a:solidFill>
              </a:rPr>
              <a:t>“</a:t>
            </a:r>
            <a:r>
              <a:rPr lang="en" sz="2500" i="1" u="sng">
                <a:solidFill>
                  <a:schemeClr val="dk1"/>
                </a:solidFill>
              </a:rPr>
              <a:t>For He knows our frame</a:t>
            </a:r>
            <a:r>
              <a:rPr lang="en" sz="2500" i="1">
                <a:solidFill>
                  <a:schemeClr val="dk1"/>
                </a:solidFill>
              </a:rPr>
              <a:t>; He remembers that we are dust.”</a:t>
            </a:r>
            <a:r>
              <a:rPr lang="en" sz="2500">
                <a:solidFill>
                  <a:srgbClr val="FFFF00"/>
                </a:solidFill>
              </a:rPr>
              <a:t>  </a:t>
            </a:r>
            <a:r>
              <a:rPr lang="en" sz="2500" u="sng">
                <a:solidFill>
                  <a:srgbClr val="FFFF00"/>
                </a:solidFill>
              </a:rPr>
              <a:t>Ps.104:29</a:t>
            </a:r>
            <a:r>
              <a:rPr lang="en" sz="2500">
                <a:solidFill>
                  <a:srgbClr val="FFFF00"/>
                </a:solidFill>
              </a:rPr>
              <a:t> </a:t>
            </a:r>
            <a:r>
              <a:rPr lang="en" sz="2500" i="1">
                <a:solidFill>
                  <a:schemeClr val="dk1"/>
                </a:solidFill>
              </a:rPr>
              <a:t>“You hide Your face, they are troubled; You take away their breath, </a:t>
            </a:r>
            <a:r>
              <a:rPr lang="en" sz="2500" i="1" u="sng">
                <a:solidFill>
                  <a:schemeClr val="dk1"/>
                </a:solidFill>
              </a:rPr>
              <a:t>they die and return to their dust</a:t>
            </a:r>
            <a:r>
              <a:rPr lang="en" sz="2500" i="1">
                <a:solidFill>
                  <a:schemeClr val="dk1"/>
                </a:solidFill>
              </a:rPr>
              <a:t>.”</a:t>
            </a:r>
            <a:endParaRPr sz="2500" i="1">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No matter what we do, our body WILL decay, over time.</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BURIAL WAS THE NORM</a:t>
            </a:r>
            <a:endParaRPr sz="5000" b="1">
              <a:solidFill>
                <a:srgbClr val="00FFFF"/>
              </a:solidFill>
            </a:endParaRPr>
          </a:p>
        </p:txBody>
      </p:sp>
      <p:sp>
        <p:nvSpPr>
          <p:cNvPr id="67" name="Google Shape;67;p15"/>
          <p:cNvSpPr txBox="1">
            <a:spLocks noGrp="1"/>
          </p:cNvSpPr>
          <p:nvPr>
            <p:ph type="subTitle" idx="1"/>
          </p:nvPr>
        </p:nvSpPr>
        <p:spPr>
          <a:xfrm>
            <a:off x="-161075" y="370875"/>
            <a:ext cx="9304800" cy="4772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Gen.15:15</a:t>
            </a:r>
            <a:r>
              <a:rPr lang="en" sz="2000" dirty="0">
                <a:solidFill>
                  <a:srgbClr val="FFFF00"/>
                </a:solidFill>
              </a:rPr>
              <a:t> </a:t>
            </a:r>
            <a:r>
              <a:rPr lang="en" sz="2000" i="1" dirty="0">
                <a:solidFill>
                  <a:schemeClr val="dk1"/>
                </a:solidFill>
              </a:rPr>
              <a:t>“Now as for you, you shall go to your fathers in peace; you shall be buried at a good old age.”</a:t>
            </a:r>
            <a:r>
              <a:rPr lang="en" sz="2000" dirty="0">
                <a:solidFill>
                  <a:srgbClr val="FFFF00"/>
                </a:solidFill>
              </a:rPr>
              <a:t> </a:t>
            </a:r>
            <a:r>
              <a:rPr lang="en" sz="2000" u="sng" dirty="0">
                <a:solidFill>
                  <a:srgbClr val="FFFF00"/>
                </a:solidFill>
              </a:rPr>
              <a:t>Gen.23:4</a:t>
            </a:r>
            <a:r>
              <a:rPr lang="en" sz="2000" dirty="0">
                <a:solidFill>
                  <a:srgbClr val="FFFF00"/>
                </a:solidFill>
              </a:rPr>
              <a:t> </a:t>
            </a:r>
            <a:r>
              <a:rPr lang="en" sz="2000" i="1" dirty="0">
                <a:solidFill>
                  <a:schemeClr val="dk1"/>
                </a:solidFill>
              </a:rPr>
              <a:t>“I</a:t>
            </a:r>
            <a:r>
              <a:rPr lang="en" sz="2000" dirty="0">
                <a:solidFill>
                  <a:srgbClr val="FFFF00"/>
                </a:solidFill>
              </a:rPr>
              <a:t> (Abraham) </a:t>
            </a:r>
            <a:r>
              <a:rPr lang="en" sz="2000" i="1" dirty="0">
                <a:solidFill>
                  <a:schemeClr val="dk1"/>
                </a:solidFill>
              </a:rPr>
              <a:t>am a foreigner and a visitor among you. Give me property for a burial place among you, that I may bury my dead</a:t>
            </a:r>
            <a:r>
              <a:rPr lang="en" sz="2000" dirty="0">
                <a:solidFill>
                  <a:srgbClr val="FFFF00"/>
                </a:solidFill>
              </a:rPr>
              <a:t> (Sarah) </a:t>
            </a:r>
            <a:r>
              <a:rPr lang="en" sz="2000" i="1" dirty="0">
                <a:solidFill>
                  <a:schemeClr val="dk1"/>
                </a:solidFill>
              </a:rPr>
              <a:t>out of my sight.”</a:t>
            </a:r>
            <a:r>
              <a:rPr lang="en" sz="2000" dirty="0">
                <a:solidFill>
                  <a:srgbClr val="FFFF00"/>
                </a:solidFill>
              </a:rPr>
              <a:t>  </a:t>
            </a:r>
            <a:r>
              <a:rPr lang="en" sz="2000" u="sng" dirty="0">
                <a:solidFill>
                  <a:srgbClr val="FFFF00"/>
                </a:solidFill>
              </a:rPr>
              <a:t>Jn.19:40</a:t>
            </a:r>
            <a:r>
              <a:rPr lang="en" sz="2000" dirty="0">
                <a:solidFill>
                  <a:srgbClr val="FFFF00"/>
                </a:solidFill>
              </a:rPr>
              <a:t> </a:t>
            </a:r>
            <a:r>
              <a:rPr lang="en" sz="2000" i="1" dirty="0">
                <a:solidFill>
                  <a:schemeClr val="dk1"/>
                </a:solidFill>
              </a:rPr>
              <a:t>“Then they took the body of Jesus, and bound it in strips of linen with the spices, as </a:t>
            </a:r>
            <a:r>
              <a:rPr lang="en" sz="2000" i="1" u="sng" dirty="0">
                <a:solidFill>
                  <a:schemeClr val="dk1"/>
                </a:solidFill>
              </a:rPr>
              <a:t>the custom of the Jews</a:t>
            </a:r>
            <a:r>
              <a:rPr lang="en" sz="2000" i="1" dirty="0">
                <a:solidFill>
                  <a:schemeClr val="dk1"/>
                </a:solidFill>
              </a:rPr>
              <a:t> is to bury.”</a:t>
            </a:r>
            <a:r>
              <a:rPr lang="en" sz="2000" dirty="0">
                <a:solidFill>
                  <a:srgbClr val="FFFF00"/>
                </a:solidFill>
              </a:rPr>
              <a:t>  </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dirty="0">
                <a:solidFill>
                  <a:srgbClr val="FFFF00"/>
                </a:solidFill>
              </a:rPr>
              <a:t>Note that cultures such as the Norse, some Native Americans, many in India, Africa and other parts of the world used (and still do) funeral “pyres” instead.</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only COMMAND to bury in the Law of Moses was for those who had been hanged/executed earlier in that same day.</a:t>
            </a:r>
            <a:r>
              <a:rPr lang="en" sz="2000" dirty="0">
                <a:solidFill>
                  <a:srgbClr val="FFFF00"/>
                </a:solidFill>
              </a:rPr>
              <a:t>  </a:t>
            </a:r>
            <a:r>
              <a:rPr lang="en" sz="2000" u="sng" dirty="0">
                <a:solidFill>
                  <a:srgbClr val="FFFF00"/>
                </a:solidFill>
              </a:rPr>
              <a:t>Deut.21:22-23</a:t>
            </a:r>
            <a:r>
              <a:rPr lang="en" sz="2000" dirty="0">
                <a:solidFill>
                  <a:srgbClr val="FFFF00"/>
                </a:solidFill>
              </a:rPr>
              <a:t> </a:t>
            </a:r>
            <a:r>
              <a:rPr lang="en" sz="2000" i="1" dirty="0">
                <a:solidFill>
                  <a:schemeClr val="dk1"/>
                </a:solidFill>
              </a:rPr>
              <a:t>“If a man has committed a sin deserving of death, and he is put to death, and you hang him on a tree, 23 his body shall not remain overnight on the tree, but you shall surely bury him that day, so that you do not defile the land which the Lord your God is giving you as an inheritance; for he who is hanged is accursed of God.”</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OTHER EXAMPLES</a:t>
            </a:r>
            <a:endParaRPr sz="5000" b="1">
              <a:solidFill>
                <a:srgbClr val="00FFFF"/>
              </a:solidFill>
            </a:endParaRPr>
          </a:p>
        </p:txBody>
      </p:sp>
      <p:sp>
        <p:nvSpPr>
          <p:cNvPr id="73" name="Google Shape;73;p16"/>
          <p:cNvSpPr txBox="1">
            <a:spLocks noGrp="1"/>
          </p:cNvSpPr>
          <p:nvPr>
            <p:ph type="subTitle" idx="1"/>
          </p:nvPr>
        </p:nvSpPr>
        <p:spPr>
          <a:xfrm>
            <a:off x="-161075" y="388475"/>
            <a:ext cx="9304800" cy="47550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We can read of the burials of the patriarchs, Miriam, Aaron, Moses (by God), Joshua, Eleazar, several of the judges, Ruth spoke of her burial in </a:t>
            </a:r>
            <a:r>
              <a:rPr lang="en" sz="1900" u="sng">
                <a:solidFill>
                  <a:srgbClr val="FFFF00"/>
                </a:solidFill>
              </a:rPr>
              <a:t>Ruth 1:17</a:t>
            </a:r>
            <a:r>
              <a:rPr lang="en" sz="1900">
                <a:solidFill>
                  <a:srgbClr val="FFFF00"/>
                </a:solidFill>
              </a:rPr>
              <a:t>, Samuel, Abner, Saul and Jonathan (their bones), David, Solomon and many of the kings.  In the New Testament - John the baptizer, the rich man in </a:t>
            </a:r>
            <a:r>
              <a:rPr lang="en" sz="1900" u="sng">
                <a:solidFill>
                  <a:srgbClr val="FFFF00"/>
                </a:solidFill>
              </a:rPr>
              <a:t>Lk.16</a:t>
            </a:r>
            <a:r>
              <a:rPr lang="en" sz="1900">
                <a:solidFill>
                  <a:srgbClr val="FFFF00"/>
                </a:solidFill>
              </a:rPr>
              <a:t>, Jesus, Ananias and Sapphira, &amp; Stephen.</a:t>
            </a:r>
            <a:endParaRPr sz="1900">
              <a:solidFill>
                <a:srgbClr val="FFFF00"/>
              </a:solidFill>
            </a:endParaRPr>
          </a:p>
          <a:p>
            <a:pPr marL="457200" lvl="0" indent="-349250" algn="l" rtl="0">
              <a:spcBef>
                <a:spcPts val="0"/>
              </a:spcBef>
              <a:spcAft>
                <a:spcPts val="0"/>
              </a:spcAft>
              <a:buClr>
                <a:srgbClr val="FFFF00"/>
              </a:buClr>
              <a:buSzPts val="1900"/>
              <a:buChar char="●"/>
            </a:pPr>
            <a:r>
              <a:rPr lang="en" sz="1900">
                <a:solidFill>
                  <a:srgbClr val="00FFFF"/>
                </a:solidFill>
              </a:rPr>
              <a:t>But not everyone.  Frequently burning was associated with punishment, or because someone’s body had been made unclean.</a:t>
            </a:r>
            <a:r>
              <a:rPr lang="en" sz="1900">
                <a:solidFill>
                  <a:srgbClr val="FFFF00"/>
                </a:solidFill>
              </a:rPr>
              <a:t>  </a:t>
            </a:r>
            <a:r>
              <a:rPr lang="en" sz="1900" u="sng">
                <a:solidFill>
                  <a:srgbClr val="FFFF00"/>
                </a:solidFill>
              </a:rPr>
              <a:t>1 Sam.31:12</a:t>
            </a:r>
            <a:r>
              <a:rPr lang="en" sz="1900">
                <a:solidFill>
                  <a:srgbClr val="FFFF00"/>
                </a:solidFill>
              </a:rPr>
              <a:t> </a:t>
            </a:r>
            <a:r>
              <a:rPr lang="en" sz="1900" i="1">
                <a:solidFill>
                  <a:schemeClr val="dk1"/>
                </a:solidFill>
              </a:rPr>
              <a:t>“all the valiant men arose and traveled all night, and took the body of Saul and the bodies of his sons from the wall of Beth Shan; and they came to Jabesh and burned them there.”</a:t>
            </a:r>
            <a:r>
              <a:rPr lang="en" sz="1900">
                <a:solidFill>
                  <a:srgbClr val="FFFF00"/>
                </a:solidFill>
              </a:rPr>
              <a:t>  </a:t>
            </a:r>
            <a:r>
              <a:rPr lang="en" sz="1900" u="sng">
                <a:solidFill>
                  <a:srgbClr val="FFFF00"/>
                </a:solidFill>
              </a:rPr>
              <a:t>Josh.7:25</a:t>
            </a:r>
            <a:r>
              <a:rPr lang="en" sz="1900">
                <a:solidFill>
                  <a:srgbClr val="FFFF00"/>
                </a:solidFill>
              </a:rPr>
              <a:t> </a:t>
            </a:r>
            <a:r>
              <a:rPr lang="en" sz="1900" i="1">
                <a:solidFill>
                  <a:schemeClr val="dk1"/>
                </a:solidFill>
              </a:rPr>
              <a:t>“And Joshua said, “Why have you troubled us? The Lord will trouble you this day.” So all Israel stoned him with stones; and they burned them with fire after they had stoned them with stones.”</a:t>
            </a:r>
            <a:r>
              <a:rPr lang="en" sz="1900">
                <a:solidFill>
                  <a:srgbClr val="FFFF00"/>
                </a:solidFill>
              </a:rPr>
              <a:t>  </a:t>
            </a:r>
            <a:r>
              <a:rPr lang="en" sz="1900" u="sng">
                <a:solidFill>
                  <a:srgbClr val="FFFF00"/>
                </a:solidFill>
              </a:rPr>
              <a:t>2 Ki.23:16</a:t>
            </a:r>
            <a:r>
              <a:rPr lang="en" sz="1900">
                <a:solidFill>
                  <a:srgbClr val="FFFF00"/>
                </a:solidFill>
              </a:rPr>
              <a:t> </a:t>
            </a:r>
            <a:r>
              <a:rPr lang="en" sz="1900" i="1">
                <a:solidFill>
                  <a:schemeClr val="dk1"/>
                </a:solidFill>
              </a:rPr>
              <a:t>“As Josiah turned, he saw the tombs that were there on the mountain. And he sent and took the bones out of the tombs and burned them on the altar, and defiled it according to the word of the Lord which the man of God proclaimed, who proclaimed these words.”</a:t>
            </a:r>
            <a:r>
              <a:rPr lang="en" sz="1900">
                <a:solidFill>
                  <a:srgbClr val="FFFF00"/>
                </a:solidFill>
              </a:rPr>
              <a:t> (</a:t>
            </a:r>
            <a:r>
              <a:rPr lang="en" sz="1900" u="sng">
                <a:solidFill>
                  <a:srgbClr val="FFFF00"/>
                </a:solidFill>
              </a:rPr>
              <a:t>Jer.7:33</a:t>
            </a:r>
            <a:r>
              <a:rPr lang="en" sz="1900">
                <a:solidFill>
                  <a:srgbClr val="FFFF00"/>
                </a:solidFill>
              </a:rPr>
              <a:t>,</a:t>
            </a:r>
            <a:r>
              <a:rPr lang="en" sz="1900" u="sng">
                <a:solidFill>
                  <a:srgbClr val="FFFF00"/>
                </a:solidFill>
              </a:rPr>
              <a:t>16:4</a:t>
            </a:r>
            <a:r>
              <a:rPr lang="en" sz="1900">
                <a:solidFill>
                  <a:srgbClr val="FFFF00"/>
                </a:solidFill>
              </a:rPr>
              <a:t>,</a:t>
            </a:r>
            <a:r>
              <a:rPr lang="en" sz="1900" u="sng">
                <a:solidFill>
                  <a:srgbClr val="FFFF00"/>
                </a:solidFill>
              </a:rPr>
              <a:t>34:20</a:t>
            </a:r>
            <a:r>
              <a:rPr lang="en" sz="1900">
                <a:solidFill>
                  <a:srgbClr val="FFFF00"/>
                </a:solidFill>
              </a:rPr>
              <a:t>,</a:t>
            </a:r>
            <a:r>
              <a:rPr lang="en" sz="1900" u="sng">
                <a:solidFill>
                  <a:srgbClr val="FFFF00"/>
                </a:solidFill>
              </a:rPr>
              <a:t>36:30</a:t>
            </a:r>
            <a:r>
              <a:rPr lang="en" sz="1900">
                <a:solidFill>
                  <a:srgbClr val="FFFF00"/>
                </a:solidFill>
              </a:rPr>
              <a:t>, </a:t>
            </a:r>
            <a:r>
              <a:rPr lang="en" sz="1900" u="sng">
                <a:solidFill>
                  <a:srgbClr val="FFFF00"/>
                </a:solidFill>
              </a:rPr>
              <a:t>Lev.20:14</a:t>
            </a:r>
            <a:r>
              <a:rPr lang="en" sz="1900">
                <a:solidFill>
                  <a:srgbClr val="FFFF00"/>
                </a:solidFill>
              </a:rPr>
              <a:t>, </a:t>
            </a:r>
            <a:r>
              <a:rPr lang="en" sz="1900" u="sng">
                <a:solidFill>
                  <a:srgbClr val="FFFF00"/>
                </a:solidFill>
              </a:rPr>
              <a:t>2 Sam.4:12</a:t>
            </a:r>
            <a:r>
              <a:rPr lang="en" sz="1900">
                <a:solidFill>
                  <a:srgbClr val="FFFF00"/>
                </a:solidFill>
              </a:rPr>
              <a:t>, </a:t>
            </a:r>
            <a:r>
              <a:rPr lang="en" sz="1900" u="sng">
                <a:solidFill>
                  <a:srgbClr val="FFFF00"/>
                </a:solidFill>
              </a:rPr>
              <a:t>Ezk.6:5</a:t>
            </a:r>
            <a:r>
              <a:rPr lang="en" sz="1900">
                <a:solidFill>
                  <a:srgbClr val="FFFF00"/>
                </a:solidFill>
              </a:rPr>
              <a:t>, </a:t>
            </a:r>
            <a:r>
              <a:rPr lang="en" sz="1900" u="sng">
                <a:solidFill>
                  <a:srgbClr val="FFFF00"/>
                </a:solidFill>
              </a:rPr>
              <a:t>Mal.4:1-3</a:t>
            </a:r>
            <a:r>
              <a:rPr lang="en" sz="19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 BURNS AND DESTROYS</a:t>
            </a:r>
            <a:endParaRPr sz="5000" b="1">
              <a:solidFill>
                <a:srgbClr val="00FFFF"/>
              </a:solidFill>
            </a:endParaRPr>
          </a:p>
        </p:txBody>
      </p:sp>
      <p:sp>
        <p:nvSpPr>
          <p:cNvPr id="79" name="Google Shape;79;p17"/>
          <p:cNvSpPr txBox="1">
            <a:spLocks noGrp="1"/>
          </p:cNvSpPr>
          <p:nvPr>
            <p:ph type="subTitle" idx="1"/>
          </p:nvPr>
        </p:nvSpPr>
        <p:spPr>
          <a:xfrm>
            <a:off x="-161075" y="360050"/>
            <a:ext cx="9304800" cy="4783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Gen.7:22</a:t>
            </a:r>
            <a:r>
              <a:rPr lang="en" sz="2000">
                <a:solidFill>
                  <a:srgbClr val="FFFF00"/>
                </a:solidFill>
              </a:rPr>
              <a:t> </a:t>
            </a:r>
            <a:r>
              <a:rPr lang="en" sz="2000" i="1">
                <a:solidFill>
                  <a:schemeClr val="dk1"/>
                </a:solidFill>
              </a:rPr>
              <a:t>“All in whose nostrils was the breath of the spirit of life, all that was on the dry land, died.”</a:t>
            </a:r>
            <a:endParaRPr sz="20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Pet.2:6</a:t>
            </a:r>
            <a:r>
              <a:rPr lang="en" sz="1900">
                <a:solidFill>
                  <a:srgbClr val="FFFF00"/>
                </a:solidFill>
              </a:rPr>
              <a:t> </a:t>
            </a:r>
            <a:r>
              <a:rPr lang="en" sz="1900" i="1">
                <a:solidFill>
                  <a:schemeClr val="dk1"/>
                </a:solidFill>
              </a:rPr>
              <a:t>“and turning the cities of Sodom and Gomorrah into ashes, condemned them to destruction, making them an example to those who afterward would live ungodly;”</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Job 1:16</a:t>
            </a:r>
            <a:r>
              <a:rPr lang="en" sz="1900">
                <a:solidFill>
                  <a:srgbClr val="FFFF00"/>
                </a:solidFill>
              </a:rPr>
              <a:t> </a:t>
            </a:r>
            <a:r>
              <a:rPr lang="en" sz="1900" i="1">
                <a:solidFill>
                  <a:schemeClr val="dk1"/>
                </a:solidFill>
              </a:rPr>
              <a:t>“While he was still speaking, another also came and said, “The fire of God fell from heaven and burned up the sheep and the servants, and consumed them; and I alone have escaped to tell you!”</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Lev.10:2</a:t>
            </a:r>
            <a:r>
              <a:rPr lang="en" sz="1900">
                <a:solidFill>
                  <a:srgbClr val="FFFF00"/>
                </a:solidFill>
              </a:rPr>
              <a:t> </a:t>
            </a:r>
            <a:r>
              <a:rPr lang="en" sz="1900" i="1">
                <a:solidFill>
                  <a:schemeClr val="dk1"/>
                </a:solidFill>
              </a:rPr>
              <a:t>“So fire went out from the Lord and devoured them, and they died before the Lord.”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Num.16:35</a:t>
            </a:r>
            <a:r>
              <a:rPr lang="en" sz="1900">
                <a:solidFill>
                  <a:srgbClr val="FFFF00"/>
                </a:solidFill>
              </a:rPr>
              <a:t> </a:t>
            </a:r>
            <a:r>
              <a:rPr lang="en" sz="1900" i="1">
                <a:solidFill>
                  <a:schemeClr val="dk1"/>
                </a:solidFill>
              </a:rPr>
              <a:t>“And a fire came out from the Lord and consumed the two hundred and fifty men who were offering incense.”</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Ki.1:14</a:t>
            </a:r>
            <a:r>
              <a:rPr lang="en" sz="1900">
                <a:solidFill>
                  <a:srgbClr val="FFFF00"/>
                </a:solidFill>
              </a:rPr>
              <a:t> </a:t>
            </a:r>
            <a:r>
              <a:rPr lang="en" sz="1900" i="1">
                <a:solidFill>
                  <a:schemeClr val="dk1"/>
                </a:solidFill>
              </a:rPr>
              <a:t>“Look, fire has come down from heaven and burned up the first two captains of fifties with their fifties. But let my life now be precious in your sight.”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Ki.9:37</a:t>
            </a:r>
            <a:r>
              <a:rPr lang="en" sz="1900">
                <a:solidFill>
                  <a:srgbClr val="FFFF00"/>
                </a:solidFill>
              </a:rPr>
              <a:t> </a:t>
            </a:r>
            <a:r>
              <a:rPr lang="en" sz="1900" i="1">
                <a:solidFill>
                  <a:schemeClr val="dk1"/>
                </a:solidFill>
              </a:rPr>
              <a:t>“and the corpse of Jezebel shall be as refuse on the surface of the field, in the plot at Jezreel, so that they shall not say, “Here lies Jezebel.”</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IS CREMATION A SIN?</a:t>
            </a:r>
            <a:endParaRPr sz="5000" b="1">
              <a:solidFill>
                <a:srgbClr val="00FFFF"/>
              </a:solidFill>
            </a:endParaRPr>
          </a:p>
        </p:txBody>
      </p:sp>
      <p:sp>
        <p:nvSpPr>
          <p:cNvPr id="85" name="Google Shape;85;p18"/>
          <p:cNvSpPr txBox="1">
            <a:spLocks noGrp="1"/>
          </p:cNvSpPr>
          <p:nvPr>
            <p:ph type="subTitle" idx="1"/>
          </p:nvPr>
        </p:nvSpPr>
        <p:spPr>
          <a:xfrm>
            <a:off x="-161075" y="406075"/>
            <a:ext cx="9353100" cy="4737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Sin is breaking a Law, a command that God has issued, knowingly or unknowingly.  </a:t>
            </a:r>
            <a:r>
              <a:rPr lang="en" sz="2000" u="sng" dirty="0">
                <a:solidFill>
                  <a:srgbClr val="FFFF00"/>
                </a:solidFill>
              </a:rPr>
              <a:t>1 Jn.3:4</a:t>
            </a:r>
            <a:r>
              <a:rPr lang="en" sz="2000" dirty="0">
                <a:solidFill>
                  <a:srgbClr val="FFFF00"/>
                </a:solidFill>
              </a:rPr>
              <a:t> </a:t>
            </a:r>
            <a:r>
              <a:rPr lang="en" sz="2000" i="1" dirty="0">
                <a:solidFill>
                  <a:schemeClr val="dk1"/>
                </a:solidFill>
              </a:rPr>
              <a:t>“Whoever commits sin also commits lawlessness, and sin is lawlessness.”</a:t>
            </a:r>
            <a:r>
              <a:rPr lang="en" sz="2000" dirty="0">
                <a:solidFill>
                  <a:srgbClr val="FFFF00"/>
                </a:solidFill>
              </a:rPr>
              <a:t>  </a:t>
            </a:r>
            <a:r>
              <a:rPr lang="en" sz="2000" u="sng" dirty="0">
                <a:solidFill>
                  <a:srgbClr val="FFFF00"/>
                </a:solidFill>
              </a:rPr>
              <a:t>Rom.4:15</a:t>
            </a:r>
            <a:r>
              <a:rPr lang="en" sz="2000" dirty="0">
                <a:solidFill>
                  <a:srgbClr val="FFFF00"/>
                </a:solidFill>
              </a:rPr>
              <a:t> </a:t>
            </a:r>
            <a:r>
              <a:rPr lang="en" sz="2000" i="1" dirty="0">
                <a:solidFill>
                  <a:schemeClr val="dk1"/>
                </a:solidFill>
              </a:rPr>
              <a:t>“because the law brings about wrath; for where there is no law there is no transgression.”</a:t>
            </a:r>
            <a:r>
              <a:rPr lang="en" sz="2000" dirty="0">
                <a:solidFill>
                  <a:srgbClr val="FFFF00"/>
                </a:solidFill>
              </a:rPr>
              <a:t>  </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Sin is also when we know what the right thing is to do, but we do not do it.</a:t>
            </a:r>
            <a:r>
              <a:rPr lang="en" sz="2000" dirty="0">
                <a:solidFill>
                  <a:srgbClr val="FFFF00"/>
                </a:solidFill>
              </a:rPr>
              <a:t>  </a:t>
            </a:r>
            <a:r>
              <a:rPr lang="en" sz="2000" u="sng" dirty="0">
                <a:solidFill>
                  <a:srgbClr val="FFFF00"/>
                </a:solidFill>
              </a:rPr>
              <a:t>Js.4:17</a:t>
            </a:r>
            <a:r>
              <a:rPr lang="en" sz="2000" dirty="0">
                <a:solidFill>
                  <a:srgbClr val="FFFF00"/>
                </a:solidFill>
              </a:rPr>
              <a:t> </a:t>
            </a:r>
            <a:r>
              <a:rPr lang="en" sz="2000" i="1" dirty="0">
                <a:solidFill>
                  <a:schemeClr val="dk1"/>
                </a:solidFill>
              </a:rPr>
              <a:t>“Therefore, to him who knows to do good and does not do it, to him it is sin.”</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Sin is also when we are not certain if what we are doing is right, </a:t>
            </a:r>
            <a:r>
              <a:rPr lang="en" sz="2000">
                <a:solidFill>
                  <a:srgbClr val="FFFF00"/>
                </a:solidFill>
              </a:rPr>
              <a:t>but we </a:t>
            </a:r>
            <a:r>
              <a:rPr lang="en" sz="2000" dirty="0">
                <a:solidFill>
                  <a:srgbClr val="FFFF00"/>
                </a:solidFill>
              </a:rPr>
              <a:t>violate our conscience and do it anyway.  </a:t>
            </a:r>
            <a:r>
              <a:rPr lang="en" sz="2000" u="sng" dirty="0">
                <a:solidFill>
                  <a:srgbClr val="FFFF00"/>
                </a:solidFill>
              </a:rPr>
              <a:t>Rom.14:23</a:t>
            </a:r>
            <a:r>
              <a:rPr lang="en" sz="2000" dirty="0">
                <a:solidFill>
                  <a:srgbClr val="FFFF00"/>
                </a:solidFill>
              </a:rPr>
              <a:t> </a:t>
            </a:r>
            <a:r>
              <a:rPr lang="en" sz="2000" i="1" dirty="0">
                <a:solidFill>
                  <a:schemeClr val="dk1"/>
                </a:solidFill>
              </a:rPr>
              <a:t>“But he who doubts is condemned if he eats, because he does not eat from faith; for whatever is not from faith is sin.”</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Let’s apply these.  Is there a command in the new covenant regarding how to dispose of our physical bodies?  NO.  We only have some examples.  And so what remains is our own conclusions and conscience on this matter.  If YOUR conscience bothers you, do not seek it for yourself or your loved ones.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CONCLUSIONS</a:t>
            </a:r>
            <a:endParaRPr sz="5000" b="1">
              <a:solidFill>
                <a:srgbClr val="00FFFF"/>
              </a:solidFill>
            </a:endParaRPr>
          </a:p>
        </p:txBody>
      </p:sp>
      <p:sp>
        <p:nvSpPr>
          <p:cNvPr id="91" name="Google Shape;91;p19"/>
          <p:cNvSpPr txBox="1">
            <a:spLocks noGrp="1"/>
          </p:cNvSpPr>
          <p:nvPr>
            <p:ph type="subTitle" idx="1"/>
          </p:nvPr>
        </p:nvSpPr>
        <p:spPr>
          <a:xfrm>
            <a:off x="-161075" y="406075"/>
            <a:ext cx="9353100" cy="4737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 was reminded of </a:t>
            </a:r>
            <a:r>
              <a:rPr lang="en" sz="2000" u="sng" dirty="0">
                <a:solidFill>
                  <a:srgbClr val="FFFF00"/>
                </a:solidFill>
              </a:rPr>
              <a:t>Amos 2:1</a:t>
            </a:r>
            <a:r>
              <a:rPr lang="en" sz="2000" dirty="0">
                <a:solidFill>
                  <a:srgbClr val="FFFF00"/>
                </a:solidFill>
              </a:rPr>
              <a:t>, </a:t>
            </a:r>
            <a:r>
              <a:rPr lang="en" sz="2000" i="1" dirty="0">
                <a:solidFill>
                  <a:schemeClr val="dk1"/>
                </a:solidFill>
              </a:rPr>
              <a:t>“Thus says the Lord: “For three transgressions of Moab, and for four, I will not turn away its punishment, </a:t>
            </a:r>
            <a:r>
              <a:rPr lang="en" sz="2000" i="1" u="sng" dirty="0">
                <a:solidFill>
                  <a:schemeClr val="dk1"/>
                </a:solidFill>
              </a:rPr>
              <a:t>because he burned the bones of the king of Edom to lime</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It IS important to God how we dispose of the bodies He has given us.  Don’t just treat it as trash, or try to remove a person from existence.</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But we are not “bound” to these bodies. </a:t>
            </a:r>
            <a:r>
              <a:rPr lang="en" sz="2000" u="sng" dirty="0">
                <a:solidFill>
                  <a:srgbClr val="FFFF00"/>
                </a:solidFill>
              </a:rPr>
              <a:t>2 Cor.5:1-2</a:t>
            </a:r>
            <a:r>
              <a:rPr lang="en" sz="2000" dirty="0">
                <a:solidFill>
                  <a:srgbClr val="FFFF00"/>
                </a:solidFill>
              </a:rPr>
              <a:t> </a:t>
            </a:r>
            <a:r>
              <a:rPr lang="en" sz="2000" i="1" dirty="0">
                <a:solidFill>
                  <a:schemeClr val="dk1"/>
                </a:solidFill>
              </a:rPr>
              <a:t>“For we know that if our earthly house, this tent, is destroyed, we have a building from God, a house not made with hands, eternal in the heavens. 2 For in this we groan, </a:t>
            </a:r>
            <a:r>
              <a:rPr lang="en" sz="2000" i="1" u="sng" dirty="0">
                <a:solidFill>
                  <a:schemeClr val="dk1"/>
                </a:solidFill>
              </a:rPr>
              <a:t>earnestly desiring to be clothed with our habitation which is from heaven</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God will resurrect everyone, wherever they are!</a:t>
            </a:r>
            <a:r>
              <a:rPr lang="en" sz="2000" dirty="0">
                <a:solidFill>
                  <a:srgbClr val="FFFF00"/>
                </a:solidFill>
              </a:rPr>
              <a:t>  </a:t>
            </a:r>
            <a:r>
              <a:rPr lang="en" sz="2000" u="sng" dirty="0">
                <a:solidFill>
                  <a:srgbClr val="FFFF00"/>
                </a:solidFill>
              </a:rPr>
              <a:t>Rev.20:13</a:t>
            </a:r>
            <a:r>
              <a:rPr lang="en" sz="2000" dirty="0">
                <a:solidFill>
                  <a:srgbClr val="FFFF00"/>
                </a:solidFill>
              </a:rPr>
              <a:t> </a:t>
            </a:r>
            <a:r>
              <a:rPr lang="en" sz="2000" i="1" dirty="0">
                <a:solidFill>
                  <a:schemeClr val="dk1"/>
                </a:solidFill>
              </a:rPr>
              <a:t>“</a:t>
            </a:r>
            <a:r>
              <a:rPr lang="en" sz="2000" i="1" u="sng" dirty="0">
                <a:solidFill>
                  <a:schemeClr val="dk1"/>
                </a:solidFill>
              </a:rPr>
              <a:t>The sea gave up the dead who were in it</a:t>
            </a:r>
            <a:r>
              <a:rPr lang="en" sz="2000" i="1" dirty="0">
                <a:solidFill>
                  <a:schemeClr val="dk1"/>
                </a:solidFill>
              </a:rPr>
              <a:t>, and Death and Hades delivered up the dead who were in them. And they were judged, each one according to his works.”</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Cor.15:50</a:t>
            </a:r>
            <a:r>
              <a:rPr lang="en" sz="2000" dirty="0">
                <a:solidFill>
                  <a:srgbClr val="FFFF00"/>
                </a:solidFill>
              </a:rPr>
              <a:t> </a:t>
            </a:r>
            <a:r>
              <a:rPr lang="en" sz="2000" i="1" dirty="0">
                <a:solidFill>
                  <a:schemeClr val="dk1"/>
                </a:solidFill>
              </a:rPr>
              <a:t>“Now this I say, brethren, that </a:t>
            </a:r>
            <a:r>
              <a:rPr lang="en" sz="2000" i="1" u="sng" dirty="0">
                <a:solidFill>
                  <a:schemeClr val="dk1"/>
                </a:solidFill>
              </a:rPr>
              <a:t>flesh and blood cannot inherit the kingdom of God</a:t>
            </a:r>
            <a:r>
              <a:rPr lang="en" sz="2000" i="1" dirty="0">
                <a:solidFill>
                  <a:schemeClr val="dk1"/>
                </a:solidFill>
              </a:rPr>
              <a:t>; nor does corruption inherit incorruption.”</a:t>
            </a:r>
            <a:r>
              <a:rPr lang="en" sz="2000" dirty="0">
                <a:solidFill>
                  <a:srgbClr val="FFFF00"/>
                </a:solidFill>
              </a:rPr>
              <a:t>  A different body!</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We will all be raised, and then we shall all be changed. </a:t>
            </a:r>
            <a:r>
              <a:rPr lang="en" sz="2000" dirty="0">
                <a:solidFill>
                  <a:srgbClr val="FFFF00"/>
                </a:solidFill>
              </a:rPr>
              <a:t> (</a:t>
            </a:r>
            <a:r>
              <a:rPr lang="en" sz="2000" u="sng" dirty="0">
                <a:solidFill>
                  <a:srgbClr val="FFFF00"/>
                </a:solidFill>
              </a:rPr>
              <a:t>1 Cor.15:51-52</a:t>
            </a:r>
            <a:r>
              <a:rPr lang="en" sz="2000" dirty="0">
                <a:solidFill>
                  <a:srgbClr val="FFFF00"/>
                </a:solidFill>
              </a:rPr>
              <a:t>)</a:t>
            </a:r>
            <a:endParaRPr sz="2000" dirty="0">
              <a:solidFill>
                <a:srgbClr val="FFFF00"/>
              </a:solidFill>
            </a:endParaRPr>
          </a:p>
          <a:p>
            <a:pPr marL="457200" lvl="0" indent="0" algn="l" rtl="0">
              <a:spcBef>
                <a:spcPts val="0"/>
              </a:spcBef>
              <a:spcAft>
                <a:spcPts val="0"/>
              </a:spcAft>
              <a:buNone/>
            </a:pP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27225" y="0"/>
            <a:ext cx="9393900" cy="67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QUESTION 2</a:t>
            </a:r>
            <a:endParaRPr sz="6000" b="1">
              <a:solidFill>
                <a:srgbClr val="00FFFF"/>
              </a:solidFill>
            </a:endParaRPr>
          </a:p>
        </p:txBody>
      </p:sp>
      <p:sp>
        <p:nvSpPr>
          <p:cNvPr id="97" name="Google Shape;97;p20"/>
          <p:cNvSpPr txBox="1">
            <a:spLocks noGrp="1"/>
          </p:cNvSpPr>
          <p:nvPr>
            <p:ph type="subTitle" idx="1"/>
          </p:nvPr>
        </p:nvSpPr>
        <p:spPr>
          <a:xfrm>
            <a:off x="-52800" y="672600"/>
            <a:ext cx="9244800" cy="447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b="1" dirty="0">
                <a:solidFill>
                  <a:srgbClr val="FFFF00"/>
                </a:solidFill>
              </a:rPr>
              <a:t>What is the connection between Adam and Jesus?</a:t>
            </a:r>
          </a:p>
          <a:p>
            <a:pPr marL="0" lvl="0" indent="0" algn="ctr" rtl="0">
              <a:spcBef>
                <a:spcPts val="0"/>
              </a:spcBef>
              <a:spcAft>
                <a:spcPts val="0"/>
              </a:spcAft>
              <a:buNone/>
            </a:pPr>
            <a:endParaRPr sz="2900" b="1" dirty="0">
              <a:solidFill>
                <a:srgbClr val="FFFF00"/>
              </a:solidFill>
            </a:endParaRPr>
          </a:p>
          <a:p>
            <a:pPr marL="0" lvl="0" indent="0" algn="l" rtl="0">
              <a:spcBef>
                <a:spcPts val="0"/>
              </a:spcBef>
              <a:spcAft>
                <a:spcPts val="0"/>
              </a:spcAft>
              <a:buNone/>
            </a:pPr>
            <a:r>
              <a:rPr lang="en" sz="2500" u="sng" dirty="0">
                <a:solidFill>
                  <a:srgbClr val="FFFF00"/>
                </a:solidFill>
              </a:rPr>
              <a:t>Gen.1:26-27</a:t>
            </a:r>
            <a:r>
              <a:rPr lang="en" sz="2500" dirty="0">
                <a:solidFill>
                  <a:srgbClr val="FFFF00"/>
                </a:solidFill>
              </a:rPr>
              <a:t> </a:t>
            </a:r>
            <a:r>
              <a:rPr lang="en" sz="2500" i="1" dirty="0">
                <a:solidFill>
                  <a:schemeClr val="dk1"/>
                </a:solidFill>
              </a:rPr>
              <a:t>“Then God said, “</a:t>
            </a:r>
            <a:r>
              <a:rPr lang="en" sz="2500" i="1" u="sng" dirty="0">
                <a:solidFill>
                  <a:schemeClr val="dk1"/>
                </a:solidFill>
              </a:rPr>
              <a:t>Let Us</a:t>
            </a:r>
            <a:r>
              <a:rPr lang="en" sz="2500" i="1" dirty="0">
                <a:solidFill>
                  <a:schemeClr val="dk1"/>
                </a:solidFill>
              </a:rPr>
              <a:t> make man </a:t>
            </a:r>
            <a:r>
              <a:rPr lang="en" sz="2500" i="1" u="sng" dirty="0">
                <a:solidFill>
                  <a:schemeClr val="dk1"/>
                </a:solidFill>
              </a:rPr>
              <a:t>in Our image</a:t>
            </a:r>
            <a:r>
              <a:rPr lang="en" sz="2500" i="1" dirty="0">
                <a:solidFill>
                  <a:schemeClr val="dk1"/>
                </a:solidFill>
              </a:rPr>
              <a:t>, </a:t>
            </a:r>
            <a:r>
              <a:rPr lang="en" sz="2500" i="1" u="sng" dirty="0">
                <a:solidFill>
                  <a:schemeClr val="dk1"/>
                </a:solidFill>
              </a:rPr>
              <a:t>according to Our likeness</a:t>
            </a:r>
            <a:r>
              <a:rPr lang="en" sz="2500" i="1" dirty="0">
                <a:solidFill>
                  <a:schemeClr val="dk1"/>
                </a:solidFill>
              </a:rPr>
              <a:t>; let them have dominion over the fish of the sea, over the birds of the air, and over the cattle, over all the earth and over every creeping thing that creeps on the earth.” 27 So God created man in His own image; </a:t>
            </a:r>
            <a:r>
              <a:rPr lang="en" sz="2500" i="1" u="sng" dirty="0">
                <a:solidFill>
                  <a:schemeClr val="dk1"/>
                </a:solidFill>
              </a:rPr>
              <a:t>in the image of God He created him</a:t>
            </a:r>
            <a:r>
              <a:rPr lang="en" sz="2500" i="1" dirty="0">
                <a:solidFill>
                  <a:schemeClr val="dk1"/>
                </a:solidFill>
              </a:rPr>
              <a:t>; male and female He created them.”</a:t>
            </a:r>
            <a:endParaRPr sz="2500" i="1" dirty="0">
              <a:solidFill>
                <a:schemeClr val="dk1"/>
              </a:solidFill>
            </a:endParaRPr>
          </a:p>
          <a:p>
            <a:pPr marL="457200" lvl="0" indent="0" algn="l" rtl="0">
              <a:spcBef>
                <a:spcPts val="0"/>
              </a:spcBef>
              <a:spcAft>
                <a:spcPts val="0"/>
              </a:spcAft>
              <a:buNone/>
            </a:pP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27225" y="0"/>
            <a:ext cx="9393900" cy="53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DEATH FIRST - THEN LIFE!</a:t>
            </a:r>
            <a:endParaRPr sz="5000" b="1">
              <a:solidFill>
                <a:srgbClr val="00FFFF"/>
              </a:solidFill>
            </a:endParaRPr>
          </a:p>
        </p:txBody>
      </p:sp>
      <p:sp>
        <p:nvSpPr>
          <p:cNvPr id="103" name="Google Shape;103;p21"/>
          <p:cNvSpPr txBox="1">
            <a:spLocks noGrp="1"/>
          </p:cNvSpPr>
          <p:nvPr>
            <p:ph type="subTitle" idx="1"/>
          </p:nvPr>
        </p:nvSpPr>
        <p:spPr>
          <a:xfrm>
            <a:off x="-52800" y="388475"/>
            <a:ext cx="9244800" cy="475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u="sng" dirty="0">
                <a:solidFill>
                  <a:srgbClr val="FFFF00"/>
                </a:solidFill>
              </a:rPr>
              <a:t>Rom.5:12-21</a:t>
            </a:r>
            <a:r>
              <a:rPr lang="en" sz="1700" dirty="0">
                <a:solidFill>
                  <a:schemeClr val="dk1"/>
                </a:solidFill>
              </a:rPr>
              <a:t> </a:t>
            </a:r>
            <a:r>
              <a:rPr lang="en" sz="1700" i="1" dirty="0">
                <a:solidFill>
                  <a:schemeClr val="dk1"/>
                </a:solidFill>
              </a:rPr>
              <a:t>“Therefore, just as through one man sin entered the world, and death through sin, and </a:t>
            </a:r>
            <a:r>
              <a:rPr lang="en" sz="1700" i="1" u="sng" dirty="0">
                <a:solidFill>
                  <a:schemeClr val="dk1"/>
                </a:solidFill>
              </a:rPr>
              <a:t>thus death spread to all men</a:t>
            </a:r>
            <a:r>
              <a:rPr lang="en" sz="1700" i="1" dirty="0">
                <a:solidFill>
                  <a:schemeClr val="dk1"/>
                </a:solidFill>
              </a:rPr>
              <a:t>, </a:t>
            </a:r>
            <a:r>
              <a:rPr lang="en" sz="1700" i="1" u="sng" dirty="0">
                <a:solidFill>
                  <a:schemeClr val="dk1"/>
                </a:solidFill>
              </a:rPr>
              <a:t>because all sinned</a:t>
            </a:r>
            <a:r>
              <a:rPr lang="en" sz="1700" i="1" dirty="0">
                <a:solidFill>
                  <a:schemeClr val="dk1"/>
                </a:solidFill>
              </a:rPr>
              <a:t> - 13 (For until the law sin was in the world, but sin is not imputed when there is no law. 14 Nevertheless death reigned from Adam to Moses, even over those who had not sinned according to the likeness of the transgression of Adam, </a:t>
            </a:r>
            <a:r>
              <a:rPr lang="en" sz="1700" i="1" u="sng" dirty="0">
                <a:solidFill>
                  <a:srgbClr val="FFFF00"/>
                </a:solidFill>
              </a:rPr>
              <a:t>who is a type of Him who was to come</a:t>
            </a:r>
            <a:r>
              <a:rPr lang="en" sz="1700" i="1" dirty="0">
                <a:solidFill>
                  <a:schemeClr val="dk1"/>
                </a:solidFill>
              </a:rPr>
              <a:t>. 15 But the free gift is not like the offense. For if </a:t>
            </a:r>
            <a:r>
              <a:rPr lang="en" sz="1700" i="1" u="sng" dirty="0">
                <a:solidFill>
                  <a:schemeClr val="dk1"/>
                </a:solidFill>
              </a:rPr>
              <a:t>by the one man’s offense many died</a:t>
            </a:r>
            <a:r>
              <a:rPr lang="en" sz="1700" i="1" dirty="0">
                <a:solidFill>
                  <a:schemeClr val="dk1"/>
                </a:solidFill>
              </a:rPr>
              <a:t>, much more </a:t>
            </a:r>
            <a:r>
              <a:rPr lang="en" sz="1700" i="1" u="sng" dirty="0">
                <a:solidFill>
                  <a:schemeClr val="dk1"/>
                </a:solidFill>
              </a:rPr>
              <a:t>the grace of God and the gift by the grace of the one Man, Jesus Christ, abounded to many</a:t>
            </a:r>
            <a:r>
              <a:rPr lang="en" sz="1700" i="1" dirty="0">
                <a:solidFill>
                  <a:schemeClr val="dk1"/>
                </a:solidFill>
              </a:rPr>
              <a:t>. 16 And the gift is not like that which came through the one who sinned. For the judgment which came from one offense resulted in </a:t>
            </a:r>
            <a:r>
              <a:rPr lang="en" sz="1700" i="1" u="sng" dirty="0">
                <a:solidFill>
                  <a:schemeClr val="dk1"/>
                </a:solidFill>
              </a:rPr>
              <a:t>condemnation</a:t>
            </a:r>
            <a:r>
              <a:rPr lang="en" sz="1700" i="1" dirty="0">
                <a:solidFill>
                  <a:schemeClr val="dk1"/>
                </a:solidFill>
              </a:rPr>
              <a:t>, but the free gift which came from many offenses resulted in </a:t>
            </a:r>
            <a:r>
              <a:rPr lang="en" sz="1700" i="1" u="sng" dirty="0">
                <a:solidFill>
                  <a:schemeClr val="dk1"/>
                </a:solidFill>
              </a:rPr>
              <a:t>justification</a:t>
            </a:r>
            <a:r>
              <a:rPr lang="en" sz="1700" i="1" dirty="0">
                <a:solidFill>
                  <a:schemeClr val="dk1"/>
                </a:solidFill>
              </a:rPr>
              <a:t>. 17 For if </a:t>
            </a:r>
            <a:r>
              <a:rPr lang="en" sz="1700" i="1" u="sng" dirty="0">
                <a:solidFill>
                  <a:schemeClr val="dk1"/>
                </a:solidFill>
              </a:rPr>
              <a:t>by the one man’s offense death reigned</a:t>
            </a:r>
            <a:r>
              <a:rPr lang="en" sz="1700" i="1" dirty="0">
                <a:solidFill>
                  <a:schemeClr val="dk1"/>
                </a:solidFill>
              </a:rPr>
              <a:t> through the one, much more </a:t>
            </a:r>
            <a:r>
              <a:rPr lang="en" sz="1700" i="1" u="sng" dirty="0">
                <a:solidFill>
                  <a:schemeClr val="dk1"/>
                </a:solidFill>
              </a:rPr>
              <a:t>those who receive abundance of grace and of the gift of righteousness will reign in life through the One, Jesus Christ</a:t>
            </a:r>
            <a:r>
              <a:rPr lang="en" sz="1700" i="1" dirty="0">
                <a:solidFill>
                  <a:schemeClr val="dk1"/>
                </a:solidFill>
              </a:rPr>
              <a:t>.) 18 Therefore, as through one man’s offense judgment came to all men, resulting in condemnation, even so through one Man’s righteous act the free gift came to all men, resulting in justification of life. 19 For as by one man’s disobedience many were made sinners, </a:t>
            </a:r>
            <a:r>
              <a:rPr lang="en" sz="1700" i="1" u="sng" dirty="0">
                <a:solidFill>
                  <a:schemeClr val="dk1"/>
                </a:solidFill>
              </a:rPr>
              <a:t>so also by one Man’s obedience many will be made righteous</a:t>
            </a:r>
            <a:r>
              <a:rPr lang="en" sz="1700" i="1" dirty="0">
                <a:solidFill>
                  <a:schemeClr val="dk1"/>
                </a:solidFill>
              </a:rPr>
              <a:t>. 20 Moreover the law entered that the offense might abound. </a:t>
            </a:r>
            <a:r>
              <a:rPr lang="en" sz="1700" i="1" u="sng" dirty="0">
                <a:solidFill>
                  <a:schemeClr val="dk1"/>
                </a:solidFill>
              </a:rPr>
              <a:t>But where sin abounded, grace abounded much more</a:t>
            </a:r>
            <a:r>
              <a:rPr lang="en" sz="1700" i="1" dirty="0">
                <a:solidFill>
                  <a:schemeClr val="dk1"/>
                </a:solidFill>
              </a:rPr>
              <a:t>, 21 so that </a:t>
            </a:r>
            <a:r>
              <a:rPr lang="en" sz="1700" i="1" u="sng" dirty="0">
                <a:solidFill>
                  <a:schemeClr val="dk1"/>
                </a:solidFill>
              </a:rPr>
              <a:t>as sin reigned in death, even so grace might reign through righteousness to eternal life through Jesus Christ our Lord</a:t>
            </a:r>
            <a:r>
              <a:rPr lang="en" sz="1700" i="1" dirty="0">
                <a:solidFill>
                  <a:schemeClr val="dk1"/>
                </a:solidFill>
              </a:rPr>
              <a:t>.”</a:t>
            </a:r>
            <a:endParaRPr sz="17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2839</Words>
  <Application>Microsoft Office PowerPoint</Application>
  <PresentationFormat>On-screen Show (16:9)</PresentationFormat>
  <Paragraphs>61</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QUESTION 1</vt:lpstr>
      <vt:lpstr>BIBLE HISTORY</vt:lpstr>
      <vt:lpstr>BURIAL WAS THE NORM</vt:lpstr>
      <vt:lpstr>OTHER EXAMPLES</vt:lpstr>
      <vt:lpstr>GOD BURNS AND DESTROYS</vt:lpstr>
      <vt:lpstr>IS CREMATION A SIN?</vt:lpstr>
      <vt:lpstr>CONCLUSIONS</vt:lpstr>
      <vt:lpstr>QUESTION 2</vt:lpstr>
      <vt:lpstr>DEATH FIRST - THEN LIFE!</vt:lpstr>
      <vt:lpstr>ADAM FIRST - THEN CHRIST!</vt:lpstr>
      <vt:lpstr>FIRST ADAM AND LAST ADAM?</vt:lpstr>
      <vt:lpstr>WAS ADAM REINCARNATED?</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2025-01-28T22:24:02Z</dcterms:modified>
</cp:coreProperties>
</file>