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b97750cb75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b97750cb75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b9c585a27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1b9c585a27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1b9c585a2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1b9c585a2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b9c585a275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b9c585a27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b9c585a275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b9c585a275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b9c585a27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b9c585a27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b9c585a275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b9c585a27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b9c585a27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b9c585a27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b9c585a27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1b9c585a27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b9c585a27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1b9c585a27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b97750cb7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b97750cb7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b9c585a27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b9c585a27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b97750cb7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b97750cb7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b97750cb75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b97750cb75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b97750cb75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b97750cb75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b97750cb75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b97750cb75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b97750cb75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b97750cb75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b97750cb75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b97750cb75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b97750cb75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b97750cb7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1277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CHRISTIANS AND “CHRISTMAS” - Part Two</a:t>
            </a:r>
            <a:endParaRPr sz="5000" b="1">
              <a:solidFill>
                <a:srgbClr val="00FFFF"/>
              </a:solidFill>
            </a:endParaRPr>
          </a:p>
        </p:txBody>
      </p:sp>
      <p:sp>
        <p:nvSpPr>
          <p:cNvPr id="55" name="Google Shape;55;p13"/>
          <p:cNvSpPr txBox="1">
            <a:spLocks noGrp="1"/>
          </p:cNvSpPr>
          <p:nvPr>
            <p:ph type="subTitle" idx="1"/>
          </p:nvPr>
        </p:nvSpPr>
        <p:spPr>
          <a:xfrm>
            <a:off x="0" y="1277400"/>
            <a:ext cx="9144000" cy="38661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SzPts val="852"/>
              <a:buNone/>
            </a:pPr>
            <a:r>
              <a:rPr lang="en" sz="2170" u="sng" dirty="0">
                <a:solidFill>
                  <a:srgbClr val="FFFF00"/>
                </a:solidFill>
              </a:rPr>
              <a:t>1 Chron.17:1-6</a:t>
            </a:r>
            <a:r>
              <a:rPr lang="en" sz="2170" dirty="0">
                <a:solidFill>
                  <a:schemeClr val="dk1"/>
                </a:solidFill>
              </a:rPr>
              <a:t> </a:t>
            </a:r>
            <a:r>
              <a:rPr lang="en" sz="2170" i="1" dirty="0">
                <a:solidFill>
                  <a:schemeClr val="dk1"/>
                </a:solidFill>
              </a:rPr>
              <a:t>“Now it came to pass, when David was dwelling in his house, that David said to Nathan the prophet, “See now, I dwell in a house of cedar, but the ark of the covenant of the Lord is under tent curtains.” 2 Then Nathan said to David, “Do all that is in your heart, for God is with you.” 3 But it happened that night that the word of God came to Nathan, saying, 4 “Go and tell My servant David, ‘Thus says the Lord: “</a:t>
            </a:r>
            <a:r>
              <a:rPr lang="en" sz="2170" i="1" u="sng" dirty="0">
                <a:solidFill>
                  <a:schemeClr val="dk1"/>
                </a:solidFill>
              </a:rPr>
              <a:t>You shall not build Me a house to dwell in</a:t>
            </a:r>
            <a:r>
              <a:rPr lang="en" sz="2170" i="1" dirty="0">
                <a:solidFill>
                  <a:schemeClr val="dk1"/>
                </a:solidFill>
              </a:rPr>
              <a:t>. 5 For I have not dwelt in a house since the time that I brought up Israel, even to this day, but have gone from tent to tent, and from one tabernacle to another. 6 </a:t>
            </a:r>
            <a:r>
              <a:rPr lang="en" sz="2170" i="1" dirty="0">
                <a:solidFill>
                  <a:srgbClr val="FFFF00"/>
                </a:solidFill>
              </a:rPr>
              <a:t>Wherever I have moved about with all Israel, </a:t>
            </a:r>
            <a:r>
              <a:rPr lang="en" sz="2170" i="1" u="sng" dirty="0">
                <a:solidFill>
                  <a:srgbClr val="FFFF00"/>
                </a:solidFill>
              </a:rPr>
              <a:t>have I ever spoken a word</a:t>
            </a:r>
            <a:r>
              <a:rPr lang="en" sz="2170" i="1" dirty="0">
                <a:solidFill>
                  <a:srgbClr val="FFFF00"/>
                </a:solidFill>
              </a:rPr>
              <a:t> to any of the judges of Israel, whom I commanded to shepherd My people, saying, ‘Why have you not built Me a house of cedar?”</a:t>
            </a:r>
            <a:endParaRPr sz="2170" i="1"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This congregation includes ME!</a:t>
            </a:r>
            <a:endParaRPr sz="4500" b="1">
              <a:solidFill>
                <a:srgbClr val="00FFFF"/>
              </a:solidFill>
            </a:endParaRPr>
          </a:p>
        </p:txBody>
      </p:sp>
      <p:sp>
        <p:nvSpPr>
          <p:cNvPr id="109" name="Google Shape;109;p22"/>
          <p:cNvSpPr txBox="1">
            <a:spLocks noGrp="1"/>
          </p:cNvSpPr>
          <p:nvPr>
            <p:ph type="subTitle" idx="1"/>
          </p:nvPr>
        </p:nvSpPr>
        <p:spPr>
          <a:xfrm>
            <a:off x="-167560" y="515700"/>
            <a:ext cx="9345072" cy="46278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dirty="0">
                <a:solidFill>
                  <a:srgbClr val="FFFF00"/>
                </a:solidFill>
              </a:rPr>
              <a:t>Do we each, as separate individuals, have liberty from God to privately celebrate holidays in our own unique ways?  As we’ll see later, I believe we DO, as long as we do not otherwise sin.</a:t>
            </a:r>
            <a:endParaRPr sz="2300" dirty="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dirty="0">
                <a:solidFill>
                  <a:schemeClr val="dk1"/>
                </a:solidFill>
              </a:rPr>
              <a:t>But it becomes SINFUL to ask our brethren to participate in or share in (even if only financially) a “holiday” practice that creates a “stumbling block” for them.  Remember, if they cannot do so “in good faith”, then we are causing them to sin.</a:t>
            </a:r>
            <a:endParaRPr sz="2300" dirty="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This is why what we do TOGETHER in our assemblies needs to be limited to the scriptures only, rather than broad permission to do whatever we would like to.</a:t>
            </a:r>
            <a:endParaRPr sz="2300" dirty="0">
              <a:solidFill>
                <a:srgbClr val="00FFFF"/>
              </a:solidFill>
            </a:endParaRPr>
          </a:p>
          <a:p>
            <a:pPr marL="457200" lvl="0" indent="-374650" algn="l" rtl="0">
              <a:lnSpc>
                <a:spcPct val="90000"/>
              </a:lnSpc>
              <a:spcBef>
                <a:spcPts val="0"/>
              </a:spcBef>
              <a:spcAft>
                <a:spcPts val="0"/>
              </a:spcAft>
              <a:buClr>
                <a:srgbClr val="FFFF00"/>
              </a:buClr>
              <a:buSzPts val="2300"/>
              <a:buChar char="●"/>
            </a:pPr>
            <a:r>
              <a:rPr lang="en" sz="2300" dirty="0">
                <a:solidFill>
                  <a:srgbClr val="FFFF00"/>
                </a:solidFill>
              </a:rPr>
              <a:t>Paul wrote that when we sin against our brethren and wound their conscience, we sin against CHRIST (</a:t>
            </a:r>
            <a:r>
              <a:rPr lang="en" sz="2300" u="sng" dirty="0">
                <a:solidFill>
                  <a:srgbClr val="FFFF00"/>
                </a:solidFill>
              </a:rPr>
              <a:t>1 Cor.8:12</a:t>
            </a:r>
            <a:r>
              <a:rPr lang="en" sz="2300" dirty="0">
                <a:solidFill>
                  <a:srgbClr val="FFFF00"/>
                </a:solidFill>
              </a:rPr>
              <a:t>). </a:t>
            </a:r>
            <a:endParaRPr sz="2300" dirty="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dirty="0">
                <a:solidFill>
                  <a:schemeClr val="dk1"/>
                </a:solidFill>
              </a:rPr>
              <a:t>How sad that so many things have been added to the Lord’s church DESPITE the conscientious objections of so many brethren! </a:t>
            </a:r>
            <a:endParaRPr sz="23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The BIGGEST problem …</a:t>
            </a:r>
            <a:endParaRPr sz="4500" b="1">
              <a:solidFill>
                <a:srgbClr val="00FFFF"/>
              </a:solidFill>
            </a:endParaRPr>
          </a:p>
        </p:txBody>
      </p:sp>
      <p:sp>
        <p:nvSpPr>
          <p:cNvPr id="115" name="Google Shape;115;p23"/>
          <p:cNvSpPr txBox="1">
            <a:spLocks noGrp="1"/>
          </p:cNvSpPr>
          <p:nvPr>
            <p:ph type="subTitle" idx="1"/>
          </p:nvPr>
        </p:nvSpPr>
        <p:spPr>
          <a:xfrm>
            <a:off x="-148410" y="515700"/>
            <a:ext cx="9292410" cy="4627800"/>
          </a:xfrm>
          <a:prstGeom prst="rect">
            <a:avLst/>
          </a:prstGeom>
        </p:spPr>
        <p:txBody>
          <a:bodyPr spcFirstLastPara="1" wrap="square" lIns="91425" tIns="91425" rIns="91425" bIns="91425" anchor="t" anchorCtr="0">
            <a:noAutofit/>
          </a:bodyPr>
          <a:lstStyle/>
          <a:p>
            <a:pPr marL="457200" lvl="0" indent="-400050" algn="l" rtl="0">
              <a:lnSpc>
                <a:spcPct val="90000"/>
              </a:lnSpc>
              <a:spcBef>
                <a:spcPts val="0"/>
              </a:spcBef>
              <a:spcAft>
                <a:spcPts val="0"/>
              </a:spcAft>
              <a:buClr>
                <a:srgbClr val="FFFF00"/>
              </a:buClr>
              <a:buSzPts val="2700"/>
              <a:buChar char="●"/>
            </a:pPr>
            <a:r>
              <a:rPr lang="en" sz="2700" dirty="0">
                <a:solidFill>
                  <a:srgbClr val="FFFF00"/>
                </a:solidFill>
              </a:rPr>
              <a:t>OK, so we just fix the biblical errors in “Christmas”, right?</a:t>
            </a:r>
            <a:endParaRPr sz="2700" dirty="0">
              <a:solidFill>
                <a:srgbClr val="FFFF00"/>
              </a:solidFill>
            </a:endParaRPr>
          </a:p>
          <a:p>
            <a:pPr marL="457200" lvl="0" indent="-400050" algn="l" rtl="0">
              <a:lnSpc>
                <a:spcPct val="90000"/>
              </a:lnSpc>
              <a:spcBef>
                <a:spcPts val="0"/>
              </a:spcBef>
              <a:spcAft>
                <a:spcPts val="0"/>
              </a:spcAft>
              <a:buClr>
                <a:schemeClr val="dk1"/>
              </a:buClr>
              <a:buSzPts val="2700"/>
              <a:buChar char="●"/>
            </a:pPr>
            <a:r>
              <a:rPr lang="en" sz="2700" dirty="0">
                <a:solidFill>
                  <a:schemeClr val="dk1"/>
                </a:solidFill>
              </a:rPr>
              <a:t>And then we eliminate any holidays/activites from our church buildings and its assemblies that do not directly honor Jesus Christ, right?</a:t>
            </a:r>
            <a:endParaRPr sz="2700" dirty="0">
              <a:solidFill>
                <a:schemeClr val="dk1"/>
              </a:solidFill>
            </a:endParaRPr>
          </a:p>
          <a:p>
            <a:pPr marL="457200" lvl="0" indent="-400050" algn="l" rtl="0">
              <a:lnSpc>
                <a:spcPct val="90000"/>
              </a:lnSpc>
              <a:spcBef>
                <a:spcPts val="0"/>
              </a:spcBef>
              <a:spcAft>
                <a:spcPts val="0"/>
              </a:spcAft>
              <a:buClr>
                <a:srgbClr val="00FFFF"/>
              </a:buClr>
              <a:buSzPts val="2700"/>
              <a:buChar char="●"/>
            </a:pPr>
            <a:r>
              <a:rPr lang="en" sz="2700" dirty="0">
                <a:solidFill>
                  <a:srgbClr val="00FFFF"/>
                </a:solidFill>
              </a:rPr>
              <a:t>And then we find a group of like-minded brethren who have no problem of conscience with “Christmas” and worship only with them, right?</a:t>
            </a:r>
            <a:endParaRPr sz="2700" dirty="0">
              <a:solidFill>
                <a:srgbClr val="00FFFF"/>
              </a:solidFill>
            </a:endParaRPr>
          </a:p>
          <a:p>
            <a:pPr marL="457200" lvl="0" indent="-400050" algn="l" rtl="0">
              <a:lnSpc>
                <a:spcPct val="90000"/>
              </a:lnSpc>
              <a:spcBef>
                <a:spcPts val="0"/>
              </a:spcBef>
              <a:spcAft>
                <a:spcPts val="0"/>
              </a:spcAft>
              <a:buClr>
                <a:srgbClr val="FFFF00"/>
              </a:buClr>
              <a:buSzPts val="2700"/>
              <a:buChar char="●"/>
            </a:pPr>
            <a:r>
              <a:rPr lang="en" sz="2700" dirty="0">
                <a:solidFill>
                  <a:srgbClr val="FFFF00"/>
                </a:solidFill>
              </a:rPr>
              <a:t>So then we would have a church that could collectively celebrate “Christmas”, right?</a:t>
            </a:r>
            <a:endParaRPr sz="2700" dirty="0">
              <a:solidFill>
                <a:srgbClr val="FFFF00"/>
              </a:solidFill>
            </a:endParaRPr>
          </a:p>
          <a:p>
            <a:pPr marL="457200" lvl="0" indent="-400050" algn="l" rtl="0">
              <a:lnSpc>
                <a:spcPct val="90000"/>
              </a:lnSpc>
              <a:spcBef>
                <a:spcPts val="0"/>
              </a:spcBef>
              <a:spcAft>
                <a:spcPts val="0"/>
              </a:spcAft>
              <a:buClr>
                <a:schemeClr val="dk1"/>
              </a:buClr>
              <a:buSzPts val="2700"/>
              <a:buChar char="●"/>
            </a:pPr>
            <a:r>
              <a:rPr lang="en" sz="2700" dirty="0">
                <a:solidFill>
                  <a:schemeClr val="dk1"/>
                </a:solidFill>
              </a:rPr>
              <a:t>That would certainly be progress, and admirable.  But there is still one GIANT obstacle in the way of churches collectively celebrating “Christmas”.</a:t>
            </a:r>
            <a:endParaRPr sz="27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300" b="1">
                <a:solidFill>
                  <a:srgbClr val="00FFFF"/>
                </a:solidFill>
              </a:rPr>
              <a:t>“Christmas” is NOT in God’s word</a:t>
            </a:r>
            <a:endParaRPr sz="4300" b="1">
              <a:solidFill>
                <a:srgbClr val="00FFFF"/>
              </a:solidFill>
            </a:endParaRPr>
          </a:p>
        </p:txBody>
      </p:sp>
      <p:sp>
        <p:nvSpPr>
          <p:cNvPr id="121" name="Google Shape;121;p24"/>
          <p:cNvSpPr txBox="1">
            <a:spLocks noGrp="1"/>
          </p:cNvSpPr>
          <p:nvPr>
            <p:ph type="subTitle" idx="1"/>
          </p:nvPr>
        </p:nvSpPr>
        <p:spPr>
          <a:xfrm>
            <a:off x="-177135" y="515700"/>
            <a:ext cx="9321135" cy="46278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The birth and incarnation of Jesus IS in the bible, but NOT churches celebrating His birth once a year as a “holy day”.</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Show me the command that Jesus or His apostles, who, by the way, were given Jesus’ words by the Holy Spirit </a:t>
            </a:r>
            <a:r>
              <a:rPr lang="en" sz="2500" dirty="0">
                <a:solidFill>
                  <a:srgbClr val="FFFF00"/>
                </a:solidFill>
              </a:rPr>
              <a:t>(</a:t>
            </a:r>
            <a:r>
              <a:rPr lang="en" sz="2500" u="sng" dirty="0">
                <a:solidFill>
                  <a:srgbClr val="FFFF00"/>
                </a:solidFill>
              </a:rPr>
              <a:t>Jn.16:14</a:t>
            </a:r>
            <a:r>
              <a:rPr lang="en" sz="2500" dirty="0">
                <a:solidFill>
                  <a:srgbClr val="FFFF00"/>
                </a:solidFill>
              </a:rPr>
              <a:t>)</a:t>
            </a:r>
            <a:r>
              <a:rPr lang="en" sz="2500" dirty="0">
                <a:solidFill>
                  <a:schemeClr val="tx1"/>
                </a:solidFill>
              </a:rPr>
              <a:t>,</a:t>
            </a:r>
            <a:r>
              <a:rPr lang="en" sz="2500" dirty="0">
                <a:solidFill>
                  <a:srgbClr val="FFFF00"/>
                </a:solidFill>
              </a:rPr>
              <a:t> </a:t>
            </a:r>
            <a:r>
              <a:rPr lang="en" sz="2500" dirty="0">
                <a:solidFill>
                  <a:schemeClr val="dk1"/>
                </a:solidFill>
              </a:rPr>
              <a:t>gave to churches to celebrate Jesus’ birth once a year?  It is not there.</a:t>
            </a:r>
            <a:endParaRPr sz="2500" dirty="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OR, please show me where those inspired apostles established it as a tradition in the churches of Christ that they started?  It’s not there.</a:t>
            </a:r>
            <a:endParaRPr sz="2500" dirty="0">
              <a:solidFill>
                <a:srgbClr val="00FFFF"/>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OR, show me where the apostles taught churches that they could create and celebrate their own “Holy Days”?  That’s not there either.</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But we’re told this is something that God wants and accepts?</a:t>
            </a:r>
            <a:endParaRPr sz="25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b="1">
                <a:solidFill>
                  <a:srgbClr val="00FFFF"/>
                </a:solidFill>
              </a:rPr>
              <a:t>So then we have a decision to make</a:t>
            </a:r>
            <a:r>
              <a:rPr lang="en" sz="4300" b="1">
                <a:solidFill>
                  <a:srgbClr val="00FFFF"/>
                </a:solidFill>
              </a:rPr>
              <a:t>.</a:t>
            </a:r>
            <a:endParaRPr sz="4300" b="1">
              <a:solidFill>
                <a:srgbClr val="00FFFF"/>
              </a:solidFill>
            </a:endParaRPr>
          </a:p>
        </p:txBody>
      </p:sp>
      <p:sp>
        <p:nvSpPr>
          <p:cNvPr id="127" name="Google Shape;127;p25"/>
          <p:cNvSpPr txBox="1">
            <a:spLocks noGrp="1"/>
          </p:cNvSpPr>
          <p:nvPr>
            <p:ph type="subTitle" idx="1"/>
          </p:nvPr>
        </p:nvSpPr>
        <p:spPr>
          <a:xfrm>
            <a:off x="-148410" y="445231"/>
            <a:ext cx="9292410" cy="4698269"/>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chemeClr val="dk1"/>
              </a:buClr>
              <a:buSzPts val="2500"/>
              <a:buChar char="●"/>
            </a:pPr>
            <a:r>
              <a:rPr lang="en" sz="2400" dirty="0">
                <a:solidFill>
                  <a:schemeClr val="dk1"/>
                </a:solidFill>
              </a:rPr>
              <a:t>The same decision that has separated Christ’s churches from nearly every other “church” out there for centuries.</a:t>
            </a:r>
            <a:endParaRPr sz="2400"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400" dirty="0">
                <a:solidFill>
                  <a:srgbClr val="FFFF00"/>
                </a:solidFill>
              </a:rPr>
              <a:t>With no scriptural evidence in the New Testament that God accepts this form of worship, do we take a chance of angering Him and do it anyway, or do we abstain?</a:t>
            </a:r>
            <a:endParaRPr sz="2400" dirty="0">
              <a:solidFill>
                <a:srgbClr val="FFFF00"/>
              </a:solidFill>
            </a:endParaRPr>
          </a:p>
          <a:p>
            <a:pPr marL="457200" lvl="0" indent="-387350" algn="l" rtl="0">
              <a:lnSpc>
                <a:spcPct val="90000"/>
              </a:lnSpc>
              <a:spcBef>
                <a:spcPts val="0"/>
              </a:spcBef>
              <a:spcAft>
                <a:spcPts val="0"/>
              </a:spcAft>
              <a:buClr>
                <a:srgbClr val="00FFFF"/>
              </a:buClr>
              <a:buSzPts val="2500"/>
              <a:buChar char="●"/>
            </a:pPr>
            <a:r>
              <a:rPr lang="en" sz="2400" dirty="0">
                <a:solidFill>
                  <a:srgbClr val="00FFFF"/>
                </a:solidFill>
              </a:rPr>
              <a:t>And THIS is why I can sympathize with King David and Nathan the prophet.  Two faithful servants of God who were just so certain that God would be pleased if David built Him a temple </a:t>
            </a:r>
            <a:r>
              <a:rPr lang="en" sz="2400" dirty="0">
                <a:solidFill>
                  <a:srgbClr val="FFFF00"/>
                </a:solidFill>
              </a:rPr>
              <a:t>(</a:t>
            </a:r>
            <a:r>
              <a:rPr lang="en" sz="2400" u="sng" dirty="0">
                <a:solidFill>
                  <a:srgbClr val="FFFF00"/>
                </a:solidFill>
              </a:rPr>
              <a:t>1 Kings 8:17-19</a:t>
            </a:r>
            <a:r>
              <a:rPr lang="en" sz="2400" dirty="0">
                <a:solidFill>
                  <a:srgbClr val="FFFF00"/>
                </a:solidFill>
              </a:rPr>
              <a:t>)</a:t>
            </a:r>
            <a:r>
              <a:rPr lang="en" sz="2400" dirty="0">
                <a:solidFill>
                  <a:schemeClr val="tx1"/>
                </a:solidFill>
              </a:rPr>
              <a:t>.</a:t>
            </a:r>
            <a:r>
              <a:rPr lang="en" sz="2400" dirty="0">
                <a:solidFill>
                  <a:srgbClr val="FFFF00"/>
                </a:solidFill>
              </a:rPr>
              <a:t>  </a:t>
            </a:r>
            <a:r>
              <a:rPr lang="en" sz="2400" dirty="0">
                <a:solidFill>
                  <a:srgbClr val="00FFFF"/>
                </a:solidFill>
              </a:rPr>
              <a:t>And yet what was God’s reply?</a:t>
            </a:r>
            <a:endParaRPr sz="2400" dirty="0">
              <a:solidFill>
                <a:srgbClr val="00FFFF"/>
              </a:solidFill>
            </a:endParaRPr>
          </a:p>
          <a:p>
            <a:pPr marL="457200" lvl="0" indent="-387350" algn="l" rtl="0">
              <a:lnSpc>
                <a:spcPct val="90000"/>
              </a:lnSpc>
              <a:spcBef>
                <a:spcPts val="0"/>
              </a:spcBef>
              <a:spcAft>
                <a:spcPts val="0"/>
              </a:spcAft>
              <a:buClr>
                <a:srgbClr val="FFFF00"/>
              </a:buClr>
              <a:buSzPts val="2500"/>
              <a:buChar char="●"/>
            </a:pPr>
            <a:r>
              <a:rPr lang="en" sz="2400" i="1" dirty="0">
                <a:solidFill>
                  <a:schemeClr val="dk1"/>
                </a:solidFill>
              </a:rPr>
              <a:t>“have I </a:t>
            </a:r>
            <a:r>
              <a:rPr lang="en" sz="2400" i="1" u="sng" dirty="0">
                <a:solidFill>
                  <a:schemeClr val="dk1"/>
                </a:solidFill>
              </a:rPr>
              <a:t>ever</a:t>
            </a:r>
            <a:r>
              <a:rPr lang="en" sz="2400" i="1" dirty="0">
                <a:solidFill>
                  <a:schemeClr val="dk1"/>
                </a:solidFill>
              </a:rPr>
              <a:t> spoken </a:t>
            </a:r>
            <a:r>
              <a:rPr lang="en" sz="2400" i="1" u="sng" dirty="0">
                <a:solidFill>
                  <a:schemeClr val="dk1"/>
                </a:solidFill>
              </a:rPr>
              <a:t>a word</a:t>
            </a:r>
            <a:r>
              <a:rPr lang="en" sz="2400" i="1" dirty="0">
                <a:solidFill>
                  <a:schemeClr val="dk1"/>
                </a:solidFill>
              </a:rPr>
              <a:t> to </a:t>
            </a:r>
            <a:r>
              <a:rPr lang="en" sz="2400" i="1" u="sng" dirty="0">
                <a:solidFill>
                  <a:schemeClr val="dk1"/>
                </a:solidFill>
              </a:rPr>
              <a:t>any</a:t>
            </a:r>
            <a:r>
              <a:rPr lang="en" sz="2400" i="1" dirty="0">
                <a:solidFill>
                  <a:schemeClr val="dk1"/>
                </a:solidFill>
              </a:rPr>
              <a:t> of the judges of Israel, </a:t>
            </a:r>
            <a:r>
              <a:rPr lang="en" sz="2400" i="1" u="sng" dirty="0">
                <a:solidFill>
                  <a:schemeClr val="dk1"/>
                </a:solidFill>
              </a:rPr>
              <a:t>whom I commanded</a:t>
            </a:r>
            <a:r>
              <a:rPr lang="en" sz="2400" i="1" dirty="0">
                <a:solidFill>
                  <a:schemeClr val="dk1"/>
                </a:solidFill>
              </a:rPr>
              <a:t> to shepherd My people, saying, ‘</a:t>
            </a:r>
            <a:r>
              <a:rPr lang="en" sz="2400" i="1" u="sng" dirty="0">
                <a:solidFill>
                  <a:schemeClr val="dk1"/>
                </a:solidFill>
              </a:rPr>
              <a:t>Why have you not built Me a house of cedar</a:t>
            </a:r>
            <a:r>
              <a:rPr lang="en" sz="2400" i="1" dirty="0">
                <a:solidFill>
                  <a:schemeClr val="dk1"/>
                </a:solidFill>
              </a:rPr>
              <a:t>?”</a:t>
            </a:r>
            <a:r>
              <a:rPr lang="en" sz="2400" dirty="0">
                <a:solidFill>
                  <a:srgbClr val="FFFF00"/>
                </a:solidFill>
              </a:rPr>
              <a:t>  </a:t>
            </a:r>
            <a:r>
              <a:rPr lang="en" sz="2400" u="sng" dirty="0">
                <a:solidFill>
                  <a:srgbClr val="FFFF00"/>
                </a:solidFill>
              </a:rPr>
              <a:t>1 Chron.17:6</a:t>
            </a:r>
          </a:p>
          <a:p>
            <a:pPr marL="457200" lvl="0" indent="-387350" algn="l" rtl="0">
              <a:lnSpc>
                <a:spcPct val="90000"/>
              </a:lnSpc>
              <a:spcBef>
                <a:spcPts val="0"/>
              </a:spcBef>
              <a:spcAft>
                <a:spcPts val="0"/>
              </a:spcAft>
              <a:buClr>
                <a:srgbClr val="FFFF00"/>
              </a:buClr>
              <a:buSzPts val="2500"/>
              <a:buChar char="●"/>
            </a:pPr>
            <a:r>
              <a:rPr lang="en-US" sz="2400" dirty="0">
                <a:solidFill>
                  <a:srgbClr val="FFFF00"/>
                </a:solidFill>
              </a:rPr>
              <a:t>Churches adding “Christmas” was EXACTLY like David wanting to build God a temple!</a:t>
            </a:r>
            <a:endParaRPr sz="2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300" b="1">
                <a:solidFill>
                  <a:srgbClr val="00FFFF"/>
                </a:solidFill>
              </a:rPr>
              <a:t>Did God </a:t>
            </a:r>
            <a:r>
              <a:rPr lang="en" sz="4300" b="1" u="sng">
                <a:solidFill>
                  <a:srgbClr val="00FFFF"/>
                </a:solidFill>
              </a:rPr>
              <a:t>ever</a:t>
            </a:r>
            <a:r>
              <a:rPr lang="en" sz="4300" b="1">
                <a:solidFill>
                  <a:srgbClr val="00FFFF"/>
                </a:solidFill>
              </a:rPr>
              <a:t> create “Holy Days”?</a:t>
            </a:r>
            <a:endParaRPr sz="4300" b="1">
              <a:solidFill>
                <a:srgbClr val="00FFFF"/>
              </a:solidFill>
            </a:endParaRPr>
          </a:p>
        </p:txBody>
      </p:sp>
      <p:sp>
        <p:nvSpPr>
          <p:cNvPr id="133" name="Google Shape;133;p26"/>
          <p:cNvSpPr txBox="1">
            <a:spLocks noGrp="1"/>
          </p:cNvSpPr>
          <p:nvPr>
            <p:ph type="subTitle" idx="1"/>
          </p:nvPr>
        </p:nvSpPr>
        <p:spPr>
          <a:xfrm>
            <a:off x="-153198" y="515700"/>
            <a:ext cx="9297198" cy="46278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Exodus 23:14-17</a:t>
            </a:r>
            <a:r>
              <a:rPr lang="en" sz="2000" dirty="0">
                <a:solidFill>
                  <a:srgbClr val="FFFF00"/>
                </a:solidFill>
              </a:rPr>
              <a:t> </a:t>
            </a:r>
            <a:r>
              <a:rPr lang="en" sz="2000" i="1" dirty="0">
                <a:solidFill>
                  <a:schemeClr val="dk1"/>
                </a:solidFill>
              </a:rPr>
              <a:t>“</a:t>
            </a:r>
            <a:r>
              <a:rPr lang="en" sz="2000" i="1" u="sng" dirty="0">
                <a:solidFill>
                  <a:srgbClr val="FFFF00"/>
                </a:solidFill>
              </a:rPr>
              <a:t>Three times you shall keep a feast to Me in the year</a:t>
            </a:r>
            <a:r>
              <a:rPr lang="en" sz="2000" i="1" dirty="0">
                <a:solidFill>
                  <a:schemeClr val="dk1"/>
                </a:solidFill>
              </a:rPr>
              <a:t>: 15 You shall keep </a:t>
            </a:r>
            <a:r>
              <a:rPr lang="en" sz="2000" i="1" u="sng" dirty="0">
                <a:solidFill>
                  <a:schemeClr val="dk1"/>
                </a:solidFill>
              </a:rPr>
              <a:t>the Feast of Unleavened Bread</a:t>
            </a:r>
            <a:r>
              <a:rPr lang="en" sz="2000" i="1" dirty="0">
                <a:solidFill>
                  <a:schemeClr val="dk1"/>
                </a:solidFill>
              </a:rPr>
              <a:t> (you shall eat unleavened bread seven days, as I commanded you, at the time appointed in the month of Abib, for in it you came out of Egypt; none shall appear before Me empty); 16 and </a:t>
            </a:r>
            <a:r>
              <a:rPr lang="en" sz="2000" i="1" u="sng" dirty="0">
                <a:solidFill>
                  <a:schemeClr val="dk1"/>
                </a:solidFill>
              </a:rPr>
              <a:t>the Feast of Harvest</a:t>
            </a:r>
            <a:r>
              <a:rPr lang="en" sz="2000" i="1" dirty="0">
                <a:solidFill>
                  <a:schemeClr val="dk1"/>
                </a:solidFill>
              </a:rPr>
              <a:t>, the firstfruits of your labors which you have sown in the field; and </a:t>
            </a:r>
            <a:r>
              <a:rPr lang="en" sz="2000" i="1" u="sng" dirty="0">
                <a:solidFill>
                  <a:schemeClr val="dk1"/>
                </a:solidFill>
              </a:rPr>
              <a:t>the Feast of Ingathering</a:t>
            </a:r>
            <a:r>
              <a:rPr lang="en" sz="2000" i="1" dirty="0">
                <a:solidFill>
                  <a:schemeClr val="dk1"/>
                </a:solidFill>
              </a:rPr>
              <a:t> at the end of the year, when you have gathered in the fruit of your labors from the field.17 “Three times in the year all your males shall appear before the Lord God.”</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Ex.31:15-17</a:t>
            </a:r>
            <a:r>
              <a:rPr lang="en" sz="2000" dirty="0">
                <a:solidFill>
                  <a:schemeClr val="dk1"/>
                </a:solidFill>
              </a:rPr>
              <a:t> </a:t>
            </a:r>
            <a:r>
              <a:rPr lang="en" sz="2000" i="1" dirty="0">
                <a:solidFill>
                  <a:schemeClr val="dk1"/>
                </a:solidFill>
              </a:rPr>
              <a:t>“Work shall be done for six days, but </a:t>
            </a:r>
            <a:r>
              <a:rPr lang="en" sz="2000" i="1" u="sng" dirty="0">
                <a:solidFill>
                  <a:srgbClr val="FFFF00"/>
                </a:solidFill>
              </a:rPr>
              <a:t>the seventh is the Sabbath of rest, holy to the Lord</a:t>
            </a:r>
            <a:r>
              <a:rPr lang="en" sz="2000" i="1" dirty="0">
                <a:solidFill>
                  <a:schemeClr val="dk1"/>
                </a:solidFill>
              </a:rPr>
              <a:t>. Whoever does any work on the Sabbath day, he shall surely be put to death. 16 Therefore the children of Israel shall keep the Sabbath, </a:t>
            </a:r>
            <a:r>
              <a:rPr lang="en" sz="2000" i="1" u="sng" dirty="0">
                <a:solidFill>
                  <a:schemeClr val="dk1"/>
                </a:solidFill>
              </a:rPr>
              <a:t>to observe the Sabbath throughout their generations as a perpetual covenant</a:t>
            </a:r>
            <a:r>
              <a:rPr lang="en" sz="2000" i="1" dirty="0">
                <a:solidFill>
                  <a:schemeClr val="dk1"/>
                </a:solidFill>
              </a:rPr>
              <a:t>. 17 It is a sign between Me and the children of Israel forever; for in six days the Lord made the heavens and the earth, and on the seventh day He rested and was refreshed.’ ”</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Does God know how to tell His people what “holidays” to celebrate?  YES!</a:t>
            </a:r>
            <a:endParaRPr sz="2000" dirty="0">
              <a:solidFill>
                <a:srgbClr val="00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300" b="1">
                <a:solidFill>
                  <a:srgbClr val="00FFFF"/>
                </a:solidFill>
              </a:rPr>
              <a:t>So what did the apostles teach?</a:t>
            </a:r>
            <a:endParaRPr sz="4300" b="1">
              <a:solidFill>
                <a:srgbClr val="00FFFF"/>
              </a:solidFill>
            </a:endParaRPr>
          </a:p>
        </p:txBody>
      </p:sp>
      <p:sp>
        <p:nvSpPr>
          <p:cNvPr id="139" name="Google Shape;139;p27"/>
          <p:cNvSpPr txBox="1">
            <a:spLocks noGrp="1"/>
          </p:cNvSpPr>
          <p:nvPr>
            <p:ph type="subTitle" idx="1"/>
          </p:nvPr>
        </p:nvSpPr>
        <p:spPr>
          <a:xfrm>
            <a:off x="-114898" y="515700"/>
            <a:ext cx="9258898" cy="4627800"/>
          </a:xfrm>
          <a:prstGeom prst="rect">
            <a:avLst/>
          </a:prstGeom>
        </p:spPr>
        <p:txBody>
          <a:bodyPr spcFirstLastPara="1" wrap="square" lIns="91425" tIns="91425" rIns="91425" bIns="91425" anchor="t" anchorCtr="0">
            <a:noAutofit/>
          </a:bodyPr>
          <a:lstStyle/>
          <a:p>
            <a:pPr marL="457200" lvl="0" indent="-400050" algn="l" rtl="0">
              <a:lnSpc>
                <a:spcPct val="90000"/>
              </a:lnSpc>
              <a:spcBef>
                <a:spcPts val="0"/>
              </a:spcBef>
              <a:spcAft>
                <a:spcPts val="0"/>
              </a:spcAft>
              <a:buClr>
                <a:srgbClr val="FFFF00"/>
              </a:buClr>
              <a:buSzPts val="2700"/>
              <a:buChar char="●"/>
            </a:pPr>
            <a:r>
              <a:rPr lang="en" sz="2700" u="sng" dirty="0">
                <a:solidFill>
                  <a:srgbClr val="FFFF00"/>
                </a:solidFill>
              </a:rPr>
              <a:t>Phil.3:17</a:t>
            </a:r>
            <a:r>
              <a:rPr lang="en" sz="2700" dirty="0">
                <a:solidFill>
                  <a:srgbClr val="00FFFF"/>
                </a:solidFill>
              </a:rPr>
              <a:t> </a:t>
            </a:r>
            <a:r>
              <a:rPr lang="en" sz="2700" i="1" dirty="0">
                <a:solidFill>
                  <a:schemeClr val="dk1"/>
                </a:solidFill>
              </a:rPr>
              <a:t>“Brethren, </a:t>
            </a:r>
            <a:r>
              <a:rPr lang="en" sz="2700" i="1" u="sng" dirty="0">
                <a:solidFill>
                  <a:schemeClr val="dk1"/>
                </a:solidFill>
              </a:rPr>
              <a:t>join in following my example</a:t>
            </a:r>
            <a:r>
              <a:rPr lang="en" sz="2700" i="1" dirty="0">
                <a:solidFill>
                  <a:schemeClr val="dk1"/>
                </a:solidFill>
              </a:rPr>
              <a:t>, and note those who so walk, as </a:t>
            </a:r>
            <a:r>
              <a:rPr lang="en" sz="2700" i="1" u="sng" dirty="0">
                <a:solidFill>
                  <a:srgbClr val="FFFF00"/>
                </a:solidFill>
              </a:rPr>
              <a:t>you have us for a pattern</a:t>
            </a:r>
            <a:r>
              <a:rPr lang="en" sz="2700" i="1" dirty="0">
                <a:solidFill>
                  <a:schemeClr val="dk1"/>
                </a:solidFill>
              </a:rPr>
              <a:t>.”</a:t>
            </a:r>
            <a:endParaRPr sz="2700" i="1" dirty="0">
              <a:solidFill>
                <a:schemeClr val="dk1"/>
              </a:solidFill>
            </a:endParaRPr>
          </a:p>
          <a:p>
            <a:pPr marL="457200" lvl="0" indent="-400050" algn="l" rtl="0">
              <a:lnSpc>
                <a:spcPct val="90000"/>
              </a:lnSpc>
              <a:spcBef>
                <a:spcPts val="0"/>
              </a:spcBef>
              <a:spcAft>
                <a:spcPts val="0"/>
              </a:spcAft>
              <a:buClr>
                <a:srgbClr val="FFFF00"/>
              </a:buClr>
              <a:buSzPts val="2700"/>
              <a:buChar char="●"/>
            </a:pPr>
            <a:r>
              <a:rPr lang="en" sz="2700" u="sng" dirty="0">
                <a:solidFill>
                  <a:srgbClr val="FFFF00"/>
                </a:solidFill>
              </a:rPr>
              <a:t>2 Tim.1:13</a:t>
            </a:r>
            <a:r>
              <a:rPr lang="en" sz="2700" dirty="0">
                <a:solidFill>
                  <a:srgbClr val="00FFFF"/>
                </a:solidFill>
              </a:rPr>
              <a:t> </a:t>
            </a:r>
            <a:r>
              <a:rPr lang="en" sz="2700" i="1" dirty="0">
                <a:solidFill>
                  <a:schemeClr val="dk1"/>
                </a:solidFill>
              </a:rPr>
              <a:t>“</a:t>
            </a:r>
            <a:r>
              <a:rPr lang="en" sz="2700" i="1" u="sng" dirty="0">
                <a:solidFill>
                  <a:srgbClr val="FFFF00"/>
                </a:solidFill>
              </a:rPr>
              <a:t>Hold fast the pattern of sound words which you have heard from me</a:t>
            </a:r>
            <a:r>
              <a:rPr lang="en" sz="2700" i="1" dirty="0">
                <a:solidFill>
                  <a:schemeClr val="dk1"/>
                </a:solidFill>
              </a:rPr>
              <a:t>, in faith and love which are in Christ Jesus.”</a:t>
            </a:r>
            <a:endParaRPr sz="2700" i="1" dirty="0">
              <a:solidFill>
                <a:schemeClr val="dk1"/>
              </a:solidFill>
            </a:endParaRPr>
          </a:p>
          <a:p>
            <a:pPr marL="457200" lvl="0" indent="-400050" algn="l" rtl="0">
              <a:lnSpc>
                <a:spcPct val="90000"/>
              </a:lnSpc>
              <a:spcBef>
                <a:spcPts val="0"/>
              </a:spcBef>
              <a:spcAft>
                <a:spcPts val="0"/>
              </a:spcAft>
              <a:buClr>
                <a:srgbClr val="FFFF00"/>
              </a:buClr>
              <a:buSzPts val="2700"/>
              <a:buChar char="●"/>
            </a:pPr>
            <a:r>
              <a:rPr lang="en" sz="2700" u="sng" dirty="0">
                <a:solidFill>
                  <a:srgbClr val="FFFF00"/>
                </a:solidFill>
              </a:rPr>
              <a:t>1 Cor.11:2</a:t>
            </a:r>
            <a:r>
              <a:rPr lang="en" sz="2700" dirty="0">
                <a:solidFill>
                  <a:srgbClr val="00FFFF"/>
                </a:solidFill>
              </a:rPr>
              <a:t> </a:t>
            </a:r>
            <a:r>
              <a:rPr lang="en" sz="2700" i="1" dirty="0">
                <a:solidFill>
                  <a:schemeClr val="dk1"/>
                </a:solidFill>
              </a:rPr>
              <a:t>“Now I praise you, brethren, that you remember me in all things and </a:t>
            </a:r>
            <a:r>
              <a:rPr lang="en" sz="2700" i="1" u="sng" dirty="0">
                <a:solidFill>
                  <a:srgbClr val="FFFF00"/>
                </a:solidFill>
              </a:rPr>
              <a:t>keep the traditions just as I delivered them to you</a:t>
            </a:r>
            <a:r>
              <a:rPr lang="en" sz="2700" i="1" dirty="0">
                <a:solidFill>
                  <a:schemeClr val="dk1"/>
                </a:solidFill>
              </a:rPr>
              <a:t>.”</a:t>
            </a:r>
            <a:endParaRPr sz="2700" i="1" dirty="0">
              <a:solidFill>
                <a:schemeClr val="dk1"/>
              </a:solidFill>
            </a:endParaRPr>
          </a:p>
          <a:p>
            <a:pPr marL="457200" lvl="0" indent="-400050" algn="l" rtl="0">
              <a:lnSpc>
                <a:spcPct val="90000"/>
              </a:lnSpc>
              <a:spcBef>
                <a:spcPts val="0"/>
              </a:spcBef>
              <a:spcAft>
                <a:spcPts val="0"/>
              </a:spcAft>
              <a:buClr>
                <a:srgbClr val="FFFF00"/>
              </a:buClr>
              <a:buSzPts val="2700"/>
              <a:buChar char="●"/>
            </a:pPr>
            <a:r>
              <a:rPr lang="en" sz="2700" u="sng" dirty="0">
                <a:solidFill>
                  <a:srgbClr val="FFFF00"/>
                </a:solidFill>
              </a:rPr>
              <a:t>2 Thess.2:15</a:t>
            </a:r>
            <a:r>
              <a:rPr lang="en" sz="2700" dirty="0">
                <a:solidFill>
                  <a:srgbClr val="00FFFF"/>
                </a:solidFill>
              </a:rPr>
              <a:t> </a:t>
            </a:r>
            <a:r>
              <a:rPr lang="en" sz="2700" i="1" dirty="0">
                <a:solidFill>
                  <a:schemeClr val="dk1"/>
                </a:solidFill>
              </a:rPr>
              <a:t>“Therefore, brethren, </a:t>
            </a:r>
            <a:r>
              <a:rPr lang="en" sz="2700" i="1" u="sng" dirty="0">
                <a:solidFill>
                  <a:srgbClr val="FFFF00"/>
                </a:solidFill>
              </a:rPr>
              <a:t>stand fast and hold the traditions which you were taught</a:t>
            </a:r>
            <a:r>
              <a:rPr lang="en" sz="2700" i="1" u="sng" dirty="0">
                <a:solidFill>
                  <a:schemeClr val="dk1"/>
                </a:solidFill>
              </a:rPr>
              <a:t>, whether by word or our epistle</a:t>
            </a:r>
            <a:r>
              <a:rPr lang="en" sz="2700" i="1" dirty="0">
                <a:solidFill>
                  <a:schemeClr val="dk1"/>
                </a:solidFill>
              </a:rPr>
              <a:t>.”</a:t>
            </a:r>
            <a:endParaRPr sz="2700" i="1" dirty="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b="1">
                <a:solidFill>
                  <a:srgbClr val="00FFFF"/>
                </a:solidFill>
              </a:rPr>
              <a:t>Would you like to see some more?</a:t>
            </a:r>
            <a:endParaRPr sz="4200" b="1">
              <a:solidFill>
                <a:srgbClr val="00FFFF"/>
              </a:solidFill>
            </a:endParaRPr>
          </a:p>
        </p:txBody>
      </p:sp>
      <p:sp>
        <p:nvSpPr>
          <p:cNvPr id="145" name="Google Shape;145;p28"/>
          <p:cNvSpPr txBox="1">
            <a:spLocks noGrp="1"/>
          </p:cNvSpPr>
          <p:nvPr>
            <p:ph type="subTitle" idx="1"/>
          </p:nvPr>
        </p:nvSpPr>
        <p:spPr>
          <a:xfrm>
            <a:off x="-134048" y="515700"/>
            <a:ext cx="9278048" cy="46278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2 Thess.3:6</a:t>
            </a:r>
            <a:r>
              <a:rPr lang="en" sz="2300" i="1" dirty="0">
                <a:solidFill>
                  <a:schemeClr val="dk1"/>
                </a:solidFill>
              </a:rPr>
              <a:t> “But we command you, brethren, in the name of our Lord Jesus Christ, that you </a:t>
            </a:r>
            <a:r>
              <a:rPr lang="en" sz="2300" i="1" u="sng" dirty="0">
                <a:solidFill>
                  <a:schemeClr val="dk1"/>
                </a:solidFill>
              </a:rPr>
              <a:t>withdraw from every brother who walks disorderly </a:t>
            </a:r>
            <a:r>
              <a:rPr lang="en" sz="2300" i="1" u="sng" dirty="0">
                <a:solidFill>
                  <a:srgbClr val="FFFF00"/>
                </a:solidFill>
              </a:rPr>
              <a:t>and not according to the tradition which he received from us</a:t>
            </a:r>
            <a:r>
              <a:rPr lang="en" sz="2300" i="1" dirty="0">
                <a:solidFill>
                  <a:schemeClr val="dk1"/>
                </a:solidFill>
              </a:rPr>
              <a:t>.”</a:t>
            </a:r>
            <a:endParaRPr sz="2300" i="1" dirty="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1 Cor.4:16-17</a:t>
            </a:r>
            <a:r>
              <a:rPr lang="en" sz="2300" i="1" dirty="0">
                <a:solidFill>
                  <a:schemeClr val="dk1"/>
                </a:solidFill>
              </a:rPr>
              <a:t> “Therefore I urge you, </a:t>
            </a:r>
            <a:r>
              <a:rPr lang="en" sz="2300" i="1" u="sng" dirty="0">
                <a:solidFill>
                  <a:srgbClr val="FFFF00"/>
                </a:solidFill>
              </a:rPr>
              <a:t>imitate me</a:t>
            </a:r>
            <a:r>
              <a:rPr lang="en" sz="2300" i="1" dirty="0">
                <a:solidFill>
                  <a:schemeClr val="dk1"/>
                </a:solidFill>
              </a:rPr>
              <a:t>. 17 For this reason I have sent Timothy to you, who is my beloved and faithful son in the Lord, who will remind you of </a:t>
            </a:r>
            <a:r>
              <a:rPr lang="en" sz="2300" i="1" u="sng" dirty="0">
                <a:solidFill>
                  <a:srgbClr val="FFFF00"/>
                </a:solidFill>
              </a:rPr>
              <a:t>my ways in Christ, as I teach everywhere in every church</a:t>
            </a:r>
            <a:r>
              <a:rPr lang="en" sz="2300" i="1" dirty="0">
                <a:solidFill>
                  <a:schemeClr val="dk1"/>
                </a:solidFill>
              </a:rPr>
              <a:t>.”</a:t>
            </a:r>
            <a:endParaRPr sz="2300" i="1" dirty="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Acts 2:42</a:t>
            </a:r>
            <a:r>
              <a:rPr lang="en" sz="2300" dirty="0">
                <a:solidFill>
                  <a:srgbClr val="FFFF00"/>
                </a:solidFill>
              </a:rPr>
              <a:t> </a:t>
            </a:r>
            <a:r>
              <a:rPr lang="en" sz="2300" i="1" dirty="0">
                <a:solidFill>
                  <a:schemeClr val="dk1"/>
                </a:solidFill>
              </a:rPr>
              <a:t>“And they continued steadfastly </a:t>
            </a:r>
            <a:r>
              <a:rPr lang="en" sz="2300" i="1" u="sng" dirty="0">
                <a:solidFill>
                  <a:srgbClr val="FFFF00"/>
                </a:solidFill>
              </a:rPr>
              <a:t>in the apostles’ doctrine</a:t>
            </a:r>
            <a:r>
              <a:rPr lang="en" sz="2300" i="1" dirty="0">
                <a:solidFill>
                  <a:schemeClr val="dk1"/>
                </a:solidFill>
              </a:rPr>
              <a:t> and fellowship, in the breaking of bread, and in prayers.”</a:t>
            </a:r>
            <a:r>
              <a:rPr lang="en" sz="2300" dirty="0">
                <a:solidFill>
                  <a:srgbClr val="FFFF00"/>
                </a:solidFill>
              </a:rPr>
              <a:t> (</a:t>
            </a:r>
            <a:r>
              <a:rPr lang="en" sz="2300" i="1" dirty="0">
                <a:solidFill>
                  <a:srgbClr val="FFFF00"/>
                </a:solidFill>
              </a:rPr>
              <a:t>“and celebrating Jesus’ birth once a year”</a:t>
            </a:r>
            <a:r>
              <a:rPr lang="en" sz="2300" dirty="0">
                <a:solidFill>
                  <a:srgbClr val="FFFF00"/>
                </a:solidFill>
              </a:rPr>
              <a:t>?)</a:t>
            </a:r>
            <a:endParaRPr sz="2300" dirty="0">
              <a:solidFill>
                <a:srgbClr val="FFFF00"/>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Do we see how easily the Holy Spirit could have added the celebration of Jesus’ birth?  And if He had, by the way, we wouldn’t have the OPTION to do it.  We would all HAVE to do it!</a:t>
            </a: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b="1" dirty="0">
                <a:solidFill>
                  <a:srgbClr val="00FFFF"/>
                </a:solidFill>
              </a:rPr>
              <a:t>ONE “holy day” for Christians</a:t>
            </a:r>
            <a:endParaRPr sz="4200" b="1" dirty="0">
              <a:solidFill>
                <a:srgbClr val="00FFFF"/>
              </a:solidFill>
            </a:endParaRPr>
          </a:p>
        </p:txBody>
      </p:sp>
      <p:sp>
        <p:nvSpPr>
          <p:cNvPr id="151" name="Google Shape;151;p29"/>
          <p:cNvSpPr txBox="1">
            <a:spLocks noGrp="1"/>
          </p:cNvSpPr>
          <p:nvPr>
            <p:ph type="subTitle" idx="1"/>
          </p:nvPr>
        </p:nvSpPr>
        <p:spPr>
          <a:xfrm>
            <a:off x="0" y="515700"/>
            <a:ext cx="9144000" cy="4627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50" u="sng" dirty="0">
                <a:solidFill>
                  <a:srgbClr val="FFFF00"/>
                </a:solidFill>
              </a:rPr>
              <a:t>1 Cor.11:23-26</a:t>
            </a:r>
            <a:r>
              <a:rPr lang="en" sz="1950" dirty="0">
                <a:solidFill>
                  <a:srgbClr val="00FFFF"/>
                </a:solidFill>
              </a:rPr>
              <a:t> </a:t>
            </a:r>
            <a:r>
              <a:rPr lang="en" sz="1950" i="1" dirty="0">
                <a:solidFill>
                  <a:schemeClr val="dk1"/>
                </a:solidFill>
              </a:rPr>
              <a:t>“For I</a:t>
            </a:r>
            <a:r>
              <a:rPr lang="en" sz="1950" i="1" u="sng" dirty="0">
                <a:solidFill>
                  <a:schemeClr val="dk1"/>
                </a:solidFill>
              </a:rPr>
              <a:t> received from the Lord that which I also delivered to you</a:t>
            </a:r>
            <a:r>
              <a:rPr lang="en" sz="1950" i="1" dirty="0">
                <a:solidFill>
                  <a:schemeClr val="dk1"/>
                </a:solidFill>
              </a:rPr>
              <a:t>: that the Lord Jesus on the same night in which He was betrayed took bread; 24 and when He had given thanks, He broke it and said, “Take, eat; this is My body which is broken for you; </a:t>
            </a:r>
            <a:r>
              <a:rPr lang="en" sz="1950" i="1" u="sng" dirty="0">
                <a:solidFill>
                  <a:schemeClr val="dk1"/>
                </a:solidFill>
              </a:rPr>
              <a:t>do this in remembrance of Me</a:t>
            </a:r>
            <a:r>
              <a:rPr lang="en" sz="1950" i="1" dirty="0">
                <a:solidFill>
                  <a:schemeClr val="dk1"/>
                </a:solidFill>
              </a:rPr>
              <a:t>.” 25 In the same manner He also took the cup after supper, saying, “This cup is the new covenant in My blood. </a:t>
            </a:r>
            <a:r>
              <a:rPr lang="en" sz="1950" i="1" u="sng" dirty="0">
                <a:solidFill>
                  <a:schemeClr val="dk1"/>
                </a:solidFill>
              </a:rPr>
              <a:t>This do, as often as you drink it, in remembrance of Me</a:t>
            </a:r>
            <a:r>
              <a:rPr lang="en" sz="1950" i="1" dirty="0">
                <a:solidFill>
                  <a:schemeClr val="dk1"/>
                </a:solidFill>
              </a:rPr>
              <a:t>.” 26 </a:t>
            </a:r>
            <a:r>
              <a:rPr lang="en" sz="1950" i="1" u="sng" dirty="0">
                <a:solidFill>
                  <a:srgbClr val="FFFF00"/>
                </a:solidFill>
              </a:rPr>
              <a:t>For as often as you eat this bread and drink this cup, you proclaim the Lord’s death till He comes</a:t>
            </a:r>
            <a:r>
              <a:rPr lang="en" sz="1950" i="1" dirty="0">
                <a:solidFill>
                  <a:srgbClr val="FFFF00"/>
                </a:solidFill>
              </a:rPr>
              <a:t>.”</a:t>
            </a:r>
            <a:r>
              <a:rPr lang="en" sz="1950" dirty="0">
                <a:solidFill>
                  <a:schemeClr val="dk1"/>
                </a:solidFill>
              </a:rPr>
              <a:t> </a:t>
            </a:r>
            <a:r>
              <a:rPr lang="en" sz="1950" dirty="0">
                <a:solidFill>
                  <a:srgbClr val="00FFFF"/>
                </a:solidFill>
              </a:rPr>
              <a:t>(Ironically, “Christmas” is short for “Christ’s mass”, which means “meal”.)</a:t>
            </a:r>
            <a:endParaRPr sz="1950" dirty="0">
              <a:solidFill>
                <a:srgbClr val="00FFFF"/>
              </a:solidFill>
            </a:endParaRPr>
          </a:p>
          <a:p>
            <a:pPr marL="0" lvl="0" indent="0" algn="l" rtl="0">
              <a:lnSpc>
                <a:spcPct val="90000"/>
              </a:lnSpc>
              <a:spcBef>
                <a:spcPts val="0"/>
              </a:spcBef>
              <a:spcAft>
                <a:spcPts val="0"/>
              </a:spcAft>
              <a:buNone/>
            </a:pPr>
            <a:r>
              <a:rPr lang="en" sz="1950" u="sng" dirty="0">
                <a:solidFill>
                  <a:srgbClr val="FFFF00"/>
                </a:solidFill>
              </a:rPr>
              <a:t>1 Cor.10:16-17</a:t>
            </a:r>
            <a:r>
              <a:rPr lang="en" sz="1950" dirty="0">
                <a:solidFill>
                  <a:srgbClr val="00FFFF"/>
                </a:solidFill>
              </a:rPr>
              <a:t> </a:t>
            </a:r>
            <a:r>
              <a:rPr lang="en" sz="1950" i="1" dirty="0">
                <a:solidFill>
                  <a:schemeClr val="dk1"/>
                </a:solidFill>
              </a:rPr>
              <a:t>“</a:t>
            </a:r>
            <a:r>
              <a:rPr lang="en" sz="1950" i="1" u="sng" dirty="0">
                <a:solidFill>
                  <a:schemeClr val="dk1"/>
                </a:solidFill>
              </a:rPr>
              <a:t>The cup of blessing which we bless, is it not the communion of the blood of Christ? The bread which we break, is it not the communion of the body of Christ</a:t>
            </a:r>
            <a:r>
              <a:rPr lang="en" sz="1950" i="1" dirty="0">
                <a:solidFill>
                  <a:schemeClr val="dk1"/>
                </a:solidFill>
              </a:rPr>
              <a:t>? 17 For we, though many, are one bread and one body; for we all partake of that one bread.”</a:t>
            </a:r>
            <a:endParaRPr sz="1950" i="1" dirty="0">
              <a:solidFill>
                <a:schemeClr val="dk1"/>
              </a:solidFill>
            </a:endParaRPr>
          </a:p>
          <a:p>
            <a:pPr marL="0" lvl="0" indent="0" algn="l" rtl="0">
              <a:lnSpc>
                <a:spcPct val="90000"/>
              </a:lnSpc>
              <a:spcBef>
                <a:spcPts val="0"/>
              </a:spcBef>
              <a:spcAft>
                <a:spcPts val="0"/>
              </a:spcAft>
              <a:buNone/>
            </a:pPr>
            <a:r>
              <a:rPr lang="en" sz="1950" u="sng" dirty="0">
                <a:solidFill>
                  <a:srgbClr val="FFFF00"/>
                </a:solidFill>
              </a:rPr>
              <a:t>Acts 20:7</a:t>
            </a:r>
            <a:r>
              <a:rPr lang="en" sz="1950" dirty="0">
                <a:solidFill>
                  <a:srgbClr val="00FFFF"/>
                </a:solidFill>
              </a:rPr>
              <a:t> </a:t>
            </a:r>
            <a:r>
              <a:rPr lang="en" sz="1950" i="1" dirty="0">
                <a:solidFill>
                  <a:schemeClr val="dk1"/>
                </a:solidFill>
              </a:rPr>
              <a:t>“Now </a:t>
            </a:r>
            <a:r>
              <a:rPr lang="en" sz="1950" i="1" u="sng" dirty="0">
                <a:solidFill>
                  <a:srgbClr val="FFFF00"/>
                </a:solidFill>
              </a:rPr>
              <a:t>on the first day of the week</a:t>
            </a:r>
            <a:r>
              <a:rPr lang="en" sz="1950" i="1" u="sng" dirty="0">
                <a:solidFill>
                  <a:schemeClr val="dk1"/>
                </a:solidFill>
              </a:rPr>
              <a:t>, when the disciples came together to break bread</a:t>
            </a:r>
            <a:r>
              <a:rPr lang="en" sz="1950" i="1" dirty="0">
                <a:solidFill>
                  <a:schemeClr val="dk1"/>
                </a:solidFill>
              </a:rPr>
              <a:t>, Paul, ready to depart the next day, spoke to them and continued his message until midnight.”</a:t>
            </a:r>
            <a:r>
              <a:rPr lang="en" sz="1950" dirty="0">
                <a:solidFill>
                  <a:srgbClr val="00FFFF"/>
                </a:solidFill>
              </a:rPr>
              <a:t> </a:t>
            </a:r>
            <a:r>
              <a:rPr lang="en" sz="1950" dirty="0">
                <a:solidFill>
                  <a:srgbClr val="FFFF00"/>
                </a:solidFill>
              </a:rPr>
              <a:t>(</a:t>
            </a:r>
            <a:r>
              <a:rPr lang="en" sz="1950" u="sng" dirty="0">
                <a:solidFill>
                  <a:srgbClr val="FFFF00"/>
                </a:solidFill>
              </a:rPr>
              <a:t>1 Cor.16:2</a:t>
            </a:r>
            <a:r>
              <a:rPr lang="en" sz="1950" dirty="0">
                <a:solidFill>
                  <a:srgbClr val="FFFF00"/>
                </a:solidFill>
              </a:rPr>
              <a:t> also)</a:t>
            </a:r>
            <a:endParaRPr sz="1950" dirty="0">
              <a:solidFill>
                <a:srgbClr val="FFFF00"/>
              </a:solidFill>
            </a:endParaRPr>
          </a:p>
          <a:p>
            <a:pPr marL="0" lvl="0" indent="0" algn="l" rtl="0">
              <a:lnSpc>
                <a:spcPct val="90000"/>
              </a:lnSpc>
              <a:spcBef>
                <a:spcPts val="0"/>
              </a:spcBef>
              <a:spcAft>
                <a:spcPts val="0"/>
              </a:spcAft>
              <a:buNone/>
            </a:pPr>
            <a:r>
              <a:rPr lang="en" sz="1950" u="sng" dirty="0">
                <a:solidFill>
                  <a:srgbClr val="FFFF00"/>
                </a:solidFill>
              </a:rPr>
              <a:t>Rev.1:10</a:t>
            </a:r>
            <a:r>
              <a:rPr lang="en" sz="1950" dirty="0">
                <a:solidFill>
                  <a:srgbClr val="00FFFF"/>
                </a:solidFill>
              </a:rPr>
              <a:t> </a:t>
            </a:r>
            <a:r>
              <a:rPr lang="en" sz="1950" i="1" dirty="0">
                <a:solidFill>
                  <a:schemeClr val="dk1"/>
                </a:solidFill>
              </a:rPr>
              <a:t>“I was in the Spirit on </a:t>
            </a:r>
            <a:r>
              <a:rPr lang="en" sz="1950" i="1" u="sng" dirty="0">
                <a:solidFill>
                  <a:schemeClr val="dk1"/>
                </a:solidFill>
              </a:rPr>
              <a:t>the Lord’s Day</a:t>
            </a:r>
            <a:r>
              <a:rPr lang="en" sz="1950" i="1" dirty="0">
                <a:solidFill>
                  <a:schemeClr val="dk1"/>
                </a:solidFill>
              </a:rPr>
              <a:t>, and I heard behind me a loud voice, as of a trumpet,”</a:t>
            </a:r>
            <a:endParaRPr sz="1950" i="1" dirty="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b="1">
                <a:solidFill>
                  <a:srgbClr val="00FFFF"/>
                </a:solidFill>
              </a:rPr>
              <a:t>YOU can celebrate what YOU want</a:t>
            </a:r>
            <a:endParaRPr sz="4200" b="1">
              <a:solidFill>
                <a:srgbClr val="00FFFF"/>
              </a:solidFill>
            </a:endParaRPr>
          </a:p>
        </p:txBody>
      </p:sp>
      <p:sp>
        <p:nvSpPr>
          <p:cNvPr id="157" name="Google Shape;157;p30"/>
          <p:cNvSpPr txBox="1">
            <a:spLocks noGrp="1"/>
          </p:cNvSpPr>
          <p:nvPr>
            <p:ph type="subTitle" idx="1"/>
          </p:nvPr>
        </p:nvSpPr>
        <p:spPr>
          <a:xfrm>
            <a:off x="0" y="469169"/>
            <a:ext cx="9144000" cy="4674331"/>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50" u="sng" dirty="0">
                <a:solidFill>
                  <a:srgbClr val="FFFF00"/>
                </a:solidFill>
              </a:rPr>
              <a:t>Romans 14:1-10</a:t>
            </a:r>
            <a:r>
              <a:rPr lang="en" sz="1950" dirty="0">
                <a:solidFill>
                  <a:schemeClr val="dk1"/>
                </a:solidFill>
              </a:rPr>
              <a:t> </a:t>
            </a:r>
            <a:r>
              <a:rPr lang="en" sz="1950" i="1" dirty="0">
                <a:solidFill>
                  <a:schemeClr val="dk1"/>
                </a:solidFill>
              </a:rPr>
              <a:t>“Receive one who is weak in the faith, but not to disputes over doubtful things. 2 For one believes he may eat all things, but he who is weak eats only vegetables. 3 </a:t>
            </a:r>
            <a:r>
              <a:rPr lang="en" sz="1950" i="1" u="sng" dirty="0">
                <a:solidFill>
                  <a:schemeClr val="dk1"/>
                </a:solidFill>
              </a:rPr>
              <a:t>Let not him who eats despise him who does not eat, and let not him who does not eat judge him who eats; for God has received him. 4 Who are you to judge another’s servant? To his own master he stands or falls</a:t>
            </a:r>
            <a:r>
              <a:rPr lang="en" sz="1950" i="1" dirty="0">
                <a:solidFill>
                  <a:schemeClr val="dk1"/>
                </a:solidFill>
              </a:rPr>
              <a:t>. Indeed, he will be made to stand, for God is able to make him stand.5 </a:t>
            </a:r>
            <a:r>
              <a:rPr lang="en" sz="1950" i="1" u="sng" dirty="0">
                <a:solidFill>
                  <a:srgbClr val="FFFF00"/>
                </a:solidFill>
              </a:rPr>
              <a:t>One person esteems one day above another; another esteems every day alike. Let each be fully convinced in his own mind. 6 He who observes the day, observes it to the Lord; and he who does not observe the day, to the Lord he does not observe it. He who eats, eats to the Lord, for he gives God thanks; and he who does not eat, to the Lord he does not eat, and gives God thanks</a:t>
            </a:r>
            <a:r>
              <a:rPr lang="en" sz="1950" i="1" dirty="0">
                <a:solidFill>
                  <a:srgbClr val="FFFF00"/>
                </a:solidFill>
              </a:rPr>
              <a:t>. </a:t>
            </a:r>
            <a:r>
              <a:rPr lang="en" sz="1950" i="1" dirty="0">
                <a:solidFill>
                  <a:schemeClr val="dk1"/>
                </a:solidFill>
              </a:rPr>
              <a:t>7 For none of us lives to himself, and no one dies to himself. 8 For if we live, we live to the Lord; and if we die, we die to the Lord. Therefore, whether we live or die, we are the Lord’s. 9 For to this end Christ died and rose and lived again, that He might be Lord of both the dead and the living. 10 </a:t>
            </a:r>
            <a:r>
              <a:rPr lang="en" sz="1950" i="1" u="sng" dirty="0">
                <a:solidFill>
                  <a:schemeClr val="dk1"/>
                </a:solidFill>
              </a:rPr>
              <a:t>But why do you judge your brother? Or why do you show contempt for your brother? For we shall all stand before the judgment seat of Christ</a:t>
            </a:r>
            <a:r>
              <a:rPr lang="en" sz="1950" i="1" dirty="0">
                <a:solidFill>
                  <a:schemeClr val="dk1"/>
                </a:solidFill>
              </a:rPr>
              <a:t>.”</a:t>
            </a:r>
            <a:endParaRPr sz="1950" i="1" dirty="0">
              <a:solidFill>
                <a:schemeClr val="dk1"/>
              </a:solidFill>
            </a:endParaRPr>
          </a:p>
          <a:p>
            <a:pPr marL="457200" lvl="0" indent="0" algn="l" rtl="0">
              <a:lnSpc>
                <a:spcPct val="90000"/>
              </a:lnSpc>
              <a:spcBef>
                <a:spcPts val="0"/>
              </a:spcBef>
              <a:spcAft>
                <a:spcPts val="0"/>
              </a:spcAft>
              <a:buNone/>
            </a:pP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1"/>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b="1" dirty="0">
                <a:solidFill>
                  <a:srgbClr val="00FFFF"/>
                </a:solidFill>
              </a:rPr>
              <a:t>What does Romans 14:1-10 mean?</a:t>
            </a:r>
            <a:endParaRPr sz="4200" b="1" dirty="0">
              <a:solidFill>
                <a:srgbClr val="00FFFF"/>
              </a:solidFill>
            </a:endParaRPr>
          </a:p>
        </p:txBody>
      </p:sp>
      <p:sp>
        <p:nvSpPr>
          <p:cNvPr id="163" name="Google Shape;163;p31"/>
          <p:cNvSpPr txBox="1">
            <a:spLocks noGrp="1"/>
          </p:cNvSpPr>
          <p:nvPr>
            <p:ph type="subTitle" idx="1"/>
          </p:nvPr>
        </p:nvSpPr>
        <p:spPr>
          <a:xfrm>
            <a:off x="-196285" y="344695"/>
            <a:ext cx="9340285" cy="4798805"/>
          </a:xfrm>
          <a:prstGeom prst="rect">
            <a:avLst/>
          </a:prstGeom>
        </p:spPr>
        <p:txBody>
          <a:bodyPr spcFirstLastPara="1" wrap="square" lIns="91425" tIns="91425" rIns="91425" bIns="91425" anchor="t" anchorCtr="0">
            <a:noAutofit/>
          </a:bodyPr>
          <a:lstStyle/>
          <a:p>
            <a:pPr marL="457200" lvl="0" indent="-352425" algn="l" rtl="0">
              <a:lnSpc>
                <a:spcPct val="90000"/>
              </a:lnSpc>
              <a:spcBef>
                <a:spcPts val="0"/>
              </a:spcBef>
              <a:spcAft>
                <a:spcPts val="0"/>
              </a:spcAft>
              <a:buClr>
                <a:schemeClr val="dk1"/>
              </a:buClr>
              <a:buSzPts val="1950"/>
              <a:buChar char="●"/>
            </a:pPr>
            <a:r>
              <a:rPr lang="en" sz="1900" dirty="0">
                <a:solidFill>
                  <a:schemeClr val="dk1"/>
                </a:solidFill>
              </a:rPr>
              <a:t>It means that if you personally want to honor God in your own way, outside the collective work of the local congregation, then that is between you and God.  While you honor that day to the Lord, another Christian does not, but God is glorified in both instances.</a:t>
            </a:r>
            <a:endParaRPr sz="1900" dirty="0">
              <a:solidFill>
                <a:schemeClr val="dk1"/>
              </a:solidFill>
            </a:endParaRPr>
          </a:p>
          <a:p>
            <a:pPr marL="457200" lvl="0" indent="-352425" algn="l" rtl="0">
              <a:lnSpc>
                <a:spcPct val="90000"/>
              </a:lnSpc>
              <a:spcBef>
                <a:spcPts val="0"/>
              </a:spcBef>
              <a:spcAft>
                <a:spcPts val="0"/>
              </a:spcAft>
              <a:buClr>
                <a:srgbClr val="FFFF00"/>
              </a:buClr>
              <a:buSzPts val="1950"/>
              <a:buChar char="●"/>
            </a:pPr>
            <a:r>
              <a:rPr lang="en" sz="1900" dirty="0">
                <a:solidFill>
                  <a:srgbClr val="FFFF00"/>
                </a:solidFill>
              </a:rPr>
              <a:t>We see Paul and many other Jewish Christians still celebrating certain Jewish feast days, making vows at synagogues or at temples, etc.  They did not HAVE to do these things, since the Old Law was nailed to Jesus’ cross (</a:t>
            </a:r>
            <a:r>
              <a:rPr lang="en" sz="1900" u="sng" dirty="0">
                <a:solidFill>
                  <a:srgbClr val="FFFF00"/>
                </a:solidFill>
              </a:rPr>
              <a:t>Col.2:14</a:t>
            </a:r>
            <a:r>
              <a:rPr lang="en" sz="1900" dirty="0">
                <a:solidFill>
                  <a:srgbClr val="FFFF00"/>
                </a:solidFill>
              </a:rPr>
              <a:t>), but they had LIBERTY to do so (</a:t>
            </a:r>
            <a:r>
              <a:rPr lang="en" sz="1900" u="sng" dirty="0">
                <a:solidFill>
                  <a:srgbClr val="FFFF00"/>
                </a:solidFill>
              </a:rPr>
              <a:t>Acts 18:18-21</a:t>
            </a:r>
            <a:r>
              <a:rPr lang="en" sz="1900" dirty="0">
                <a:solidFill>
                  <a:srgbClr val="FFFF00"/>
                </a:solidFill>
              </a:rPr>
              <a:t>, </a:t>
            </a:r>
            <a:r>
              <a:rPr lang="en" sz="1900" u="sng" dirty="0">
                <a:solidFill>
                  <a:srgbClr val="FFFF00"/>
                </a:solidFill>
              </a:rPr>
              <a:t>20:16</a:t>
            </a:r>
            <a:r>
              <a:rPr lang="en" sz="1900" dirty="0">
                <a:solidFill>
                  <a:srgbClr val="FFFF00"/>
                </a:solidFill>
              </a:rPr>
              <a:t>, </a:t>
            </a:r>
            <a:r>
              <a:rPr lang="en" sz="1900" u="sng" dirty="0">
                <a:solidFill>
                  <a:srgbClr val="FFFF00"/>
                </a:solidFill>
              </a:rPr>
              <a:t>21:23</a:t>
            </a:r>
            <a:r>
              <a:rPr lang="en" sz="1900" dirty="0">
                <a:solidFill>
                  <a:srgbClr val="FFFF00"/>
                </a:solidFill>
              </a:rPr>
              <a:t>).  And we NEVER see churches keeping the traditions of the Law of Moses collectively.</a:t>
            </a:r>
            <a:endParaRPr sz="1900" dirty="0">
              <a:solidFill>
                <a:srgbClr val="FFFF00"/>
              </a:solidFill>
            </a:endParaRPr>
          </a:p>
          <a:p>
            <a:pPr marL="457200" lvl="0" indent="-352425" algn="l" rtl="0">
              <a:lnSpc>
                <a:spcPct val="90000"/>
              </a:lnSpc>
              <a:spcBef>
                <a:spcPts val="0"/>
              </a:spcBef>
              <a:spcAft>
                <a:spcPts val="0"/>
              </a:spcAft>
              <a:buClr>
                <a:srgbClr val="00FFFF"/>
              </a:buClr>
              <a:buSzPts val="1950"/>
              <a:buChar char="●"/>
            </a:pPr>
            <a:r>
              <a:rPr lang="en" sz="1900" dirty="0">
                <a:solidFill>
                  <a:srgbClr val="00FFFF"/>
                </a:solidFill>
              </a:rPr>
              <a:t>What Christians CANNOT do is this:  1) The one who celebrates at home cannot “bind” this requirement on their other brothers and sisters, which is why it is not a function of the local church.  2) The one who objects to “Christmas” and maybe even ANY holiday participation at all cannot “bind” that view on their other brothers and sisters who are privately participating in such matters.  3) And thus we avoid creating “stumbling blocks”. God’s kingdom is big enough for BOTH viewpoints!  Praise God for His wisdom in this matter.</a:t>
            </a:r>
            <a:endParaRPr sz="1900" dirty="0">
              <a:solidFill>
                <a:srgbClr val="00FFFF"/>
              </a:solidFill>
            </a:endParaRPr>
          </a:p>
          <a:p>
            <a:pPr marL="457200" lvl="0" indent="-352425" algn="l" rtl="0">
              <a:lnSpc>
                <a:spcPct val="90000"/>
              </a:lnSpc>
              <a:spcBef>
                <a:spcPts val="0"/>
              </a:spcBef>
              <a:spcAft>
                <a:spcPts val="0"/>
              </a:spcAft>
              <a:buClr>
                <a:srgbClr val="FFFF00"/>
              </a:buClr>
              <a:buSzPts val="1950"/>
              <a:buChar char="●"/>
            </a:pPr>
            <a:r>
              <a:rPr lang="en" sz="1900" u="sng" dirty="0">
                <a:solidFill>
                  <a:srgbClr val="FFFF00"/>
                </a:solidFill>
              </a:rPr>
              <a:t>Romans 14:5</a:t>
            </a:r>
            <a:r>
              <a:rPr lang="en" sz="1900" dirty="0">
                <a:solidFill>
                  <a:srgbClr val="FFFF00"/>
                </a:solidFill>
              </a:rPr>
              <a:t> </a:t>
            </a:r>
            <a:r>
              <a:rPr lang="en" sz="1900" i="1" dirty="0">
                <a:solidFill>
                  <a:schemeClr val="dk1"/>
                </a:solidFill>
              </a:rPr>
              <a:t>“One person esteems one day above another; another esteems every day alike. </a:t>
            </a:r>
            <a:r>
              <a:rPr lang="en" sz="1900" i="1" u="sng" dirty="0">
                <a:solidFill>
                  <a:srgbClr val="FFFF00"/>
                </a:solidFill>
              </a:rPr>
              <a:t>Let each be fully convinced in his own mind</a:t>
            </a:r>
            <a:r>
              <a:rPr lang="en" sz="1900" i="1" dirty="0">
                <a:solidFill>
                  <a:schemeClr val="dk1"/>
                </a:solidFill>
              </a:rPr>
              <a:t>.”</a:t>
            </a:r>
            <a:endParaRPr sz="1900" i="1" dirty="0">
              <a:solidFill>
                <a:schemeClr val="dk1"/>
              </a:solidFill>
            </a:endParaRPr>
          </a:p>
          <a:p>
            <a:pPr marL="457200" lvl="0" indent="0" algn="l" rtl="0">
              <a:lnSpc>
                <a:spcPct val="90000"/>
              </a:lnSpc>
              <a:spcBef>
                <a:spcPts val="0"/>
              </a:spcBef>
              <a:spcAft>
                <a:spcPts val="0"/>
              </a:spcAft>
              <a:buNone/>
            </a:pP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Review</a:t>
            </a:r>
            <a:endParaRPr sz="5000" b="1">
              <a:solidFill>
                <a:srgbClr val="00FFFF"/>
              </a:solidFill>
            </a:endParaRPr>
          </a:p>
        </p:txBody>
      </p:sp>
      <p:sp>
        <p:nvSpPr>
          <p:cNvPr id="61" name="Google Shape;61;p14"/>
          <p:cNvSpPr txBox="1">
            <a:spLocks noGrp="1"/>
          </p:cNvSpPr>
          <p:nvPr>
            <p:ph type="subTitle" idx="1"/>
          </p:nvPr>
        </p:nvSpPr>
        <p:spPr>
          <a:xfrm>
            <a:off x="0" y="515700"/>
            <a:ext cx="9144000" cy="4627800"/>
          </a:xfrm>
          <a:prstGeom prst="rect">
            <a:avLst/>
          </a:prstGeom>
        </p:spPr>
        <p:txBody>
          <a:bodyPr spcFirstLastPara="1" wrap="square" lIns="91425" tIns="91425" rIns="91425" bIns="91425" anchor="t" anchorCtr="0">
            <a:noAutofit/>
          </a:bodyPr>
          <a:lstStyle/>
          <a:p>
            <a:pPr marL="457200" lvl="0" indent="-476250" algn="l" rtl="0">
              <a:lnSpc>
                <a:spcPct val="90000"/>
              </a:lnSpc>
              <a:spcBef>
                <a:spcPts val="0"/>
              </a:spcBef>
              <a:spcAft>
                <a:spcPts val="0"/>
              </a:spcAft>
              <a:buClr>
                <a:srgbClr val="FFFF00"/>
              </a:buClr>
              <a:buSzPts val="3900"/>
              <a:buChar char="●"/>
            </a:pPr>
            <a:r>
              <a:rPr lang="en" sz="3900" dirty="0">
                <a:solidFill>
                  <a:srgbClr val="FFFF00"/>
                </a:solidFill>
              </a:rPr>
              <a:t>Part One - GOD’S PEOPLE </a:t>
            </a:r>
            <a:r>
              <a:rPr lang="en" sz="3900" u="sng" dirty="0">
                <a:solidFill>
                  <a:srgbClr val="FFFF00"/>
                </a:solidFill>
              </a:rPr>
              <a:t>DID</a:t>
            </a:r>
            <a:r>
              <a:rPr lang="en" sz="3900" dirty="0">
                <a:solidFill>
                  <a:srgbClr val="FFFF00"/>
                </a:solidFill>
              </a:rPr>
              <a:t> PROCLAIM THE BIRTH OF JESUS!</a:t>
            </a:r>
            <a:endParaRPr sz="3900" dirty="0">
              <a:solidFill>
                <a:srgbClr val="FFFF00"/>
              </a:solidFill>
            </a:endParaRPr>
          </a:p>
          <a:p>
            <a:pPr marL="457200" lvl="0" indent="0" algn="l" rtl="0">
              <a:lnSpc>
                <a:spcPct val="90000"/>
              </a:lnSpc>
              <a:spcBef>
                <a:spcPts val="0"/>
              </a:spcBef>
              <a:spcAft>
                <a:spcPts val="0"/>
              </a:spcAft>
              <a:buNone/>
            </a:pPr>
            <a:endParaRPr sz="3900" dirty="0">
              <a:solidFill>
                <a:srgbClr val="00FFFF"/>
              </a:solidFill>
            </a:endParaRPr>
          </a:p>
          <a:p>
            <a:pPr marL="457200" lvl="0" indent="-476250" algn="l" rtl="0">
              <a:lnSpc>
                <a:spcPct val="90000"/>
              </a:lnSpc>
              <a:spcBef>
                <a:spcPts val="0"/>
              </a:spcBef>
              <a:spcAft>
                <a:spcPts val="0"/>
              </a:spcAft>
              <a:buClr>
                <a:schemeClr val="dk1"/>
              </a:buClr>
              <a:buSzPts val="3900"/>
              <a:buChar char="●"/>
            </a:pPr>
            <a:r>
              <a:rPr lang="en" sz="3900" dirty="0">
                <a:solidFill>
                  <a:schemeClr val="dk1"/>
                </a:solidFill>
              </a:rPr>
              <a:t>Part Two - CHURCHES </a:t>
            </a:r>
            <a:r>
              <a:rPr lang="en" sz="3900" u="sng" dirty="0">
                <a:solidFill>
                  <a:schemeClr val="dk1"/>
                </a:solidFill>
              </a:rPr>
              <a:t>DID NOT</a:t>
            </a:r>
            <a:r>
              <a:rPr lang="en" sz="3900" dirty="0">
                <a:solidFill>
                  <a:schemeClr val="dk1"/>
                </a:solidFill>
              </a:rPr>
              <a:t> CELEBRATE “CHRISTMAS”</a:t>
            </a:r>
            <a:endParaRPr sz="3900" dirty="0">
              <a:solidFill>
                <a:schemeClr val="dk1"/>
              </a:solidFill>
            </a:endParaRPr>
          </a:p>
          <a:p>
            <a:pPr marL="0" lvl="0" indent="0" algn="l" rtl="0">
              <a:lnSpc>
                <a:spcPct val="90000"/>
              </a:lnSpc>
              <a:spcBef>
                <a:spcPts val="0"/>
              </a:spcBef>
              <a:spcAft>
                <a:spcPts val="0"/>
              </a:spcAft>
              <a:buNone/>
            </a:pPr>
            <a:endParaRPr sz="3900" dirty="0">
              <a:solidFill>
                <a:srgbClr val="00FFFF"/>
              </a:solidFill>
            </a:endParaRPr>
          </a:p>
          <a:p>
            <a:pPr marL="457200" lvl="0" indent="-476250" algn="l" rtl="0">
              <a:lnSpc>
                <a:spcPct val="90000"/>
              </a:lnSpc>
              <a:spcBef>
                <a:spcPts val="0"/>
              </a:spcBef>
              <a:spcAft>
                <a:spcPts val="0"/>
              </a:spcAft>
              <a:buClr>
                <a:srgbClr val="00FFFF"/>
              </a:buClr>
              <a:buSzPts val="3900"/>
              <a:buChar char="●"/>
            </a:pPr>
            <a:r>
              <a:rPr lang="en" sz="3900" dirty="0">
                <a:solidFill>
                  <a:srgbClr val="00FFFF"/>
                </a:solidFill>
              </a:rPr>
              <a:t>Why the apparent contradiction?</a:t>
            </a:r>
            <a:endParaRPr sz="3900" dirty="0">
              <a:solidFill>
                <a:srgbClr val="00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2"/>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dirty="0">
                <a:solidFill>
                  <a:srgbClr val="00FFFF"/>
                </a:solidFill>
              </a:rPr>
              <a:t>An amazing opportunity …</a:t>
            </a:r>
            <a:endParaRPr sz="4500" b="1" dirty="0">
              <a:solidFill>
                <a:srgbClr val="00FFFF"/>
              </a:solidFill>
            </a:endParaRPr>
          </a:p>
        </p:txBody>
      </p:sp>
      <p:sp>
        <p:nvSpPr>
          <p:cNvPr id="169" name="Google Shape;169;p32"/>
          <p:cNvSpPr txBox="1">
            <a:spLocks noGrp="1"/>
          </p:cNvSpPr>
          <p:nvPr>
            <p:ph type="subTitle" idx="1"/>
          </p:nvPr>
        </p:nvSpPr>
        <p:spPr>
          <a:xfrm>
            <a:off x="-201072" y="473956"/>
            <a:ext cx="9345072" cy="4669544"/>
          </a:xfrm>
          <a:prstGeom prst="rect">
            <a:avLst/>
          </a:prstGeom>
        </p:spPr>
        <p:txBody>
          <a:bodyPr spcFirstLastPara="1" wrap="square" lIns="91425" tIns="91425" rIns="91425" bIns="91425" anchor="t" anchorCtr="0">
            <a:noAutofit/>
          </a:bodyPr>
          <a:lstStyle/>
          <a:p>
            <a:pPr marL="457200" lvl="0" indent="-352425" algn="l" rtl="0">
              <a:lnSpc>
                <a:spcPct val="90000"/>
              </a:lnSpc>
              <a:spcBef>
                <a:spcPts val="0"/>
              </a:spcBef>
              <a:spcAft>
                <a:spcPts val="0"/>
              </a:spcAft>
              <a:buClr>
                <a:srgbClr val="FFFF00"/>
              </a:buClr>
              <a:buSzPts val="1950"/>
              <a:buChar char="●"/>
            </a:pPr>
            <a:r>
              <a:rPr lang="en" sz="1950" dirty="0">
                <a:solidFill>
                  <a:srgbClr val="FFFF00"/>
                </a:solidFill>
              </a:rPr>
              <a:t>People who may not think about Jesus during the year ARE thinking of Him now.  ANYTIME people are thinking about Jesus, this is a GOOD thing!</a:t>
            </a:r>
            <a:endParaRPr sz="1950" dirty="0">
              <a:solidFill>
                <a:srgbClr val="FFFF00"/>
              </a:solidFill>
            </a:endParaRPr>
          </a:p>
          <a:p>
            <a:pPr marL="457200" lvl="0" indent="-352425" algn="l" rtl="0">
              <a:lnSpc>
                <a:spcPct val="90000"/>
              </a:lnSpc>
              <a:spcBef>
                <a:spcPts val="0"/>
              </a:spcBef>
              <a:spcAft>
                <a:spcPts val="0"/>
              </a:spcAft>
              <a:buClr>
                <a:schemeClr val="dk1"/>
              </a:buClr>
              <a:buSzPts val="1950"/>
              <a:buChar char="●"/>
            </a:pPr>
            <a:r>
              <a:rPr lang="en" sz="1950" dirty="0">
                <a:solidFill>
                  <a:schemeClr val="dk1"/>
                </a:solidFill>
              </a:rPr>
              <a:t>People are singing and listening to amazing hymns that teach powerful spiritual truths (some of which are in our song books) - Joy To The World, Hark The Herald Angels Sing, O Come O Come Emmanuel, etc.</a:t>
            </a:r>
            <a:endParaRPr sz="1950" dirty="0">
              <a:solidFill>
                <a:schemeClr val="dk1"/>
              </a:solidFill>
            </a:endParaRPr>
          </a:p>
          <a:p>
            <a:pPr marL="457200" lvl="0" indent="-352425" algn="l" rtl="0">
              <a:lnSpc>
                <a:spcPct val="90000"/>
              </a:lnSpc>
              <a:spcBef>
                <a:spcPts val="0"/>
              </a:spcBef>
              <a:spcAft>
                <a:spcPts val="0"/>
              </a:spcAft>
              <a:buClr>
                <a:srgbClr val="00FFFF"/>
              </a:buClr>
              <a:buSzPts val="1950"/>
              <a:buChar char="●"/>
            </a:pPr>
            <a:r>
              <a:rPr lang="en" sz="1950" dirty="0">
                <a:solidFill>
                  <a:srgbClr val="00FFFF"/>
                </a:solidFill>
              </a:rPr>
              <a:t>People are treating others with a patience and kindness that is so rare throughout the year.</a:t>
            </a:r>
            <a:endParaRPr sz="1950" dirty="0">
              <a:solidFill>
                <a:srgbClr val="00FFFF"/>
              </a:solidFill>
            </a:endParaRPr>
          </a:p>
          <a:p>
            <a:pPr marL="457200" lvl="0" indent="-352425" algn="l" rtl="0">
              <a:lnSpc>
                <a:spcPct val="90000"/>
              </a:lnSpc>
              <a:spcBef>
                <a:spcPts val="0"/>
              </a:spcBef>
              <a:spcAft>
                <a:spcPts val="0"/>
              </a:spcAft>
              <a:buClr>
                <a:srgbClr val="FFFF00"/>
              </a:buClr>
              <a:buSzPts val="1950"/>
              <a:buChar char="●"/>
            </a:pPr>
            <a:r>
              <a:rPr lang="en" sz="1950" dirty="0">
                <a:solidFill>
                  <a:srgbClr val="FFFF00"/>
                </a:solidFill>
              </a:rPr>
              <a:t>So should we, in contrast, portray an angry, rebuking, “holier than thou” attitude about the way denominations treat “Christmas”?  Or might there be a better way of going about this?  Let the scriptures be our guide in these matters.</a:t>
            </a:r>
            <a:endParaRPr sz="1950" dirty="0">
              <a:solidFill>
                <a:srgbClr val="FFFF00"/>
              </a:solidFill>
            </a:endParaRPr>
          </a:p>
          <a:p>
            <a:pPr marL="457200" lvl="0" indent="-352425" algn="l" rtl="0">
              <a:lnSpc>
                <a:spcPct val="90000"/>
              </a:lnSpc>
              <a:spcBef>
                <a:spcPts val="0"/>
              </a:spcBef>
              <a:spcAft>
                <a:spcPts val="0"/>
              </a:spcAft>
              <a:buClr>
                <a:schemeClr val="dk1"/>
              </a:buClr>
              <a:buSzPts val="1950"/>
              <a:buChar char="●"/>
            </a:pPr>
            <a:r>
              <a:rPr lang="en" sz="1950" dirty="0">
                <a:solidFill>
                  <a:schemeClr val="dk1"/>
                </a:solidFill>
              </a:rPr>
              <a:t>I see this time of year as a special opportunity to talk to people about Jesus Christ, as many of them are already seeking to honor Him.</a:t>
            </a:r>
            <a:endParaRPr sz="1950" dirty="0">
              <a:solidFill>
                <a:schemeClr val="dk1"/>
              </a:solidFill>
            </a:endParaRPr>
          </a:p>
          <a:p>
            <a:pPr marL="457200" lvl="0" indent="-352425" algn="l" rtl="0">
              <a:lnSpc>
                <a:spcPct val="90000"/>
              </a:lnSpc>
              <a:spcBef>
                <a:spcPts val="0"/>
              </a:spcBef>
              <a:spcAft>
                <a:spcPts val="0"/>
              </a:spcAft>
              <a:buClr>
                <a:srgbClr val="00FFFF"/>
              </a:buClr>
              <a:buSzPts val="1950"/>
              <a:buChar char="●"/>
            </a:pPr>
            <a:r>
              <a:rPr lang="en" sz="1950" dirty="0">
                <a:solidFill>
                  <a:srgbClr val="00FFFF"/>
                </a:solidFill>
              </a:rPr>
              <a:t>For those of you watching online, who are not members of a church of Christ, I hope that we have shown you in these 2 lessons, from the word of God, that we DO appreciate Jesus’ birth, but why we do not celebrate “Christmas” here.</a:t>
            </a:r>
            <a:endParaRPr sz="1950" dirty="0">
              <a:solidFill>
                <a:srgbClr val="00FFFF"/>
              </a:solidFill>
            </a:endParaRPr>
          </a:p>
          <a:p>
            <a:pPr marL="457200" lvl="0" indent="-352425" algn="l" rtl="0">
              <a:lnSpc>
                <a:spcPct val="90000"/>
              </a:lnSpc>
              <a:spcBef>
                <a:spcPts val="0"/>
              </a:spcBef>
              <a:spcAft>
                <a:spcPts val="0"/>
              </a:spcAft>
              <a:buClr>
                <a:schemeClr val="dk1"/>
              </a:buClr>
              <a:buSzPts val="1950"/>
              <a:buChar char="●"/>
            </a:pPr>
            <a:r>
              <a:rPr lang="en" sz="1950" u="sng" dirty="0">
                <a:solidFill>
                  <a:srgbClr val="FFFF00"/>
                </a:solidFill>
              </a:rPr>
              <a:t>Rom.10:2</a:t>
            </a:r>
            <a:r>
              <a:rPr lang="en" sz="1950" dirty="0">
                <a:solidFill>
                  <a:schemeClr val="dk1"/>
                </a:solidFill>
              </a:rPr>
              <a:t> </a:t>
            </a:r>
            <a:r>
              <a:rPr lang="en" sz="1950" i="1" dirty="0">
                <a:solidFill>
                  <a:schemeClr val="dk1"/>
                </a:solidFill>
              </a:rPr>
              <a:t>“For I bear them witness that </a:t>
            </a:r>
            <a:r>
              <a:rPr lang="en" sz="1950" i="1" u="sng" dirty="0">
                <a:solidFill>
                  <a:srgbClr val="FFFF00"/>
                </a:solidFill>
              </a:rPr>
              <a:t>they have a zeal for God, but not according to knowledge</a:t>
            </a:r>
            <a:r>
              <a:rPr lang="en" sz="1950" i="1" dirty="0">
                <a:solidFill>
                  <a:srgbClr val="FFFF00"/>
                </a:solidFill>
              </a:rPr>
              <a:t>.”</a:t>
            </a:r>
            <a:r>
              <a:rPr lang="en" sz="1950" dirty="0">
                <a:solidFill>
                  <a:srgbClr val="FFFF00"/>
                </a:solidFill>
              </a:rPr>
              <a:t>  </a:t>
            </a:r>
            <a:r>
              <a:rPr lang="en" sz="1950" dirty="0">
                <a:solidFill>
                  <a:srgbClr val="00FFFF"/>
                </a:solidFill>
              </a:rPr>
              <a:t>Consider worshiping with us here in spirit and truth.</a:t>
            </a:r>
            <a:endParaRPr sz="1950" dirty="0">
              <a:solidFill>
                <a:srgbClr val="00FFFF"/>
              </a:solidFill>
            </a:endParaRPr>
          </a:p>
          <a:p>
            <a:pPr marL="457200" lvl="0" indent="0" algn="l" rtl="0">
              <a:lnSpc>
                <a:spcPct val="90000"/>
              </a:lnSpc>
              <a:spcBef>
                <a:spcPts val="0"/>
              </a:spcBef>
              <a:spcAft>
                <a:spcPts val="0"/>
              </a:spcAft>
              <a:buNone/>
            </a:pP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Outline</a:t>
            </a:r>
            <a:endParaRPr sz="5000" b="1">
              <a:solidFill>
                <a:srgbClr val="00FFFF"/>
              </a:solidFill>
            </a:endParaRPr>
          </a:p>
        </p:txBody>
      </p:sp>
      <p:sp>
        <p:nvSpPr>
          <p:cNvPr id="67" name="Google Shape;67;p15"/>
          <p:cNvSpPr txBox="1">
            <a:spLocks noGrp="1"/>
          </p:cNvSpPr>
          <p:nvPr>
            <p:ph type="subTitle" idx="1"/>
          </p:nvPr>
        </p:nvSpPr>
        <p:spPr>
          <a:xfrm>
            <a:off x="-143623" y="515700"/>
            <a:ext cx="9287623" cy="46278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00FFFF"/>
              </a:buClr>
              <a:buSzPts val="2500"/>
              <a:buChar char="●"/>
            </a:pPr>
            <a:r>
              <a:rPr lang="en" sz="2500" dirty="0">
                <a:solidFill>
                  <a:srgbClr val="FFFF00"/>
                </a:solidFill>
              </a:rPr>
              <a:t>The difference between individual Christians “proclaiming” versus churches of Christ “celebrating”.</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“Christmas” in churches today is filled with errors.</a:t>
            </a:r>
            <a:endParaRPr sz="2500" dirty="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“Christmas” in churches today opens the door to other holiday traditions and celebrations.</a:t>
            </a:r>
            <a:endParaRPr sz="2500" dirty="0">
              <a:solidFill>
                <a:srgbClr val="00FFFF"/>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Including “Christmas” in the work of a local church violates the conscience of some members.</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There is no command nor tradition passed down to churches from Jesus’ inspired apostles to celebrate His birth as a holiday.</a:t>
            </a:r>
            <a:endParaRPr sz="2500" dirty="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There is ONE “holiday” for the Lord’s church in scripture.</a:t>
            </a:r>
            <a:endParaRPr sz="2500" dirty="0">
              <a:solidFill>
                <a:srgbClr val="00FFFF"/>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YOU can still personally celebrate “Christmas” if YOU so desire.</a:t>
            </a:r>
            <a:endParaRPr sz="2500"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Announcing versus Celebrating</a:t>
            </a:r>
            <a:endParaRPr sz="4600" b="1">
              <a:solidFill>
                <a:srgbClr val="00FFFF"/>
              </a:solidFill>
            </a:endParaRPr>
          </a:p>
        </p:txBody>
      </p:sp>
      <p:sp>
        <p:nvSpPr>
          <p:cNvPr id="73" name="Google Shape;73;p16"/>
          <p:cNvSpPr txBox="1">
            <a:spLocks noGrp="1"/>
          </p:cNvSpPr>
          <p:nvPr>
            <p:ph type="subTitle" idx="1"/>
          </p:nvPr>
        </p:nvSpPr>
        <p:spPr>
          <a:xfrm>
            <a:off x="-148410" y="515700"/>
            <a:ext cx="9292410" cy="46278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We looked in lesson one at how important it is for every individual Christian to remember, and to teach others, that one day “the Word became flesh and dwelt among us” </a:t>
            </a:r>
            <a:r>
              <a:rPr lang="en" sz="2500" dirty="0">
                <a:solidFill>
                  <a:srgbClr val="FFFF00"/>
                </a:solidFill>
              </a:rPr>
              <a:t>(</a:t>
            </a:r>
            <a:r>
              <a:rPr lang="en" sz="2500" u="sng" dirty="0">
                <a:solidFill>
                  <a:srgbClr val="FFFF00"/>
                </a:solidFill>
              </a:rPr>
              <a:t>Jn.1:14</a:t>
            </a:r>
            <a:r>
              <a:rPr lang="en" sz="2500" dirty="0">
                <a:solidFill>
                  <a:srgbClr val="FFFF00"/>
                </a:solidFill>
              </a:rPr>
              <a:t>)</a:t>
            </a:r>
            <a:r>
              <a:rPr lang="en" sz="2500" dirty="0">
                <a:solidFill>
                  <a:schemeClr val="tx1"/>
                </a:solidFill>
              </a:rPr>
              <a:t>.  </a:t>
            </a:r>
            <a:r>
              <a:rPr lang="en" sz="2500" dirty="0">
                <a:solidFill>
                  <a:schemeClr val="dk1"/>
                </a:solidFill>
              </a:rPr>
              <a:t>This is the beginning of the good news of the gospel of Jesus Christ.  We should all do this DAILY.</a:t>
            </a:r>
            <a:endParaRPr sz="2500"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But this is DIFFERENT than setting aside a “Holy Day” (the origin of the word “holiday”) on which the entire church uses it’s time, it’s property, and it’s financial resources to collectively celebrate Jesus’ birth.</a:t>
            </a:r>
            <a:endParaRPr sz="2500" dirty="0">
              <a:solidFill>
                <a:srgbClr val="FFFF00"/>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So today churches pay for “nativity” scenes (some even live), large plays, elaborate decorations, a special “Christmas Service”, etc.</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Biblical errors in “Christmas”</a:t>
            </a:r>
            <a:endParaRPr sz="4600" b="1">
              <a:solidFill>
                <a:srgbClr val="00FFFF"/>
              </a:solidFill>
            </a:endParaRPr>
          </a:p>
        </p:txBody>
      </p:sp>
      <p:sp>
        <p:nvSpPr>
          <p:cNvPr id="79" name="Google Shape;79;p17"/>
          <p:cNvSpPr txBox="1">
            <a:spLocks noGrp="1"/>
          </p:cNvSpPr>
          <p:nvPr>
            <p:ph type="subTitle" idx="1"/>
          </p:nvPr>
        </p:nvSpPr>
        <p:spPr>
          <a:xfrm>
            <a:off x="-100536" y="515700"/>
            <a:ext cx="9244536" cy="46278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A bright star on the night Jesus was born, leading the shepherds to the manger.  NOT IN THE TEXT.  The wise men followed the star, not the shepherds.</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THREE wise men (Magi) visiting Jesus at the manger, when the number is not specified at all (just more than one).</a:t>
            </a:r>
            <a:endParaRPr sz="2500" dirty="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ANY wise men at all at the manger the night Jesus was born!  NOT IN THE TEXT.  They visited the </a:t>
            </a:r>
            <a:r>
              <a:rPr lang="en" sz="2500" i="1" dirty="0">
                <a:solidFill>
                  <a:schemeClr val="tx1"/>
                </a:solidFill>
              </a:rPr>
              <a:t>“young child” </a:t>
            </a:r>
            <a:r>
              <a:rPr lang="en" sz="2500" dirty="0">
                <a:solidFill>
                  <a:srgbClr val="00FFFF"/>
                </a:solidFill>
              </a:rPr>
              <a:t>Jesus later, when Joseph and Mary were living in a house </a:t>
            </a:r>
            <a:r>
              <a:rPr lang="en" sz="2500" dirty="0">
                <a:solidFill>
                  <a:srgbClr val="FFFF00"/>
                </a:solidFill>
              </a:rPr>
              <a:t>(</a:t>
            </a:r>
            <a:r>
              <a:rPr lang="en" sz="2500" u="sng" dirty="0">
                <a:solidFill>
                  <a:srgbClr val="FFFF00"/>
                </a:solidFill>
              </a:rPr>
              <a:t>Matthew 2</a:t>
            </a:r>
            <a:r>
              <a:rPr lang="en" sz="2500" dirty="0">
                <a:solidFill>
                  <a:srgbClr val="FFFF00"/>
                </a:solidFill>
              </a:rPr>
              <a:t>).</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Celebrating Jesus’ birth on December 25th, when of course the text does not specify.  In fact Jesus was almost certainly not born in the last month of the year.  This date became selected later for other reasons not in scripture at all.</a:t>
            </a:r>
            <a:endParaRPr sz="25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Opening that “holiday” door</a:t>
            </a:r>
            <a:endParaRPr sz="4600" b="1">
              <a:solidFill>
                <a:srgbClr val="00FFFF"/>
              </a:solidFill>
            </a:endParaRPr>
          </a:p>
        </p:txBody>
      </p:sp>
      <p:sp>
        <p:nvSpPr>
          <p:cNvPr id="85" name="Google Shape;85;p18"/>
          <p:cNvSpPr txBox="1">
            <a:spLocks noGrp="1"/>
          </p:cNvSpPr>
          <p:nvPr>
            <p:ph type="subTitle" idx="1"/>
          </p:nvPr>
        </p:nvSpPr>
        <p:spPr>
          <a:xfrm>
            <a:off x="-181923" y="550554"/>
            <a:ext cx="9469546" cy="4592945"/>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200" dirty="0">
                <a:solidFill>
                  <a:srgbClr val="FFFF00"/>
                </a:solidFill>
              </a:rPr>
              <a:t>Now we have churches with decorated/lighted Christmas trees, presents under the tree to be given to the children, and Santa Claus and his reindeer.  Society sings a song that says “So let’s give thanks to the Lord above ‘cause Santa Claus (a fictional character) comes tonight.”  What does ANY of this have to do with the birth of Jesus Christ?</a:t>
            </a:r>
            <a:endParaRPr sz="22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200" dirty="0">
                <a:solidFill>
                  <a:schemeClr val="dk1"/>
                </a:solidFill>
              </a:rPr>
              <a:t>We now have “Good Friday” and “Easter” being celebrated by churches, so much so that the word “Easter” made it into the King James translation </a:t>
            </a:r>
            <a:r>
              <a:rPr lang="en" sz="2200" dirty="0">
                <a:solidFill>
                  <a:srgbClr val="FFFF00"/>
                </a:solidFill>
              </a:rPr>
              <a:t>(</a:t>
            </a:r>
            <a:r>
              <a:rPr lang="en" sz="2200" u="sng" dirty="0">
                <a:solidFill>
                  <a:srgbClr val="FFFF00"/>
                </a:solidFill>
              </a:rPr>
              <a:t>Acts 12:4</a:t>
            </a:r>
            <a:r>
              <a:rPr lang="en" sz="2200" dirty="0">
                <a:solidFill>
                  <a:srgbClr val="FFFF00"/>
                </a:solidFill>
              </a:rPr>
              <a:t>).</a:t>
            </a:r>
            <a:endParaRPr sz="2200" dirty="0">
              <a:solidFill>
                <a:srgbClr val="FFFF00"/>
              </a:solidFill>
            </a:endParaRPr>
          </a:p>
          <a:p>
            <a:pPr marL="457200" lvl="0" indent="-387350" algn="l" rtl="0">
              <a:lnSpc>
                <a:spcPct val="90000"/>
              </a:lnSpc>
              <a:spcBef>
                <a:spcPts val="0"/>
              </a:spcBef>
              <a:spcAft>
                <a:spcPts val="0"/>
              </a:spcAft>
              <a:buClr>
                <a:srgbClr val="00FFFF"/>
              </a:buClr>
              <a:buSzPts val="2500"/>
              <a:buChar char="●"/>
            </a:pPr>
            <a:r>
              <a:rPr lang="en" sz="2200" dirty="0">
                <a:solidFill>
                  <a:srgbClr val="00FFFF"/>
                </a:solidFill>
              </a:rPr>
              <a:t>Then churches began revering “saints” instead of the Lord they presumed to serve - Saint Patrick, Saint Valentine (and “Saint Nicholas” became “Santa Claus”!).</a:t>
            </a:r>
            <a:endParaRPr sz="2200" dirty="0">
              <a:solidFill>
                <a:srgbClr val="00FFFF"/>
              </a:solidFill>
            </a:endParaRPr>
          </a:p>
          <a:p>
            <a:pPr marL="457200" lvl="0" indent="-387350" algn="l" rtl="0">
              <a:lnSpc>
                <a:spcPct val="90000"/>
              </a:lnSpc>
              <a:spcBef>
                <a:spcPts val="0"/>
              </a:spcBef>
              <a:spcAft>
                <a:spcPts val="0"/>
              </a:spcAft>
              <a:buClr>
                <a:srgbClr val="FFFF00"/>
              </a:buClr>
              <a:buSzPts val="2500"/>
              <a:buChar char="●"/>
            </a:pPr>
            <a:r>
              <a:rPr lang="en" sz="2200" dirty="0">
                <a:solidFill>
                  <a:srgbClr val="FFFF00"/>
                </a:solidFill>
              </a:rPr>
              <a:t>Now churches are having “Trunk or Treat” in their parking lots on Halloween, Thanksgiving turkey in their “Fellowship Halls”.  Where does it end?</a:t>
            </a:r>
            <a:endParaRPr sz="2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And what about your brethren?</a:t>
            </a:r>
            <a:endParaRPr sz="4600" b="1">
              <a:solidFill>
                <a:srgbClr val="00FFFF"/>
              </a:solidFill>
            </a:endParaRPr>
          </a:p>
        </p:txBody>
      </p:sp>
      <p:sp>
        <p:nvSpPr>
          <p:cNvPr id="91" name="Google Shape;91;p19"/>
          <p:cNvSpPr txBox="1">
            <a:spLocks noGrp="1"/>
          </p:cNvSpPr>
          <p:nvPr>
            <p:ph type="subTitle" idx="1"/>
          </p:nvPr>
        </p:nvSpPr>
        <p:spPr>
          <a:xfrm>
            <a:off x="0" y="515700"/>
            <a:ext cx="9144000" cy="4627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00" u="sng" dirty="0">
                <a:solidFill>
                  <a:srgbClr val="FFFF00"/>
                </a:solidFill>
              </a:rPr>
              <a:t>Rom.14:13-23</a:t>
            </a:r>
            <a:r>
              <a:rPr lang="en" sz="1900" dirty="0">
                <a:solidFill>
                  <a:schemeClr val="dk1"/>
                </a:solidFill>
              </a:rPr>
              <a:t> </a:t>
            </a:r>
            <a:r>
              <a:rPr lang="en" sz="1900" i="1" dirty="0">
                <a:solidFill>
                  <a:schemeClr val="dk1"/>
                </a:solidFill>
              </a:rPr>
              <a:t>“Therefore let us not judge one another anymore, but rather resolve this, </a:t>
            </a:r>
            <a:r>
              <a:rPr lang="en" sz="1900" i="1" u="sng" dirty="0">
                <a:solidFill>
                  <a:srgbClr val="FFFF00"/>
                </a:solidFill>
              </a:rPr>
              <a:t>not to put a stumbling block or a cause to fall in our brother’s way</a:t>
            </a:r>
            <a:r>
              <a:rPr lang="en" sz="1900" i="1" dirty="0">
                <a:solidFill>
                  <a:schemeClr val="dk1"/>
                </a:solidFill>
              </a:rPr>
              <a:t>.14 I know and am convinced by the Lord Jesus that there is nothing unclean of itself; but </a:t>
            </a:r>
            <a:r>
              <a:rPr lang="en" sz="1900" i="1" u="sng" dirty="0">
                <a:solidFill>
                  <a:schemeClr val="dk1"/>
                </a:solidFill>
              </a:rPr>
              <a:t>to him who considers anything to be unclean, to him it is unclean</a:t>
            </a:r>
            <a:r>
              <a:rPr lang="en" sz="1900" i="1" dirty="0">
                <a:solidFill>
                  <a:schemeClr val="dk1"/>
                </a:solidFill>
              </a:rPr>
              <a:t>. 15 Yet if your brother is grieved because of your food, </a:t>
            </a:r>
            <a:r>
              <a:rPr lang="en" sz="1900" i="1" u="sng" dirty="0">
                <a:solidFill>
                  <a:schemeClr val="dk1"/>
                </a:solidFill>
              </a:rPr>
              <a:t>you are no longer walking in love</a:t>
            </a:r>
            <a:r>
              <a:rPr lang="en" sz="1900" i="1" dirty="0">
                <a:solidFill>
                  <a:schemeClr val="dk1"/>
                </a:solidFill>
              </a:rPr>
              <a:t>. Do not destroy with your food the one for whom Christ died. 16 Therefore do not let your good be spoken of as evil; 17 for the kingdom of God is not eating and drinking, but righteousness and peace and joy in the Holy Spirit. 18 For he who serves Christ in these things is acceptable to God and approved by men.19 </a:t>
            </a:r>
            <a:r>
              <a:rPr lang="en" sz="1900" i="1" u="sng" dirty="0">
                <a:solidFill>
                  <a:srgbClr val="FFFF00"/>
                </a:solidFill>
              </a:rPr>
              <a:t>Therefore let us pursue the things which make for peace and the things by which one may edify another</a:t>
            </a:r>
            <a:r>
              <a:rPr lang="en" sz="1900" i="1" dirty="0">
                <a:solidFill>
                  <a:schemeClr val="dk1"/>
                </a:solidFill>
              </a:rPr>
              <a:t>. 20 Do not destroy the work of God for the sake of food. All things indeed are pure, but it is evil for the man who eats with offense. 21 </a:t>
            </a:r>
            <a:r>
              <a:rPr lang="en" sz="1900" i="1" u="sng" dirty="0">
                <a:solidFill>
                  <a:srgbClr val="FFFF00"/>
                </a:solidFill>
              </a:rPr>
              <a:t>It is good neither to eat meat nor drink wine nor do anything by which your brother stumbles or is offended or is made weak</a:t>
            </a:r>
            <a:r>
              <a:rPr lang="en" sz="1900" i="1" dirty="0">
                <a:solidFill>
                  <a:schemeClr val="dk1"/>
                </a:solidFill>
              </a:rPr>
              <a:t>. 22 Do you have faith? Have it to yourself before God. Happy is he who does not condemn himself in what he approves. 23 </a:t>
            </a:r>
            <a:r>
              <a:rPr lang="en" sz="1900" i="1" u="sng" dirty="0">
                <a:solidFill>
                  <a:srgbClr val="FFFF00"/>
                </a:solidFill>
              </a:rPr>
              <a:t>But he who doubts is condemned if he eats, because he does not eat from faith; for whatever is not from faith is sin</a:t>
            </a:r>
            <a:r>
              <a:rPr lang="en" sz="1900" i="1" dirty="0">
                <a:solidFill>
                  <a:schemeClr val="dk1"/>
                </a:solidFill>
              </a:rPr>
              <a:t>.”</a:t>
            </a:r>
            <a:endParaRPr sz="1900" i="1" dirty="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dirty="0">
                <a:solidFill>
                  <a:srgbClr val="00FFFF"/>
                </a:solidFill>
              </a:rPr>
              <a:t>Is “Christmas” a “liberty”?</a:t>
            </a:r>
            <a:endParaRPr sz="4600" b="1" dirty="0">
              <a:solidFill>
                <a:srgbClr val="00FFFF"/>
              </a:solidFill>
            </a:endParaRPr>
          </a:p>
        </p:txBody>
      </p:sp>
      <p:sp>
        <p:nvSpPr>
          <p:cNvPr id="97" name="Google Shape;97;p20"/>
          <p:cNvSpPr txBox="1">
            <a:spLocks noGrp="1"/>
          </p:cNvSpPr>
          <p:nvPr>
            <p:ph type="subTitle" idx="1"/>
          </p:nvPr>
        </p:nvSpPr>
        <p:spPr>
          <a:xfrm>
            <a:off x="0" y="515700"/>
            <a:ext cx="9144000" cy="4627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00" u="sng" dirty="0">
                <a:solidFill>
                  <a:srgbClr val="FFFF00"/>
                </a:solidFill>
              </a:rPr>
              <a:t>1 Cor.8:4-12</a:t>
            </a:r>
            <a:r>
              <a:rPr lang="en" sz="1900" dirty="0">
                <a:solidFill>
                  <a:schemeClr val="dk1"/>
                </a:solidFill>
              </a:rPr>
              <a:t> </a:t>
            </a:r>
            <a:r>
              <a:rPr lang="en" sz="1900" i="1" dirty="0">
                <a:solidFill>
                  <a:schemeClr val="dk1"/>
                </a:solidFill>
              </a:rPr>
              <a:t>“Therefore concerning the eating of things offered to idols, we know that an idol is nothing in the world, and that there is no other God but one. 5 For even if there are so-called gods, whether in heaven or on earth (as there are many gods and many lords), 6 yet for us there is one God, the Father, of whom are all things, and we for Him; and one Lord Jesus Christ, through whom are all things, and through whom we live. 7 </a:t>
            </a:r>
            <a:r>
              <a:rPr lang="en" sz="1900" i="1" u="sng" dirty="0">
                <a:solidFill>
                  <a:schemeClr val="dk1"/>
                </a:solidFill>
              </a:rPr>
              <a:t>However, there is not in everyone that knowledge; for some, with consciousness of the idol, until now eat it as a thing offered to an idol; and their conscience, being weak, is defiled</a:t>
            </a:r>
            <a:r>
              <a:rPr lang="en" sz="1900" i="1" dirty="0">
                <a:solidFill>
                  <a:schemeClr val="dk1"/>
                </a:solidFill>
              </a:rPr>
              <a:t>. 8 But food does not commend us to God; for neither if we eat are we the better, nor if we do not eat are we the worse.</a:t>
            </a:r>
            <a:endParaRPr sz="1900" i="1" dirty="0">
              <a:solidFill>
                <a:schemeClr val="dk1"/>
              </a:solidFill>
            </a:endParaRPr>
          </a:p>
          <a:p>
            <a:pPr marL="0" lvl="0" indent="0" algn="l" rtl="0">
              <a:lnSpc>
                <a:spcPct val="90000"/>
              </a:lnSpc>
              <a:spcBef>
                <a:spcPts val="0"/>
              </a:spcBef>
              <a:spcAft>
                <a:spcPts val="0"/>
              </a:spcAft>
              <a:buNone/>
            </a:pPr>
            <a:r>
              <a:rPr lang="en" sz="1900" i="1" dirty="0">
                <a:solidFill>
                  <a:schemeClr val="dk1"/>
                </a:solidFill>
              </a:rPr>
              <a:t>9 </a:t>
            </a:r>
            <a:r>
              <a:rPr lang="en" sz="1900" i="1" u="sng" dirty="0">
                <a:solidFill>
                  <a:srgbClr val="FFFF00"/>
                </a:solidFill>
              </a:rPr>
              <a:t>But beware lest somehow this liberty of yours become a stumbling block to those who are weak</a:t>
            </a:r>
            <a:r>
              <a:rPr lang="en" sz="1900" i="1" dirty="0">
                <a:solidFill>
                  <a:schemeClr val="dk1"/>
                </a:solidFill>
              </a:rPr>
              <a:t>. 10 For if anyone sees you who have knowledge eating in an idol’s temple, will not the conscience of him who is weak be emboldened to eat those things offered to idols? 11 And because of your knowledge shall the weak brother perish, for whom Christ died? 12 </a:t>
            </a:r>
            <a:r>
              <a:rPr lang="en" sz="1900" i="1" dirty="0">
                <a:solidFill>
                  <a:srgbClr val="FFFF00"/>
                </a:solidFill>
              </a:rPr>
              <a:t>But </a:t>
            </a:r>
            <a:r>
              <a:rPr lang="en" sz="1900" i="1" u="sng" dirty="0">
                <a:solidFill>
                  <a:srgbClr val="FFFF00"/>
                </a:solidFill>
              </a:rPr>
              <a:t>when you thus sin against the brethren, and wound their weak conscience, you sin against Christ</a:t>
            </a:r>
            <a:r>
              <a:rPr lang="en" sz="1900" i="1" dirty="0">
                <a:solidFill>
                  <a:srgbClr val="FFFF00"/>
                </a:solidFill>
              </a:rPr>
              <a:t>. 13 Therefore, </a:t>
            </a:r>
            <a:r>
              <a:rPr lang="en" sz="1900" i="1" u="sng" dirty="0">
                <a:solidFill>
                  <a:srgbClr val="FFFF00"/>
                </a:solidFill>
              </a:rPr>
              <a:t>if food makes my brother stumble, I will never again eat meat</a:t>
            </a:r>
            <a:r>
              <a:rPr lang="en" sz="1900" i="1" dirty="0">
                <a:solidFill>
                  <a:srgbClr val="FFFF00"/>
                </a:solidFill>
              </a:rPr>
              <a:t>, lest I make my brother stumble</a:t>
            </a:r>
            <a:r>
              <a:rPr lang="en" sz="1900" i="1" dirty="0">
                <a:solidFill>
                  <a:schemeClr val="dk1"/>
                </a:solidFill>
              </a:rPr>
              <a:t>.”</a:t>
            </a:r>
          </a:p>
          <a:p>
            <a:pPr marL="0" lvl="0" indent="0" algn="l" rtl="0">
              <a:lnSpc>
                <a:spcPct val="90000"/>
              </a:lnSpc>
              <a:spcBef>
                <a:spcPts val="0"/>
              </a:spcBef>
              <a:spcAft>
                <a:spcPts val="0"/>
              </a:spcAft>
              <a:buNone/>
            </a:pPr>
            <a:r>
              <a:rPr lang="en" sz="1900" dirty="0">
                <a:solidFill>
                  <a:schemeClr val="accent1">
                    <a:lumMod val="40000"/>
                    <a:lumOff val="60000"/>
                  </a:schemeClr>
                </a:solidFill>
              </a:rPr>
              <a:t>Should a church engage in that which creates a stumbling block for some brethren?</a:t>
            </a:r>
            <a:endParaRPr sz="1900" dirty="0">
              <a:solidFill>
                <a:schemeClr val="accent1">
                  <a:lumMod val="40000"/>
                  <a:lumOff val="60000"/>
                </a:schemeClr>
              </a:solidFill>
            </a:endParaRPr>
          </a:p>
          <a:p>
            <a:pPr marL="0" lvl="0" indent="0" algn="l" rtl="0">
              <a:lnSpc>
                <a:spcPct val="90000"/>
              </a:lnSpc>
              <a:spcBef>
                <a:spcPts val="0"/>
              </a:spcBef>
              <a:spcAft>
                <a:spcPts val="0"/>
              </a:spcAft>
              <a:buNone/>
            </a:pPr>
            <a:endParaRPr sz="1900" dirty="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300" b="1">
                <a:solidFill>
                  <a:srgbClr val="00FFFF"/>
                </a:solidFill>
              </a:rPr>
              <a:t>“Whatever is not from faith is sin”</a:t>
            </a:r>
            <a:endParaRPr sz="4300" b="1">
              <a:solidFill>
                <a:srgbClr val="00FFFF"/>
              </a:solidFill>
            </a:endParaRPr>
          </a:p>
        </p:txBody>
      </p:sp>
      <p:sp>
        <p:nvSpPr>
          <p:cNvPr id="103" name="Google Shape;103;p21"/>
          <p:cNvSpPr txBox="1">
            <a:spLocks noGrp="1"/>
          </p:cNvSpPr>
          <p:nvPr>
            <p:ph type="subTitle" idx="1"/>
          </p:nvPr>
        </p:nvSpPr>
        <p:spPr>
          <a:xfrm>
            <a:off x="-143623" y="515700"/>
            <a:ext cx="9287623" cy="46278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What is supposed to be the basis of our faith?</a:t>
            </a:r>
            <a:endParaRPr sz="2300" dirty="0">
              <a:solidFill>
                <a:srgbClr val="00FFFF"/>
              </a:solidFill>
            </a:endParaRPr>
          </a:p>
          <a:p>
            <a:pPr marL="457200" lvl="0" indent="-374650" algn="l" rtl="0">
              <a:lnSpc>
                <a:spcPct val="90000"/>
              </a:lnSpc>
              <a:spcBef>
                <a:spcPts val="0"/>
              </a:spcBef>
              <a:spcAft>
                <a:spcPts val="0"/>
              </a:spcAft>
              <a:buClr>
                <a:schemeClr val="dk1"/>
              </a:buClr>
              <a:buSzPts val="2300"/>
              <a:buChar char="●"/>
            </a:pPr>
            <a:r>
              <a:rPr lang="en" sz="2300" u="sng" dirty="0">
                <a:solidFill>
                  <a:srgbClr val="FFFF00"/>
                </a:solidFill>
              </a:rPr>
              <a:t>Rom.10:17</a:t>
            </a:r>
            <a:r>
              <a:rPr lang="en" sz="2300" dirty="0">
                <a:solidFill>
                  <a:schemeClr val="dk1"/>
                </a:solidFill>
              </a:rPr>
              <a:t> </a:t>
            </a:r>
            <a:r>
              <a:rPr lang="en" sz="2300" i="1" dirty="0">
                <a:solidFill>
                  <a:schemeClr val="dk1"/>
                </a:solidFill>
              </a:rPr>
              <a:t>“So then f</a:t>
            </a:r>
            <a:r>
              <a:rPr lang="en" sz="2300" i="1" u="sng" dirty="0">
                <a:solidFill>
                  <a:schemeClr val="dk1"/>
                </a:solidFill>
              </a:rPr>
              <a:t>aith comes by hearing, and hearing by the word of God</a:t>
            </a:r>
            <a:r>
              <a:rPr lang="en" sz="2300" i="1" dirty="0">
                <a:solidFill>
                  <a:schemeClr val="dk1"/>
                </a:solidFill>
              </a:rPr>
              <a:t>.”</a:t>
            </a:r>
            <a:endParaRPr sz="2300" i="1" dirty="0">
              <a:solidFill>
                <a:schemeClr val="dk1"/>
              </a:solidFill>
            </a:endParaRPr>
          </a:p>
          <a:p>
            <a:pPr marL="457200" lvl="0" indent="-374650" algn="l" rtl="0">
              <a:lnSpc>
                <a:spcPct val="90000"/>
              </a:lnSpc>
              <a:spcBef>
                <a:spcPts val="0"/>
              </a:spcBef>
              <a:spcAft>
                <a:spcPts val="0"/>
              </a:spcAft>
              <a:buClr>
                <a:schemeClr val="dk1"/>
              </a:buClr>
              <a:buSzPts val="2300"/>
              <a:buChar char="●"/>
            </a:pPr>
            <a:r>
              <a:rPr lang="en" sz="2300" u="sng" dirty="0">
                <a:solidFill>
                  <a:srgbClr val="FFFF00"/>
                </a:solidFill>
              </a:rPr>
              <a:t>1 Tim.1:5</a:t>
            </a:r>
            <a:r>
              <a:rPr lang="en" sz="2300" dirty="0">
                <a:solidFill>
                  <a:schemeClr val="dk1"/>
                </a:solidFill>
              </a:rPr>
              <a:t> </a:t>
            </a:r>
            <a:r>
              <a:rPr lang="en" sz="2300" i="1" dirty="0">
                <a:solidFill>
                  <a:schemeClr val="dk1"/>
                </a:solidFill>
              </a:rPr>
              <a:t>“Now the purpose of the commandment is love from a pure heart, from </a:t>
            </a:r>
            <a:r>
              <a:rPr lang="en" sz="2300" i="1" u="sng" dirty="0">
                <a:solidFill>
                  <a:schemeClr val="dk1"/>
                </a:solidFill>
              </a:rPr>
              <a:t>a good conscience</a:t>
            </a:r>
            <a:r>
              <a:rPr lang="en" sz="2300" i="1" dirty="0">
                <a:solidFill>
                  <a:schemeClr val="dk1"/>
                </a:solidFill>
              </a:rPr>
              <a:t>, and </a:t>
            </a:r>
            <a:r>
              <a:rPr lang="en" sz="2300" i="1" u="sng" dirty="0">
                <a:solidFill>
                  <a:schemeClr val="dk1"/>
                </a:solidFill>
              </a:rPr>
              <a:t>from sincere faith</a:t>
            </a:r>
            <a:r>
              <a:rPr lang="en" sz="2300" i="1" dirty="0">
                <a:solidFill>
                  <a:schemeClr val="dk1"/>
                </a:solidFill>
              </a:rPr>
              <a:t>,”</a:t>
            </a:r>
            <a:endParaRPr sz="2300" i="1" dirty="0">
              <a:solidFill>
                <a:schemeClr val="dk1"/>
              </a:solidFill>
            </a:endParaRPr>
          </a:p>
          <a:p>
            <a:pPr marL="457200" lvl="0" indent="-374650" algn="l" rtl="0">
              <a:lnSpc>
                <a:spcPct val="90000"/>
              </a:lnSpc>
              <a:spcBef>
                <a:spcPts val="0"/>
              </a:spcBef>
              <a:spcAft>
                <a:spcPts val="0"/>
              </a:spcAft>
              <a:buClr>
                <a:schemeClr val="dk1"/>
              </a:buClr>
              <a:buSzPts val="2300"/>
              <a:buChar char="●"/>
            </a:pPr>
            <a:r>
              <a:rPr lang="en" sz="2300" u="sng" dirty="0">
                <a:solidFill>
                  <a:srgbClr val="FFFF00"/>
                </a:solidFill>
              </a:rPr>
              <a:t>1 Tim.1:19</a:t>
            </a:r>
            <a:r>
              <a:rPr lang="en" sz="2300" dirty="0">
                <a:solidFill>
                  <a:schemeClr val="dk1"/>
                </a:solidFill>
              </a:rPr>
              <a:t> </a:t>
            </a:r>
            <a:r>
              <a:rPr lang="en" sz="2300" i="1" dirty="0">
                <a:solidFill>
                  <a:schemeClr val="dk1"/>
                </a:solidFill>
              </a:rPr>
              <a:t>“</a:t>
            </a:r>
            <a:r>
              <a:rPr lang="en" sz="2300" i="1" u="sng" dirty="0">
                <a:solidFill>
                  <a:schemeClr val="dk1"/>
                </a:solidFill>
              </a:rPr>
              <a:t>having faith and a good conscience</a:t>
            </a:r>
            <a:r>
              <a:rPr lang="en" sz="2300" i="1" dirty="0">
                <a:solidFill>
                  <a:schemeClr val="dk1"/>
                </a:solidFill>
              </a:rPr>
              <a:t>, which some having rejected, concerning the faith have suffered shipwreck,”</a:t>
            </a:r>
            <a:endParaRPr sz="2300" i="1" dirty="0">
              <a:solidFill>
                <a:schemeClr val="dk1"/>
              </a:solidFill>
            </a:endParaRPr>
          </a:p>
          <a:p>
            <a:pPr marL="457200" lvl="0" indent="-374650" algn="l" rtl="0">
              <a:lnSpc>
                <a:spcPct val="90000"/>
              </a:lnSpc>
              <a:spcBef>
                <a:spcPts val="0"/>
              </a:spcBef>
              <a:spcAft>
                <a:spcPts val="0"/>
              </a:spcAft>
              <a:buClr>
                <a:schemeClr val="dk1"/>
              </a:buClr>
              <a:buSzPts val="2300"/>
              <a:buChar char="●"/>
            </a:pPr>
            <a:r>
              <a:rPr lang="en" sz="2300" u="sng" dirty="0">
                <a:solidFill>
                  <a:srgbClr val="FFFF00"/>
                </a:solidFill>
              </a:rPr>
              <a:t>1 Tim.3:8-9</a:t>
            </a:r>
            <a:r>
              <a:rPr lang="en" sz="2300" dirty="0">
                <a:solidFill>
                  <a:schemeClr val="dk1"/>
                </a:solidFill>
              </a:rPr>
              <a:t> </a:t>
            </a:r>
            <a:r>
              <a:rPr lang="en" sz="2300" i="1" dirty="0">
                <a:solidFill>
                  <a:schemeClr val="dk1"/>
                </a:solidFill>
              </a:rPr>
              <a:t>“Likewise deacons must be reverent, not double-tongued, not given to much wine, not greedy for money, 9 </a:t>
            </a:r>
            <a:r>
              <a:rPr lang="en" sz="2300" i="1" u="sng" dirty="0">
                <a:solidFill>
                  <a:schemeClr val="dk1"/>
                </a:solidFill>
              </a:rPr>
              <a:t>holding the mystery of the faith with a pure conscience</a:t>
            </a:r>
            <a:r>
              <a:rPr lang="en" sz="2300" i="1" dirty="0">
                <a:solidFill>
                  <a:schemeClr val="dk1"/>
                </a:solidFill>
              </a:rPr>
              <a:t>”</a:t>
            </a:r>
            <a:endParaRPr sz="2300" i="1" dirty="0">
              <a:solidFill>
                <a:schemeClr val="dk1"/>
              </a:solidFill>
            </a:endParaRPr>
          </a:p>
          <a:p>
            <a:pPr marL="457200" lvl="0" indent="-374650" algn="l" rtl="0">
              <a:lnSpc>
                <a:spcPct val="90000"/>
              </a:lnSpc>
              <a:spcBef>
                <a:spcPts val="0"/>
              </a:spcBef>
              <a:spcAft>
                <a:spcPts val="0"/>
              </a:spcAft>
              <a:buClr>
                <a:schemeClr val="dk1"/>
              </a:buClr>
              <a:buSzPts val="2300"/>
              <a:buChar char="●"/>
            </a:pPr>
            <a:r>
              <a:rPr lang="en" sz="2300" u="sng" dirty="0">
                <a:solidFill>
                  <a:srgbClr val="FFFF00"/>
                </a:solidFill>
              </a:rPr>
              <a:t>Heb.10:22</a:t>
            </a:r>
            <a:r>
              <a:rPr lang="en" sz="2300" dirty="0">
                <a:solidFill>
                  <a:schemeClr val="dk1"/>
                </a:solidFill>
              </a:rPr>
              <a:t> </a:t>
            </a:r>
            <a:r>
              <a:rPr lang="en" sz="2300" i="1" dirty="0">
                <a:solidFill>
                  <a:schemeClr val="dk1"/>
                </a:solidFill>
              </a:rPr>
              <a:t>“let us draw near with a true heart in </a:t>
            </a:r>
            <a:r>
              <a:rPr lang="en" sz="2300" i="1" u="sng" dirty="0">
                <a:solidFill>
                  <a:schemeClr val="dk1"/>
                </a:solidFill>
              </a:rPr>
              <a:t>full assurance of faith</a:t>
            </a:r>
            <a:r>
              <a:rPr lang="en" sz="2300" i="1" dirty="0">
                <a:solidFill>
                  <a:schemeClr val="dk1"/>
                </a:solidFill>
              </a:rPr>
              <a:t>, </a:t>
            </a:r>
            <a:r>
              <a:rPr lang="en" sz="2300" i="1" u="sng" dirty="0">
                <a:solidFill>
                  <a:schemeClr val="dk1"/>
                </a:solidFill>
              </a:rPr>
              <a:t>having our hearts sprinkled from an evil conscience</a:t>
            </a:r>
            <a:r>
              <a:rPr lang="en" sz="2300" i="1" dirty="0">
                <a:solidFill>
                  <a:schemeClr val="dk1"/>
                </a:solidFill>
              </a:rPr>
              <a:t> and our bodies washed with pure water.”</a:t>
            </a:r>
            <a:endParaRPr sz="2300" i="1" dirty="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Look at how many times our faith is linked with our conscience!</a:t>
            </a:r>
            <a:endParaRPr sz="2300" dirty="0">
              <a:solidFill>
                <a:srgbClr val="00FFFF"/>
              </a:solidFill>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3907</Words>
  <Application>Microsoft Office PowerPoint</Application>
  <PresentationFormat>On-screen Show (16:9)</PresentationFormat>
  <Paragraphs>102</Paragraphs>
  <Slides>20</Slides>
  <Notes>20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20</vt:i4>
      </vt:variant>
    </vt:vector>
  </HeadingPairs>
  <TitlesOfParts>
    <vt:vector size="22" baseType="lpstr">
      <vt:lpstr>Arial</vt:lpstr>
      <vt:lpstr>Simple Dark</vt:lpstr>
      <vt:lpstr>CHRISTIANS AND “CHRISTMAS” - Part Two</vt:lpstr>
      <vt:lpstr>Review</vt:lpstr>
      <vt:lpstr>Outline</vt:lpstr>
      <vt:lpstr>Announcing versus Celebrating</vt:lpstr>
      <vt:lpstr>Biblical errors in “Christmas”</vt:lpstr>
      <vt:lpstr>Opening that “holiday” door</vt:lpstr>
      <vt:lpstr>And what about your brethren?</vt:lpstr>
      <vt:lpstr>Is “Christmas” a “liberty”?</vt:lpstr>
      <vt:lpstr>“Whatever is not from faith is sin”</vt:lpstr>
      <vt:lpstr>This congregation includes ME!</vt:lpstr>
      <vt:lpstr>The BIGGEST problem …</vt:lpstr>
      <vt:lpstr>“Christmas” is NOT in God’s word</vt:lpstr>
      <vt:lpstr>So then we have a decision to make.</vt:lpstr>
      <vt:lpstr>Did God ever create “Holy Days”?</vt:lpstr>
      <vt:lpstr>So what did the apostles teach?</vt:lpstr>
      <vt:lpstr>Would you like to see some more?</vt:lpstr>
      <vt:lpstr>ONE “holy day” for Christians</vt:lpstr>
      <vt:lpstr>YOU can celebrate what YOU want</vt:lpstr>
      <vt:lpstr>What does Romans 14:1-10 mean?</vt:lpstr>
      <vt:lpstr>An amazing opportunity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CHRISTIANS AND “CHRISTMAS” - Part Two</dc:title>
  <dc:creator>Eric Bridge</dc:creator>
  <cp:lastModifiedBy>Eric Bridge</cp:lastModifiedBy>
  <cp:revision>15</cp:revision>
  <dcterms:modified xsi:type="dcterms:W3CDTF">2024-12-22T03:26:25Z</dcterms:modified>
</cp:coreProperties>
</file>