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322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1c8b32c261_0_3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1c8b32c261_0_3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1ceccf8409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1ceccf8409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ceccf8409_0_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1ceccf8409_0_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1c798af51b_0_4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c798af51b_0_4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1c8b32c261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1c8b32c261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1c8b32c261_0_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1c8b32c261_0_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1c8b32c261_0_10: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1c8b32c261_0_1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1c8b32c261_0_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1c8b32c261_0_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c8b32c261_0_20: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1c8b32c261_0_2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1c8b32c261_0_2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1c8b32c261_0_2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1c8b32c261_0_3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1c8b32c261_0_3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08275"/>
            <a:ext cx="9144000" cy="82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00" b="1">
                <a:solidFill>
                  <a:srgbClr val="00FFFF"/>
                </a:solidFill>
              </a:rPr>
              <a:t>NEW OR RESTORED?</a:t>
            </a:r>
            <a:endParaRPr sz="6000" b="1">
              <a:solidFill>
                <a:srgbClr val="00FFFF"/>
              </a:solidFill>
            </a:endParaRPr>
          </a:p>
        </p:txBody>
      </p:sp>
      <p:sp>
        <p:nvSpPr>
          <p:cNvPr id="55" name="Google Shape;55;p13"/>
          <p:cNvSpPr txBox="1">
            <a:spLocks noGrp="1"/>
          </p:cNvSpPr>
          <p:nvPr>
            <p:ph type="subTitle" idx="1"/>
          </p:nvPr>
        </p:nvSpPr>
        <p:spPr>
          <a:xfrm>
            <a:off x="0" y="609100"/>
            <a:ext cx="9144000" cy="45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u="sng">
                <a:solidFill>
                  <a:srgbClr val="FFFF00"/>
                </a:solidFill>
              </a:rPr>
              <a:t>Matt.5:17-20</a:t>
            </a:r>
            <a:r>
              <a:rPr lang="en" sz="2600">
                <a:solidFill>
                  <a:schemeClr val="dk1"/>
                </a:solidFill>
              </a:rPr>
              <a:t> </a:t>
            </a:r>
            <a:r>
              <a:rPr lang="en" sz="2600">
                <a:solidFill>
                  <a:srgbClr val="00FFFF"/>
                </a:solidFill>
              </a:rPr>
              <a:t>(NKJV)</a:t>
            </a:r>
            <a:r>
              <a:rPr lang="en" sz="2600">
                <a:solidFill>
                  <a:schemeClr val="dk1"/>
                </a:solidFill>
              </a:rPr>
              <a:t> </a:t>
            </a:r>
            <a:r>
              <a:rPr lang="en" sz="2600" i="1">
                <a:solidFill>
                  <a:schemeClr val="dk1"/>
                </a:solidFill>
              </a:rPr>
              <a:t>“</a:t>
            </a:r>
            <a:r>
              <a:rPr lang="en" sz="2600" i="1" u="sng">
                <a:solidFill>
                  <a:schemeClr val="dk1"/>
                </a:solidFill>
              </a:rPr>
              <a:t>Do not think that I came to destroy the Law or the Prophets. I did not come to destroy but to fulfill</a:t>
            </a:r>
            <a:r>
              <a:rPr lang="en" sz="2600" i="1">
                <a:solidFill>
                  <a:schemeClr val="dk1"/>
                </a:solidFill>
              </a:rPr>
              <a:t>. 18 For assuredly, I say to you, till heaven and earth pass away, one jot or one tittle will by no means pass from the law </a:t>
            </a:r>
            <a:r>
              <a:rPr lang="en" sz="2600" i="1" u="sng">
                <a:solidFill>
                  <a:schemeClr val="dk1"/>
                </a:solidFill>
              </a:rPr>
              <a:t>till all is fulfilled</a:t>
            </a:r>
            <a:r>
              <a:rPr lang="en" sz="2600" i="1">
                <a:solidFill>
                  <a:schemeClr val="dk1"/>
                </a:solidFill>
              </a:rPr>
              <a:t>. 19 Whoever therefore breaks one of the least of these commandments, and teaches men so, shall be called least in the kingdom of heaven; but </a:t>
            </a:r>
            <a:r>
              <a:rPr lang="en" sz="2600" i="1" u="sng">
                <a:solidFill>
                  <a:schemeClr val="dk1"/>
                </a:solidFill>
              </a:rPr>
              <a:t>whoever does and teaches them, he shall be called great in the kingdom of heaven</a:t>
            </a:r>
            <a:r>
              <a:rPr lang="en" sz="2600" i="1">
                <a:solidFill>
                  <a:schemeClr val="dk1"/>
                </a:solidFill>
              </a:rPr>
              <a:t>. 20 For I say to you, that </a:t>
            </a:r>
            <a:r>
              <a:rPr lang="en" sz="2600" i="1" u="sng">
                <a:solidFill>
                  <a:schemeClr val="dk1"/>
                </a:solidFill>
              </a:rPr>
              <a:t>unless your righteousness exceeds the righteousness of the scribes and Pharisees</a:t>
            </a:r>
            <a:r>
              <a:rPr lang="en" sz="2600" i="1">
                <a:solidFill>
                  <a:schemeClr val="dk1"/>
                </a:solidFill>
              </a:rPr>
              <a:t>, you will by no means enter the kingdom of heaven.”</a:t>
            </a:r>
            <a:endParaRPr sz="2600" i="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154300" y="-108275"/>
            <a:ext cx="9468000"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“REFORMED”?</a:t>
            </a:r>
            <a:endParaRPr sz="5000" b="1">
              <a:solidFill>
                <a:srgbClr val="00FFFF"/>
              </a:solidFill>
            </a:endParaRPr>
          </a:p>
        </p:txBody>
      </p:sp>
      <p:sp>
        <p:nvSpPr>
          <p:cNvPr id="109" name="Google Shape;109;p22"/>
          <p:cNvSpPr txBox="1">
            <a:spLocks noGrp="1"/>
          </p:cNvSpPr>
          <p:nvPr>
            <p:ph type="subTitle" idx="1"/>
          </p:nvPr>
        </p:nvSpPr>
        <p:spPr>
          <a:xfrm>
            <a:off x="-154300" y="361400"/>
            <a:ext cx="9387000" cy="47820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200">
                <a:solidFill>
                  <a:srgbClr val="FFFF00"/>
                </a:solidFill>
              </a:rPr>
              <a:t>October 31, 1517</a:t>
            </a:r>
            <a:endParaRPr sz="2200">
              <a:solidFill>
                <a:srgbClr val="FFFF00"/>
              </a:solidFill>
            </a:endParaRPr>
          </a:p>
          <a:p>
            <a:pPr marL="457200" lvl="0" indent="0" algn="l" rtl="0">
              <a:spcBef>
                <a:spcPts val="0"/>
              </a:spcBef>
              <a:spcAft>
                <a:spcPts val="0"/>
              </a:spcAft>
              <a:buNone/>
            </a:pPr>
            <a:endParaRPr sz="2200">
              <a:solidFill>
                <a:srgbClr val="FFFF00"/>
              </a:solidFill>
            </a:endParaRPr>
          </a:p>
        </p:txBody>
      </p:sp>
      <p:pic>
        <p:nvPicPr>
          <p:cNvPr id="110" name="Google Shape;110;p22"/>
          <p:cNvPicPr preferRelativeResize="0"/>
          <p:nvPr/>
        </p:nvPicPr>
        <p:blipFill>
          <a:blip r:embed="rId3">
            <a:alphaModFix/>
          </a:blip>
          <a:stretch>
            <a:fillRect/>
          </a:stretch>
        </p:blipFill>
        <p:spPr>
          <a:xfrm>
            <a:off x="231450" y="776950"/>
            <a:ext cx="8716874" cy="4366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ctrTitle"/>
          </p:nvPr>
        </p:nvSpPr>
        <p:spPr>
          <a:xfrm>
            <a:off x="-154300" y="-108275"/>
            <a:ext cx="9468000"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HOW DID THAT WORK OUT?</a:t>
            </a:r>
            <a:endParaRPr sz="5000" b="1">
              <a:solidFill>
                <a:srgbClr val="00FFFF"/>
              </a:solidFill>
            </a:endParaRPr>
          </a:p>
        </p:txBody>
      </p:sp>
      <p:sp>
        <p:nvSpPr>
          <p:cNvPr id="116" name="Google Shape;116;p23"/>
          <p:cNvSpPr txBox="1">
            <a:spLocks noGrp="1"/>
          </p:cNvSpPr>
          <p:nvPr>
            <p:ph type="subTitle" idx="1"/>
          </p:nvPr>
        </p:nvSpPr>
        <p:spPr>
          <a:xfrm>
            <a:off x="-154300" y="361400"/>
            <a:ext cx="9387000" cy="4782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dirty="0">
                <a:solidFill>
                  <a:srgbClr val="FFFF00"/>
                </a:solidFill>
              </a:rPr>
              <a:t>I admire Martin Luther’s zeal, and his observations that the Roman Catholic church was corrupt and much of its doctrine and organization were unbiblical.</a:t>
            </a:r>
            <a:endParaRPr sz="2000" dirty="0">
              <a:solidFill>
                <a:srgbClr val="FFFF00"/>
              </a:solidFill>
            </a:endParaRPr>
          </a:p>
          <a:p>
            <a:pPr marL="457200" lvl="0" indent="-355600" algn="l" rtl="0">
              <a:spcBef>
                <a:spcPts val="0"/>
              </a:spcBef>
              <a:spcAft>
                <a:spcPts val="0"/>
              </a:spcAft>
              <a:buClr>
                <a:schemeClr val="dk1"/>
              </a:buClr>
              <a:buSzPts val="2000"/>
              <a:buChar char="●"/>
            </a:pPr>
            <a:r>
              <a:rPr lang="en" sz="2000" dirty="0">
                <a:solidFill>
                  <a:schemeClr val="dk1"/>
                </a:solidFill>
              </a:rPr>
              <a:t>But because Luther’s goal was only the “reformation” of an existing unbiblical church, which was not the church Jesus established, he was just changing a denomination into yet another denomination.  And what followed after this?</a:t>
            </a:r>
            <a:endParaRPr sz="2000"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1529 - King Henry VIII -  Church of England</a:t>
            </a:r>
            <a:endParaRPr sz="2000" dirty="0">
              <a:solidFill>
                <a:srgbClr val="00FFFF"/>
              </a:solidFill>
            </a:endParaRPr>
          </a:p>
          <a:p>
            <a:pPr marL="457200" lvl="0" indent="-355600" algn="l" rtl="0">
              <a:spcBef>
                <a:spcPts val="0"/>
              </a:spcBef>
              <a:spcAft>
                <a:spcPts val="0"/>
              </a:spcAft>
              <a:buClr>
                <a:srgbClr val="FFFF00"/>
              </a:buClr>
              <a:buSzPts val="2000"/>
              <a:buChar char="●"/>
            </a:pPr>
            <a:r>
              <a:rPr lang="en" sz="2000" dirty="0">
                <a:solidFill>
                  <a:srgbClr val="FFFF00"/>
                </a:solidFill>
              </a:rPr>
              <a:t>1536 John Calvin - Presbyterianism</a:t>
            </a:r>
            <a:endParaRPr sz="2000" dirty="0">
              <a:solidFill>
                <a:srgbClr val="FFFF00"/>
              </a:solidFill>
            </a:endParaRPr>
          </a:p>
          <a:p>
            <a:pPr marL="457200" lvl="0" indent="-355600" algn="l" rtl="0">
              <a:spcBef>
                <a:spcPts val="0"/>
              </a:spcBef>
              <a:spcAft>
                <a:spcPts val="0"/>
              </a:spcAft>
              <a:buClr>
                <a:schemeClr val="dk1"/>
              </a:buClr>
              <a:buSzPts val="2000"/>
              <a:buChar char="●"/>
            </a:pPr>
            <a:r>
              <a:rPr lang="en" sz="2000" dirty="0">
                <a:solidFill>
                  <a:schemeClr val="dk1"/>
                </a:solidFill>
              </a:rPr>
              <a:t>1609 - John Smyth - Baptist churches</a:t>
            </a:r>
            <a:endParaRPr sz="2000"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1729 - John Wesley - Methodist church</a:t>
            </a:r>
            <a:endParaRPr sz="2000" dirty="0">
              <a:solidFill>
                <a:srgbClr val="00FFFF"/>
              </a:solidFill>
            </a:endParaRPr>
          </a:p>
          <a:p>
            <a:pPr marL="457200" lvl="0" indent="-355600" algn="l" rtl="0">
              <a:spcBef>
                <a:spcPts val="0"/>
              </a:spcBef>
              <a:spcAft>
                <a:spcPts val="0"/>
              </a:spcAft>
              <a:buClr>
                <a:srgbClr val="FFFF00"/>
              </a:buClr>
              <a:buSzPts val="2000"/>
              <a:buChar char="●"/>
            </a:pPr>
            <a:r>
              <a:rPr lang="en" sz="2000" dirty="0">
                <a:solidFill>
                  <a:srgbClr val="FFFF00"/>
                </a:solidFill>
              </a:rPr>
              <a:t>1830 - Joseph Smith - Church of Jesus Christ of Latter Day Saints (Mormons)</a:t>
            </a:r>
            <a:endParaRPr sz="2000" dirty="0">
              <a:solidFill>
                <a:srgbClr val="FFFF00"/>
              </a:solidFill>
            </a:endParaRPr>
          </a:p>
          <a:p>
            <a:pPr marL="457200" lvl="0" indent="-355600" algn="l" rtl="0">
              <a:spcBef>
                <a:spcPts val="0"/>
              </a:spcBef>
              <a:spcAft>
                <a:spcPts val="0"/>
              </a:spcAft>
              <a:buClr>
                <a:schemeClr val="dk1"/>
              </a:buClr>
              <a:buSzPts val="2000"/>
              <a:buChar char="●"/>
            </a:pPr>
            <a:r>
              <a:rPr lang="en" sz="2000" dirty="0">
                <a:solidFill>
                  <a:schemeClr val="dk1"/>
                </a:solidFill>
              </a:rPr>
              <a:t>1870 - Charles Russell - Jehovah’s Witnesses</a:t>
            </a:r>
            <a:endParaRPr sz="2000"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1906 - (Various founders) - Pentecostal Holiness</a:t>
            </a:r>
            <a:endParaRPr sz="2000" dirty="0">
              <a:solidFill>
                <a:srgbClr val="00FFFF"/>
              </a:solidFill>
            </a:endParaRPr>
          </a:p>
          <a:p>
            <a:pPr marL="457200" lvl="0" indent="-355600" algn="l" rtl="0">
              <a:spcBef>
                <a:spcPts val="0"/>
              </a:spcBef>
              <a:spcAft>
                <a:spcPts val="0"/>
              </a:spcAft>
              <a:buClr>
                <a:srgbClr val="FFFF00"/>
              </a:buClr>
              <a:buSzPts val="2000"/>
              <a:buChar char="●"/>
            </a:pPr>
            <a:r>
              <a:rPr lang="en" sz="2000" dirty="0">
                <a:solidFill>
                  <a:srgbClr val="FFFF00"/>
                </a:solidFill>
              </a:rPr>
              <a:t>Today in 2024 - Hundreds, if not thousands, of distinct “Christian” denominations all over the world - each of them trying to either “reform” what they were doing wrong before, or trying to create something entirely “new”!</a:t>
            </a:r>
            <a:endParaRPr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ctrTitle"/>
          </p:nvPr>
        </p:nvSpPr>
        <p:spPr>
          <a:xfrm>
            <a:off x="-154300" y="-108275"/>
            <a:ext cx="9468000"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NEW OR “RESTORATION”?</a:t>
            </a:r>
            <a:endParaRPr sz="5000" b="1">
              <a:solidFill>
                <a:srgbClr val="00FFFF"/>
              </a:solidFill>
            </a:endParaRPr>
          </a:p>
        </p:txBody>
      </p:sp>
      <p:sp>
        <p:nvSpPr>
          <p:cNvPr id="122" name="Google Shape;122;p24"/>
          <p:cNvSpPr txBox="1">
            <a:spLocks noGrp="1"/>
          </p:cNvSpPr>
          <p:nvPr>
            <p:ph type="subTitle" idx="1"/>
          </p:nvPr>
        </p:nvSpPr>
        <p:spPr>
          <a:xfrm>
            <a:off x="-154300" y="361400"/>
            <a:ext cx="9387000" cy="4782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u="sng" dirty="0">
                <a:solidFill>
                  <a:srgbClr val="FFFF00"/>
                </a:solidFill>
              </a:rPr>
              <a:t>Acts 17:21</a:t>
            </a:r>
            <a:r>
              <a:rPr lang="en" sz="2000" dirty="0">
                <a:solidFill>
                  <a:srgbClr val="FFFF00"/>
                </a:solidFill>
              </a:rPr>
              <a:t> </a:t>
            </a:r>
            <a:r>
              <a:rPr lang="en" sz="2000" i="1" dirty="0">
                <a:solidFill>
                  <a:schemeClr val="dk1"/>
                </a:solidFill>
              </a:rPr>
              <a:t>“For all the Athenians and the foreigners who were there </a:t>
            </a:r>
            <a:r>
              <a:rPr lang="en" sz="2000" i="1" u="sng" dirty="0">
                <a:solidFill>
                  <a:schemeClr val="dk1"/>
                </a:solidFill>
              </a:rPr>
              <a:t>spent their time in nothing else but either to tell or to hear some new thing</a:t>
            </a:r>
            <a:r>
              <a:rPr lang="en" sz="2000" i="1" dirty="0">
                <a:solidFill>
                  <a:schemeClr val="dk1"/>
                </a:solidFill>
              </a:rPr>
              <a:t>.”</a:t>
            </a:r>
            <a:endParaRPr sz="2000" i="1" dirty="0">
              <a:solidFill>
                <a:schemeClr val="dk1"/>
              </a:solidFill>
            </a:endParaRPr>
          </a:p>
          <a:p>
            <a:pPr marL="457200" lvl="0" indent="-355600" algn="l" rtl="0">
              <a:spcBef>
                <a:spcPts val="0"/>
              </a:spcBef>
              <a:spcAft>
                <a:spcPts val="0"/>
              </a:spcAft>
              <a:buClr>
                <a:srgbClr val="FFFF00"/>
              </a:buClr>
              <a:buSzPts val="2000"/>
              <a:buChar char="●"/>
            </a:pPr>
            <a:r>
              <a:rPr lang="en" sz="2000" dirty="0">
                <a:solidFill>
                  <a:srgbClr val="FFFF00"/>
                </a:solidFill>
              </a:rPr>
              <a:t>Is that the church you are looking for?  You’re bored where you are so you just want something new?  That is not what we are trying to do here!</a:t>
            </a:r>
            <a:endParaRPr sz="2000" dirty="0">
              <a:solidFill>
                <a:srgbClr val="FFFF00"/>
              </a:solidFill>
            </a:endParaRPr>
          </a:p>
          <a:p>
            <a:pPr marL="457200" lvl="0" indent="-355600" algn="l" rtl="0">
              <a:spcBef>
                <a:spcPts val="0"/>
              </a:spcBef>
              <a:spcAft>
                <a:spcPts val="0"/>
              </a:spcAft>
              <a:buClr>
                <a:srgbClr val="00FFFF"/>
              </a:buClr>
              <a:buSzPts val="2000"/>
              <a:buChar char="●"/>
            </a:pPr>
            <a:r>
              <a:rPr lang="en" sz="2000" dirty="0">
                <a:solidFill>
                  <a:srgbClr val="00FFFF"/>
                </a:solidFill>
              </a:rPr>
              <a:t>On the other hand, what you are hearing today, that denominations are NOT a good thing,  that we want to go back to the beginning of Christ’s church, in </a:t>
            </a:r>
            <a:r>
              <a:rPr lang="en" sz="2000" u="sng" dirty="0">
                <a:solidFill>
                  <a:srgbClr val="FFFF00"/>
                </a:solidFill>
              </a:rPr>
              <a:t>Acts 2</a:t>
            </a:r>
            <a:r>
              <a:rPr lang="en" sz="2000" dirty="0">
                <a:solidFill>
                  <a:srgbClr val="00FFFF"/>
                </a:solidFill>
              </a:rPr>
              <a:t>, and follow that pattern and restore simple New Testament worship, may actually be very new to you.  If that’s the “newness” you are looking for - we invite you to join us in this endeavor! </a:t>
            </a:r>
            <a:r>
              <a:rPr lang="en" sz="2000" dirty="0">
                <a:solidFill>
                  <a:srgbClr val="FFFF00"/>
                </a:solidFill>
              </a:rPr>
              <a:t> </a:t>
            </a:r>
            <a:endParaRPr sz="2000" dirty="0">
              <a:solidFill>
                <a:srgbClr val="FFFF00"/>
              </a:solidFill>
            </a:endParaRPr>
          </a:p>
          <a:p>
            <a:pPr marL="457200" lvl="0" indent="-355600" algn="l" rtl="0">
              <a:spcBef>
                <a:spcPts val="0"/>
              </a:spcBef>
              <a:spcAft>
                <a:spcPts val="0"/>
              </a:spcAft>
              <a:buClr>
                <a:schemeClr val="dk1"/>
              </a:buClr>
              <a:buSzPts val="2000"/>
              <a:buChar char="●"/>
            </a:pPr>
            <a:r>
              <a:rPr lang="en" sz="2000" dirty="0">
                <a:solidFill>
                  <a:schemeClr val="dk1"/>
                </a:solidFill>
              </a:rPr>
              <a:t>Jesus established ONE church - not denominations.  Even those in denominations agree on this!  So if you are in a denomination, whose church are you in?  What N.T. scriptures teach that all this division is OK with God?</a:t>
            </a:r>
            <a:r>
              <a:rPr lang="en" sz="2000" dirty="0">
                <a:solidFill>
                  <a:srgbClr val="FFFF00"/>
                </a:solidFill>
              </a:rPr>
              <a:t>  </a:t>
            </a:r>
            <a:endParaRPr sz="2000" dirty="0">
              <a:solidFill>
                <a:srgbClr val="FFFF00"/>
              </a:solidFill>
            </a:endParaRPr>
          </a:p>
          <a:p>
            <a:pPr marL="457200" lvl="0" indent="-355600" algn="l" rtl="0">
              <a:spcBef>
                <a:spcPts val="0"/>
              </a:spcBef>
              <a:spcAft>
                <a:spcPts val="0"/>
              </a:spcAft>
              <a:buClr>
                <a:srgbClr val="FFFF00"/>
              </a:buClr>
              <a:buSzPts val="2000"/>
              <a:buChar char="●"/>
            </a:pPr>
            <a:r>
              <a:rPr lang="en" sz="2000" dirty="0">
                <a:solidFill>
                  <a:srgbClr val="FFFF00"/>
                </a:solidFill>
              </a:rPr>
              <a:t>Where does the bible say “Find the church of your choice.”?  What about the church of Jesus’ choice?!  Like Jesus in the sermon on the mount, we seek to know and follow the original pattern - not creeds of uninspired teachers.</a:t>
            </a:r>
            <a:endParaRPr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0" y="-108275"/>
            <a:ext cx="9144000" cy="75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NEW DOCTRINE IN MATT.5?</a:t>
            </a:r>
            <a:endParaRPr sz="5000" b="1">
              <a:solidFill>
                <a:srgbClr val="00FFFF"/>
              </a:solidFill>
            </a:endParaRPr>
          </a:p>
        </p:txBody>
      </p:sp>
      <p:sp>
        <p:nvSpPr>
          <p:cNvPr id="61" name="Google Shape;61;p14"/>
          <p:cNvSpPr txBox="1">
            <a:spLocks noGrp="1"/>
          </p:cNvSpPr>
          <p:nvPr>
            <p:ph type="subTitle" idx="1"/>
          </p:nvPr>
        </p:nvSpPr>
        <p:spPr>
          <a:xfrm>
            <a:off x="-127225" y="361400"/>
            <a:ext cx="9271200" cy="47823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00"/>
              </a:buClr>
              <a:buSzPts val="2200"/>
              <a:buChar char="●"/>
            </a:pPr>
            <a:r>
              <a:rPr lang="en" sz="2200">
                <a:solidFill>
                  <a:srgbClr val="FFFF00"/>
                </a:solidFill>
              </a:rPr>
              <a:t>There are generally three ways to interpret what Jesus is teaching in </a:t>
            </a:r>
            <a:r>
              <a:rPr lang="en" sz="2200" u="sng">
                <a:solidFill>
                  <a:srgbClr val="FFFF00"/>
                </a:solidFill>
              </a:rPr>
              <a:t>Matthew 5:17-48</a:t>
            </a:r>
            <a:r>
              <a:rPr lang="en" sz="2200">
                <a:solidFill>
                  <a:srgbClr val="FFFF00"/>
                </a:solidFill>
              </a:rPr>
              <a:t>.</a:t>
            </a:r>
            <a:endParaRPr sz="2200">
              <a:solidFill>
                <a:srgbClr val="FFFF00"/>
              </a:solidFill>
            </a:endParaRPr>
          </a:p>
          <a:p>
            <a:pPr marL="457200" lvl="0" indent="-368300" algn="l" rtl="0">
              <a:spcBef>
                <a:spcPts val="0"/>
              </a:spcBef>
              <a:spcAft>
                <a:spcPts val="0"/>
              </a:spcAft>
              <a:buClr>
                <a:schemeClr val="dk1"/>
              </a:buClr>
              <a:buSzPts val="2200"/>
              <a:buChar char="●"/>
            </a:pPr>
            <a:r>
              <a:rPr lang="en" sz="2200">
                <a:solidFill>
                  <a:schemeClr val="dk1"/>
                </a:solidFill>
              </a:rPr>
              <a:t>Idea # 1 says that Jesus was contrasting what the Pharisees and rabbis of His day taught, their traditions, with new doctrine that Jesus was teaching.  But Jesus quotes the inspired Law, not traditions.</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Idea # 2 says that Jesus is saying what the Law of Moses said, but giving them new doctrine from Himself.  This was my own view when I was younger.  But Jesus said earlier </a:t>
            </a:r>
            <a:r>
              <a:rPr lang="en" sz="2200" u="sng">
                <a:solidFill>
                  <a:srgbClr val="00FFFF"/>
                </a:solidFill>
              </a:rPr>
              <a:t>He did not come to destroy the Law but to fulfill it</a:t>
            </a:r>
            <a:r>
              <a:rPr lang="en" sz="2200">
                <a:solidFill>
                  <a:srgbClr val="00FFFF"/>
                </a:solidFill>
              </a:rPr>
              <a:t>.  He was born under the Law and had to keep it.</a:t>
            </a:r>
            <a:endParaRPr sz="2200">
              <a:solidFill>
                <a:srgbClr val="00FFFF"/>
              </a:solidFill>
            </a:endParaRPr>
          </a:p>
          <a:p>
            <a:pPr marL="457200" lvl="0" indent="-368300" algn="l" rtl="0">
              <a:spcBef>
                <a:spcPts val="0"/>
              </a:spcBef>
              <a:spcAft>
                <a:spcPts val="0"/>
              </a:spcAft>
              <a:buClr>
                <a:srgbClr val="FFFF00"/>
              </a:buClr>
              <a:buSzPts val="2200"/>
              <a:buChar char="●"/>
            </a:pPr>
            <a:r>
              <a:rPr lang="en" sz="2200">
                <a:solidFill>
                  <a:srgbClr val="FFFF00"/>
                </a:solidFill>
              </a:rPr>
              <a:t>Idea # 3 says that Jesus is saying what the LETTER of the Law of Moses said, and how the Pharisees applied it, but Jesus is clarifying for them the REAL meaning and application of those Laws they were given.  This is where I am today, for the reasons we will see shortly.</a:t>
            </a:r>
            <a:endParaRPr sz="2200">
              <a:solidFill>
                <a:srgbClr val="FFFF00"/>
              </a:solidFill>
            </a:endParaRPr>
          </a:p>
          <a:p>
            <a:pPr marL="457200" lvl="0" indent="-368300" algn="l" rtl="0">
              <a:spcBef>
                <a:spcPts val="0"/>
              </a:spcBef>
              <a:spcAft>
                <a:spcPts val="0"/>
              </a:spcAft>
              <a:buClr>
                <a:schemeClr val="dk1"/>
              </a:buClr>
              <a:buSzPts val="2200"/>
              <a:buChar char="●"/>
            </a:pPr>
            <a:r>
              <a:rPr lang="en" sz="2200">
                <a:solidFill>
                  <a:schemeClr val="dk1"/>
                </a:solidFill>
              </a:rPr>
              <a:t>Was He giving NEW commands, or just trying to RESTORE the old?</a:t>
            </a:r>
            <a:endParaRPr sz="22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154300" y="-108275"/>
            <a:ext cx="9468000"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MURDER</a:t>
            </a:r>
            <a:endParaRPr sz="5000" b="1">
              <a:solidFill>
                <a:srgbClr val="00FFFF"/>
              </a:solidFill>
            </a:endParaRPr>
          </a:p>
        </p:txBody>
      </p:sp>
      <p:sp>
        <p:nvSpPr>
          <p:cNvPr id="67" name="Google Shape;67;p15"/>
          <p:cNvSpPr txBox="1">
            <a:spLocks noGrp="1"/>
          </p:cNvSpPr>
          <p:nvPr>
            <p:ph type="subTitle" idx="1"/>
          </p:nvPr>
        </p:nvSpPr>
        <p:spPr>
          <a:xfrm>
            <a:off x="-154300" y="361400"/>
            <a:ext cx="9359700" cy="47823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00"/>
              </a:buClr>
              <a:buSzPts val="2200"/>
              <a:buChar char="●"/>
            </a:pPr>
            <a:r>
              <a:rPr lang="en" sz="2200" u="sng" dirty="0">
                <a:solidFill>
                  <a:srgbClr val="FFFF00"/>
                </a:solidFill>
              </a:rPr>
              <a:t>Matt.5:21</a:t>
            </a:r>
            <a:r>
              <a:rPr lang="en" sz="2200" dirty="0">
                <a:solidFill>
                  <a:schemeClr val="dk1"/>
                </a:solidFill>
              </a:rPr>
              <a:t> </a:t>
            </a:r>
            <a:r>
              <a:rPr lang="en" sz="2200" i="1" dirty="0">
                <a:solidFill>
                  <a:schemeClr val="dk1"/>
                </a:solidFill>
              </a:rPr>
              <a:t>“You have heard that it was said to those of old, ‘You shall not murder, and whoever murders will be in danger of the judgment.’”</a:t>
            </a:r>
            <a:endParaRPr sz="2200" i="1" dirty="0">
              <a:solidFill>
                <a:schemeClr val="dk1"/>
              </a:solidFill>
            </a:endParaRPr>
          </a:p>
          <a:p>
            <a:pPr marL="457200" lvl="0" indent="-368300" algn="l" rtl="0">
              <a:spcBef>
                <a:spcPts val="0"/>
              </a:spcBef>
              <a:spcAft>
                <a:spcPts val="0"/>
              </a:spcAft>
              <a:buClr>
                <a:srgbClr val="FFFF00"/>
              </a:buClr>
              <a:buSzPts val="2200"/>
              <a:buChar char="●"/>
            </a:pPr>
            <a:r>
              <a:rPr lang="en" sz="2200" u="sng" dirty="0">
                <a:solidFill>
                  <a:srgbClr val="FFFF00"/>
                </a:solidFill>
              </a:rPr>
              <a:t>Ex.20:13</a:t>
            </a:r>
            <a:r>
              <a:rPr lang="en" sz="2200" dirty="0">
                <a:solidFill>
                  <a:schemeClr val="dk1"/>
                </a:solidFill>
              </a:rPr>
              <a:t> </a:t>
            </a:r>
            <a:r>
              <a:rPr lang="en" sz="2200" i="1" dirty="0">
                <a:solidFill>
                  <a:schemeClr val="dk1"/>
                </a:solidFill>
              </a:rPr>
              <a:t>“You shall not murder.”</a:t>
            </a:r>
            <a:r>
              <a:rPr lang="en" sz="2200" dirty="0">
                <a:solidFill>
                  <a:schemeClr val="dk1"/>
                </a:solidFill>
              </a:rPr>
              <a:t> </a:t>
            </a:r>
            <a:r>
              <a:rPr lang="en" sz="2200" dirty="0">
                <a:solidFill>
                  <a:srgbClr val="00FFFF"/>
                </a:solidFill>
              </a:rPr>
              <a:t>(The 6th of the 10 commandments.)</a:t>
            </a:r>
            <a:endParaRPr sz="2200" dirty="0">
              <a:solidFill>
                <a:srgbClr val="00FFFF"/>
              </a:solidFill>
            </a:endParaRPr>
          </a:p>
          <a:p>
            <a:pPr marL="457200" lvl="0" indent="-368300" algn="l" rtl="0">
              <a:spcBef>
                <a:spcPts val="0"/>
              </a:spcBef>
              <a:spcAft>
                <a:spcPts val="0"/>
              </a:spcAft>
              <a:buClr>
                <a:srgbClr val="FFFF00"/>
              </a:buClr>
              <a:buSzPts val="2200"/>
              <a:buChar char="●"/>
            </a:pPr>
            <a:r>
              <a:rPr lang="en" sz="2200" u="sng" dirty="0">
                <a:solidFill>
                  <a:srgbClr val="FFFF00"/>
                </a:solidFill>
              </a:rPr>
              <a:t>Matt.5:22</a:t>
            </a:r>
            <a:r>
              <a:rPr lang="en" sz="2200" dirty="0">
                <a:solidFill>
                  <a:schemeClr val="dk1"/>
                </a:solidFill>
              </a:rPr>
              <a:t> </a:t>
            </a:r>
            <a:r>
              <a:rPr lang="en" sz="2200" i="1" dirty="0">
                <a:solidFill>
                  <a:schemeClr val="dk1"/>
                </a:solidFill>
              </a:rPr>
              <a:t>“</a:t>
            </a:r>
            <a:r>
              <a:rPr lang="en" sz="2200" i="1" u="sng" dirty="0">
                <a:solidFill>
                  <a:schemeClr val="dk1"/>
                </a:solidFill>
              </a:rPr>
              <a:t>But I say to you that whoever is angry with his brother without a cause shall be in danger of the judgment</a:t>
            </a:r>
            <a:r>
              <a:rPr lang="en" sz="2200" i="1" dirty="0">
                <a:solidFill>
                  <a:schemeClr val="dk1"/>
                </a:solidFill>
              </a:rPr>
              <a:t>. And whoever says to his brother, ‘Raca!’ shall be in danger of the council. But whoever says, ‘You fool!’ shall be in danger of hell fire.”</a:t>
            </a:r>
            <a:endParaRPr sz="2200" i="1" dirty="0">
              <a:solidFill>
                <a:schemeClr val="dk1"/>
              </a:solidFill>
            </a:endParaRPr>
          </a:p>
          <a:p>
            <a:pPr marL="457200" lvl="0" indent="-368300" algn="l" rtl="0">
              <a:spcBef>
                <a:spcPts val="0"/>
              </a:spcBef>
              <a:spcAft>
                <a:spcPts val="0"/>
              </a:spcAft>
              <a:buClr>
                <a:srgbClr val="FFFF00"/>
              </a:buClr>
              <a:buSzPts val="2200"/>
              <a:buChar char="●"/>
            </a:pPr>
            <a:r>
              <a:rPr lang="en" sz="2200" dirty="0">
                <a:solidFill>
                  <a:srgbClr val="FFFF00"/>
                </a:solidFill>
              </a:rPr>
              <a:t>Is this “But I say to you” a preface to something brand new that was never mentioned in the Law or the prophets?  Is Jesus saying “I know the Law of Moses” says this, but listen to Me right now instead of the Law of Moses?  No!  He is trying to get them to see that the sin of murder, done with our hands, begins in the mind.  And those negative thoughts about our neighbor are sin.  He’s </a:t>
            </a:r>
            <a:r>
              <a:rPr lang="en" sz="2200" u="sng" dirty="0">
                <a:solidFill>
                  <a:srgbClr val="FFFF00"/>
                </a:solidFill>
              </a:rPr>
              <a:t>restoring</a:t>
            </a:r>
            <a:r>
              <a:rPr lang="en" sz="2200" dirty="0">
                <a:solidFill>
                  <a:srgbClr val="FFFF00"/>
                </a:solidFill>
              </a:rPr>
              <a:t> the law’s purpose.</a:t>
            </a:r>
            <a:endParaRPr sz="2200" dirty="0">
              <a:solidFill>
                <a:srgbClr val="FFFF00"/>
              </a:solidFill>
            </a:endParaRPr>
          </a:p>
          <a:p>
            <a:pPr marL="457200" lvl="0" indent="-368300" algn="l" rtl="0">
              <a:spcBef>
                <a:spcPts val="0"/>
              </a:spcBef>
              <a:spcAft>
                <a:spcPts val="0"/>
              </a:spcAft>
              <a:buClr>
                <a:srgbClr val="00FFFF"/>
              </a:buClr>
              <a:buSzPts val="2200"/>
              <a:buChar char="●"/>
            </a:pPr>
            <a:r>
              <a:rPr lang="en" sz="2200" dirty="0">
                <a:solidFill>
                  <a:srgbClr val="00FFFF"/>
                </a:solidFill>
              </a:rPr>
              <a:t>Also, did murder and hate only become wrong at Mt. Sinai? </a:t>
            </a:r>
            <a:r>
              <a:rPr lang="en" sz="2200" dirty="0">
                <a:solidFill>
                  <a:srgbClr val="FFFF00"/>
                </a:solidFill>
              </a:rPr>
              <a:t>(</a:t>
            </a:r>
            <a:r>
              <a:rPr lang="en" sz="2200" u="sng" dirty="0">
                <a:solidFill>
                  <a:srgbClr val="FFFF00"/>
                </a:solidFill>
              </a:rPr>
              <a:t>Gen.4</a:t>
            </a:r>
            <a:r>
              <a:rPr lang="en" sz="2200" dirty="0">
                <a:solidFill>
                  <a:srgbClr val="FFFF00"/>
                </a:solidFill>
              </a:rPr>
              <a:t>)</a:t>
            </a:r>
            <a:endParaRPr sz="2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154300" y="-108275"/>
            <a:ext cx="9468000"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ADULTERY</a:t>
            </a:r>
            <a:endParaRPr sz="5000" b="1">
              <a:solidFill>
                <a:srgbClr val="00FFFF"/>
              </a:solidFill>
            </a:endParaRPr>
          </a:p>
        </p:txBody>
      </p:sp>
      <p:sp>
        <p:nvSpPr>
          <p:cNvPr id="73" name="Google Shape;73;p16"/>
          <p:cNvSpPr txBox="1">
            <a:spLocks noGrp="1"/>
          </p:cNvSpPr>
          <p:nvPr>
            <p:ph type="subTitle" idx="1"/>
          </p:nvPr>
        </p:nvSpPr>
        <p:spPr>
          <a:xfrm>
            <a:off x="-154300" y="330275"/>
            <a:ext cx="9359700" cy="48135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00"/>
              </a:buClr>
              <a:buSzPts val="2200"/>
              <a:buChar char="●"/>
            </a:pPr>
            <a:r>
              <a:rPr lang="en" sz="2200" u="sng" dirty="0">
                <a:solidFill>
                  <a:srgbClr val="FFFF00"/>
                </a:solidFill>
              </a:rPr>
              <a:t>Matt.5:27</a:t>
            </a:r>
            <a:r>
              <a:rPr lang="en" sz="2200" dirty="0">
                <a:solidFill>
                  <a:srgbClr val="FFFF00"/>
                </a:solidFill>
              </a:rPr>
              <a:t> </a:t>
            </a:r>
            <a:r>
              <a:rPr lang="en" sz="2200" i="1" dirty="0">
                <a:solidFill>
                  <a:schemeClr val="dk1"/>
                </a:solidFill>
              </a:rPr>
              <a:t>“You have heard that it was said to those of old, ‘You shall not commit adultery.’”</a:t>
            </a:r>
            <a:endParaRPr sz="2200" i="1" dirty="0">
              <a:solidFill>
                <a:schemeClr val="dk1"/>
              </a:solidFill>
            </a:endParaRPr>
          </a:p>
          <a:p>
            <a:pPr marL="457200" lvl="0" indent="-368300" algn="l" rtl="0">
              <a:spcBef>
                <a:spcPts val="0"/>
              </a:spcBef>
              <a:spcAft>
                <a:spcPts val="0"/>
              </a:spcAft>
              <a:buClr>
                <a:srgbClr val="FFFF00"/>
              </a:buClr>
              <a:buSzPts val="2200"/>
              <a:buChar char="●"/>
            </a:pPr>
            <a:r>
              <a:rPr lang="en" sz="2200" u="sng" dirty="0">
                <a:solidFill>
                  <a:srgbClr val="FFFF00"/>
                </a:solidFill>
              </a:rPr>
              <a:t>Ex.20:14</a:t>
            </a:r>
            <a:r>
              <a:rPr lang="en" sz="2200" dirty="0">
                <a:solidFill>
                  <a:srgbClr val="FFFF00"/>
                </a:solidFill>
              </a:rPr>
              <a:t> </a:t>
            </a:r>
            <a:r>
              <a:rPr lang="en" sz="2200" i="1" dirty="0">
                <a:solidFill>
                  <a:schemeClr val="dk1"/>
                </a:solidFill>
              </a:rPr>
              <a:t>“You shall not commit adultery.”</a:t>
            </a:r>
            <a:r>
              <a:rPr lang="en" sz="2200" dirty="0">
                <a:solidFill>
                  <a:srgbClr val="FFFF00"/>
                </a:solidFill>
              </a:rPr>
              <a:t> </a:t>
            </a:r>
            <a:r>
              <a:rPr lang="en" sz="2200" dirty="0">
                <a:solidFill>
                  <a:srgbClr val="00FFFF"/>
                </a:solidFill>
              </a:rPr>
              <a:t>(The 7th of the 10)</a:t>
            </a:r>
            <a:endParaRPr sz="2200" dirty="0">
              <a:solidFill>
                <a:srgbClr val="00FFFF"/>
              </a:solidFill>
            </a:endParaRPr>
          </a:p>
          <a:p>
            <a:pPr marL="457200" lvl="0" indent="-368300" algn="l" rtl="0">
              <a:spcBef>
                <a:spcPts val="0"/>
              </a:spcBef>
              <a:spcAft>
                <a:spcPts val="0"/>
              </a:spcAft>
              <a:buClr>
                <a:srgbClr val="FFFF00"/>
              </a:buClr>
              <a:buSzPts val="2200"/>
              <a:buChar char="●"/>
            </a:pPr>
            <a:r>
              <a:rPr lang="en" sz="2200" u="sng" dirty="0">
                <a:solidFill>
                  <a:srgbClr val="FFFF00"/>
                </a:solidFill>
              </a:rPr>
              <a:t>Matt.5:28</a:t>
            </a:r>
            <a:r>
              <a:rPr lang="en" sz="2200" dirty="0">
                <a:solidFill>
                  <a:srgbClr val="FFFF00"/>
                </a:solidFill>
              </a:rPr>
              <a:t> </a:t>
            </a:r>
            <a:r>
              <a:rPr lang="en" sz="2200" i="1" dirty="0">
                <a:solidFill>
                  <a:schemeClr val="dk1"/>
                </a:solidFill>
              </a:rPr>
              <a:t>“</a:t>
            </a:r>
            <a:r>
              <a:rPr lang="en" sz="2200" i="1" u="sng" dirty="0">
                <a:solidFill>
                  <a:schemeClr val="dk1"/>
                </a:solidFill>
              </a:rPr>
              <a:t>But I say to you</a:t>
            </a:r>
            <a:r>
              <a:rPr lang="en" sz="2200" i="1" dirty="0">
                <a:solidFill>
                  <a:schemeClr val="dk1"/>
                </a:solidFill>
              </a:rPr>
              <a:t> that whoever looks at a woman to lust for her has already committed adultery with her in his heart.”</a:t>
            </a:r>
            <a:endParaRPr sz="2200" i="1" dirty="0">
              <a:solidFill>
                <a:schemeClr val="dk1"/>
              </a:solidFill>
            </a:endParaRPr>
          </a:p>
          <a:p>
            <a:pPr marL="457200" lvl="0" indent="-368300" algn="l" rtl="0">
              <a:spcBef>
                <a:spcPts val="0"/>
              </a:spcBef>
              <a:spcAft>
                <a:spcPts val="0"/>
              </a:spcAft>
              <a:buClr>
                <a:srgbClr val="FFFF00"/>
              </a:buClr>
              <a:buSzPts val="2200"/>
              <a:buChar char="●"/>
            </a:pPr>
            <a:r>
              <a:rPr lang="en" sz="2200" dirty="0">
                <a:solidFill>
                  <a:srgbClr val="FFFF00"/>
                </a:solidFill>
              </a:rPr>
              <a:t>Same question.  Is Jesus saying that the Law and prophets did not give them enough information, and so He is telling mankind for the first time ever that lust is also a sin, and will lead to adultery?  Clearly not!</a:t>
            </a:r>
            <a:endParaRPr sz="2200" dirty="0">
              <a:solidFill>
                <a:srgbClr val="FFFF00"/>
              </a:solidFill>
            </a:endParaRPr>
          </a:p>
          <a:p>
            <a:pPr marL="457200" lvl="0" indent="-368300" algn="l" rtl="0">
              <a:spcBef>
                <a:spcPts val="0"/>
              </a:spcBef>
              <a:spcAft>
                <a:spcPts val="0"/>
              </a:spcAft>
              <a:buClr>
                <a:srgbClr val="FFFF00"/>
              </a:buClr>
              <a:buSzPts val="2200"/>
              <a:buChar char="●"/>
            </a:pPr>
            <a:r>
              <a:rPr lang="en" sz="2200" u="sng" dirty="0">
                <a:solidFill>
                  <a:srgbClr val="FFFF00"/>
                </a:solidFill>
              </a:rPr>
              <a:t>Prov.6:25</a:t>
            </a:r>
            <a:r>
              <a:rPr lang="en" sz="2200" dirty="0">
                <a:solidFill>
                  <a:srgbClr val="FFFF00"/>
                </a:solidFill>
              </a:rPr>
              <a:t> </a:t>
            </a:r>
            <a:r>
              <a:rPr lang="en" sz="2200" i="1" dirty="0">
                <a:solidFill>
                  <a:schemeClr val="dk1"/>
                </a:solidFill>
              </a:rPr>
              <a:t>“Do not lust after her beauty in your heart, nor let her allure you with her eyelids.”</a:t>
            </a:r>
            <a:endParaRPr sz="2200" i="1" dirty="0">
              <a:solidFill>
                <a:schemeClr val="dk1"/>
              </a:solidFill>
            </a:endParaRPr>
          </a:p>
          <a:p>
            <a:pPr marL="457200" lvl="0" indent="-368300" algn="l" rtl="0">
              <a:spcBef>
                <a:spcPts val="0"/>
              </a:spcBef>
              <a:spcAft>
                <a:spcPts val="0"/>
              </a:spcAft>
              <a:buClr>
                <a:srgbClr val="FFFF00"/>
              </a:buClr>
              <a:buSzPts val="2200"/>
              <a:buChar char="●"/>
            </a:pPr>
            <a:r>
              <a:rPr lang="en" sz="2200" dirty="0">
                <a:solidFill>
                  <a:srgbClr val="FFFF00"/>
                </a:solidFill>
              </a:rPr>
              <a:t>Is Jesus giving new law here, or seeking to restore the intent of the old?</a:t>
            </a:r>
            <a:endParaRPr sz="2200" dirty="0">
              <a:solidFill>
                <a:srgbClr val="FFFF00"/>
              </a:solidFill>
            </a:endParaRPr>
          </a:p>
          <a:p>
            <a:pPr marL="457200" lvl="0" indent="-368300" algn="l" rtl="0">
              <a:spcBef>
                <a:spcPts val="0"/>
              </a:spcBef>
              <a:spcAft>
                <a:spcPts val="0"/>
              </a:spcAft>
              <a:buClr>
                <a:srgbClr val="00FFFF"/>
              </a:buClr>
              <a:buSzPts val="2200"/>
              <a:buChar char="●"/>
            </a:pPr>
            <a:r>
              <a:rPr lang="en" sz="2200" dirty="0">
                <a:solidFill>
                  <a:srgbClr val="00FFFF"/>
                </a:solidFill>
              </a:rPr>
              <a:t>And again I ask, did lust only become wrong at Mt. Sinai?</a:t>
            </a:r>
            <a:r>
              <a:rPr lang="en" sz="2200" dirty="0">
                <a:solidFill>
                  <a:srgbClr val="FFFF00"/>
                </a:solidFill>
              </a:rPr>
              <a:t> (</a:t>
            </a:r>
            <a:r>
              <a:rPr lang="en" sz="2200" u="sng" dirty="0">
                <a:solidFill>
                  <a:srgbClr val="FFFF00"/>
                </a:solidFill>
              </a:rPr>
              <a:t>Gen.6:2</a:t>
            </a:r>
            <a:r>
              <a:rPr lang="en" sz="2200" dirty="0">
                <a:solidFill>
                  <a:srgbClr val="FFFF00"/>
                </a:solidFill>
              </a:rPr>
              <a:t>)</a:t>
            </a:r>
            <a:endParaRPr sz="2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154300" y="-108275"/>
            <a:ext cx="9468000"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DIVORCE</a:t>
            </a:r>
            <a:endParaRPr sz="5000" b="1">
              <a:solidFill>
                <a:srgbClr val="00FFFF"/>
              </a:solidFill>
            </a:endParaRPr>
          </a:p>
        </p:txBody>
      </p:sp>
      <p:sp>
        <p:nvSpPr>
          <p:cNvPr id="79" name="Google Shape;79;p17"/>
          <p:cNvSpPr txBox="1">
            <a:spLocks noGrp="1"/>
          </p:cNvSpPr>
          <p:nvPr>
            <p:ph type="subTitle" idx="1"/>
          </p:nvPr>
        </p:nvSpPr>
        <p:spPr>
          <a:xfrm>
            <a:off x="-154300" y="330275"/>
            <a:ext cx="9359700" cy="48135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FFFF00"/>
              </a:buClr>
              <a:buSzPts val="2100"/>
              <a:buChar char="●"/>
            </a:pPr>
            <a:r>
              <a:rPr lang="en" sz="2100" u="sng">
                <a:solidFill>
                  <a:srgbClr val="FFFF00"/>
                </a:solidFill>
              </a:rPr>
              <a:t>Matt.5:31</a:t>
            </a:r>
            <a:r>
              <a:rPr lang="en" sz="2100" i="1">
                <a:solidFill>
                  <a:schemeClr val="dk1"/>
                </a:solidFill>
              </a:rPr>
              <a:t> “Furthermore it has been said, ‘Whoever divorces his wife, let him give her a certificate of divorce.’”</a:t>
            </a:r>
            <a:endParaRPr sz="2100" i="1">
              <a:solidFill>
                <a:schemeClr val="dk1"/>
              </a:solidFill>
            </a:endParaRPr>
          </a:p>
          <a:p>
            <a:pPr marL="457200" lvl="0" indent="-361950" algn="l" rtl="0">
              <a:spcBef>
                <a:spcPts val="0"/>
              </a:spcBef>
              <a:spcAft>
                <a:spcPts val="0"/>
              </a:spcAft>
              <a:buClr>
                <a:srgbClr val="FFFF00"/>
              </a:buClr>
              <a:buSzPts val="2100"/>
              <a:buChar char="●"/>
            </a:pPr>
            <a:r>
              <a:rPr lang="en" sz="2100" u="sng">
                <a:solidFill>
                  <a:srgbClr val="FFFF00"/>
                </a:solidFill>
              </a:rPr>
              <a:t>Deut.24:1</a:t>
            </a:r>
            <a:r>
              <a:rPr lang="en" sz="2100">
                <a:solidFill>
                  <a:srgbClr val="FFFF00"/>
                </a:solidFill>
              </a:rPr>
              <a:t> </a:t>
            </a:r>
            <a:r>
              <a:rPr lang="en" sz="2100" i="1">
                <a:solidFill>
                  <a:schemeClr val="dk1"/>
                </a:solidFill>
              </a:rPr>
              <a:t>“When a man takes a wife and marries her, and it happens that she finds no favor in his eyes </a:t>
            </a:r>
            <a:r>
              <a:rPr lang="en" sz="2100" i="1" u="sng">
                <a:solidFill>
                  <a:schemeClr val="dk1"/>
                </a:solidFill>
              </a:rPr>
              <a:t>because he has found some uncleanness in her, and he writes her a certificate of divorce</a:t>
            </a:r>
            <a:r>
              <a:rPr lang="en" sz="2100" i="1">
                <a:solidFill>
                  <a:schemeClr val="dk1"/>
                </a:solidFill>
              </a:rPr>
              <a:t>, puts it in her hand, and sends her out of his house,...”</a:t>
            </a:r>
            <a:endParaRPr sz="2100" i="1">
              <a:solidFill>
                <a:schemeClr val="dk1"/>
              </a:solidFill>
            </a:endParaRPr>
          </a:p>
          <a:p>
            <a:pPr marL="457200" lvl="0" indent="-361950" algn="l" rtl="0">
              <a:spcBef>
                <a:spcPts val="0"/>
              </a:spcBef>
              <a:spcAft>
                <a:spcPts val="0"/>
              </a:spcAft>
              <a:buClr>
                <a:srgbClr val="FFFF00"/>
              </a:buClr>
              <a:buSzPts val="2100"/>
              <a:buChar char="●"/>
            </a:pPr>
            <a:r>
              <a:rPr lang="en" sz="2100" u="sng">
                <a:solidFill>
                  <a:srgbClr val="FFFF00"/>
                </a:solidFill>
              </a:rPr>
              <a:t>Matt.5:32 </a:t>
            </a:r>
            <a:r>
              <a:rPr lang="en" sz="2100" i="1">
                <a:solidFill>
                  <a:schemeClr val="dk1"/>
                </a:solidFill>
              </a:rPr>
              <a:t>“</a:t>
            </a:r>
            <a:r>
              <a:rPr lang="en" sz="2100" i="1" u="sng">
                <a:solidFill>
                  <a:schemeClr val="dk1"/>
                </a:solidFill>
              </a:rPr>
              <a:t>But I say to you</a:t>
            </a:r>
            <a:r>
              <a:rPr lang="en" sz="2100" i="1">
                <a:solidFill>
                  <a:schemeClr val="dk1"/>
                </a:solidFill>
              </a:rPr>
              <a:t> that whoever divorces his wife for any reason except sexual immorality causes her to commit adultery; and whoever marries a woman who is divorced commits adultery.”</a:t>
            </a:r>
            <a:endParaRPr sz="2100" i="1">
              <a:solidFill>
                <a:schemeClr val="dk1"/>
              </a:solidFill>
            </a:endParaRPr>
          </a:p>
          <a:p>
            <a:pPr marL="457200" lvl="0" indent="-361950" algn="l" rtl="0">
              <a:spcBef>
                <a:spcPts val="0"/>
              </a:spcBef>
              <a:spcAft>
                <a:spcPts val="0"/>
              </a:spcAft>
              <a:buClr>
                <a:srgbClr val="00FFFF"/>
              </a:buClr>
              <a:buSzPts val="2100"/>
              <a:buChar char="●"/>
            </a:pPr>
            <a:r>
              <a:rPr lang="en" sz="2100">
                <a:solidFill>
                  <a:srgbClr val="00FFFF"/>
                </a:solidFill>
              </a:rPr>
              <a:t>When Jesus is stating here that men should not be divorcing their wives for just any reason, and that God intends marriage to be for life (see </a:t>
            </a:r>
            <a:r>
              <a:rPr lang="en" sz="2100" u="sng">
                <a:solidFill>
                  <a:srgbClr val="FFFF00"/>
                </a:solidFill>
              </a:rPr>
              <a:t>Matt.19</a:t>
            </a:r>
            <a:r>
              <a:rPr lang="en" sz="2100">
                <a:solidFill>
                  <a:srgbClr val="00FFFF"/>
                </a:solidFill>
              </a:rPr>
              <a:t> also), is this new doctrine?  No!</a:t>
            </a:r>
            <a:endParaRPr sz="2100">
              <a:solidFill>
                <a:srgbClr val="00FFFF"/>
              </a:solidFill>
            </a:endParaRPr>
          </a:p>
          <a:p>
            <a:pPr marL="457200" lvl="0" indent="-361950" algn="l" rtl="0">
              <a:spcBef>
                <a:spcPts val="0"/>
              </a:spcBef>
              <a:spcAft>
                <a:spcPts val="0"/>
              </a:spcAft>
              <a:buClr>
                <a:srgbClr val="FFFF00"/>
              </a:buClr>
              <a:buSzPts val="2100"/>
              <a:buChar char="●"/>
            </a:pPr>
            <a:r>
              <a:rPr lang="en" sz="2100" u="sng">
                <a:solidFill>
                  <a:srgbClr val="FFFF00"/>
                </a:solidFill>
              </a:rPr>
              <a:t>Gen.2:24</a:t>
            </a:r>
            <a:r>
              <a:rPr lang="en" sz="2100">
                <a:solidFill>
                  <a:schemeClr val="dk1"/>
                </a:solidFill>
              </a:rPr>
              <a:t> </a:t>
            </a:r>
            <a:r>
              <a:rPr lang="en" sz="2100" i="1">
                <a:solidFill>
                  <a:schemeClr val="dk1"/>
                </a:solidFill>
              </a:rPr>
              <a:t>“Therefore a man shall leave his father and mother and be joined to his wife, and they shall become one flesh.”</a:t>
            </a:r>
            <a:r>
              <a:rPr lang="en" sz="2100">
                <a:solidFill>
                  <a:schemeClr val="dk1"/>
                </a:solidFill>
              </a:rPr>
              <a:t>  </a:t>
            </a:r>
            <a:r>
              <a:rPr lang="en" sz="2100">
                <a:solidFill>
                  <a:srgbClr val="00FFFF"/>
                </a:solidFill>
              </a:rPr>
              <a:t>How old was this?</a:t>
            </a:r>
            <a:endParaRPr sz="21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154300" y="-108275"/>
            <a:ext cx="9468000"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KEEPING OUR WORD</a:t>
            </a:r>
            <a:endParaRPr sz="5000" b="1">
              <a:solidFill>
                <a:srgbClr val="00FFFF"/>
              </a:solidFill>
            </a:endParaRPr>
          </a:p>
        </p:txBody>
      </p:sp>
      <p:sp>
        <p:nvSpPr>
          <p:cNvPr id="85" name="Google Shape;85;p18"/>
          <p:cNvSpPr txBox="1">
            <a:spLocks noGrp="1"/>
          </p:cNvSpPr>
          <p:nvPr>
            <p:ph type="subTitle" idx="1"/>
          </p:nvPr>
        </p:nvSpPr>
        <p:spPr>
          <a:xfrm>
            <a:off x="-154300" y="377650"/>
            <a:ext cx="9359700" cy="476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u="sng" dirty="0">
                <a:solidFill>
                  <a:srgbClr val="FFFF00"/>
                </a:solidFill>
              </a:rPr>
              <a:t>Matt.5:33</a:t>
            </a:r>
            <a:r>
              <a:rPr lang="en" sz="2000" dirty="0">
                <a:solidFill>
                  <a:srgbClr val="00FFFF"/>
                </a:solidFill>
              </a:rPr>
              <a:t> </a:t>
            </a:r>
            <a:r>
              <a:rPr lang="en" sz="2000" i="1" dirty="0">
                <a:solidFill>
                  <a:schemeClr val="dk1"/>
                </a:solidFill>
              </a:rPr>
              <a:t>“Again you have heard that it was said to those of old, ‘You shall not swear falsely, but shall perform your oaths to the Lord.’”</a:t>
            </a:r>
            <a:endParaRPr sz="2000" i="1" dirty="0">
              <a:solidFill>
                <a:schemeClr val="dk1"/>
              </a:solidFill>
            </a:endParaRPr>
          </a:p>
          <a:p>
            <a:pPr marL="457200" lvl="0" indent="-355600" algn="l" rtl="0">
              <a:spcBef>
                <a:spcPts val="0"/>
              </a:spcBef>
              <a:spcAft>
                <a:spcPts val="0"/>
              </a:spcAft>
              <a:buClr>
                <a:srgbClr val="FFFF00"/>
              </a:buClr>
              <a:buSzPts val="2000"/>
              <a:buChar char="●"/>
            </a:pPr>
            <a:r>
              <a:rPr lang="en" sz="2000" u="sng" dirty="0">
                <a:solidFill>
                  <a:srgbClr val="FFFF00"/>
                </a:solidFill>
              </a:rPr>
              <a:t>Num.30:2</a:t>
            </a:r>
            <a:r>
              <a:rPr lang="en" sz="2000" dirty="0">
                <a:solidFill>
                  <a:schemeClr val="dk1"/>
                </a:solidFill>
              </a:rPr>
              <a:t> </a:t>
            </a:r>
            <a:r>
              <a:rPr lang="en" sz="2000" i="1" dirty="0">
                <a:solidFill>
                  <a:schemeClr val="dk1"/>
                </a:solidFill>
              </a:rPr>
              <a:t>“If a man makes a vow to the Lord, or swears an oath to bind himself by some agreement, he shall not break his word; he shall do according to all that proceeds out of his mouth.”</a:t>
            </a:r>
            <a:endParaRPr sz="2000" i="1" dirty="0">
              <a:solidFill>
                <a:schemeClr val="dk1"/>
              </a:solidFill>
            </a:endParaRPr>
          </a:p>
          <a:p>
            <a:pPr marL="457200" lvl="0" indent="-355600" algn="l" rtl="0">
              <a:spcBef>
                <a:spcPts val="0"/>
              </a:spcBef>
              <a:spcAft>
                <a:spcPts val="0"/>
              </a:spcAft>
              <a:buClr>
                <a:srgbClr val="FFFF00"/>
              </a:buClr>
              <a:buSzPts val="2000"/>
              <a:buChar char="●"/>
            </a:pPr>
            <a:r>
              <a:rPr lang="en" sz="2000" u="sng" dirty="0">
                <a:solidFill>
                  <a:srgbClr val="FFFF00"/>
                </a:solidFill>
              </a:rPr>
              <a:t>Matt.5:34-37</a:t>
            </a:r>
            <a:r>
              <a:rPr lang="en" sz="2000" dirty="0">
                <a:solidFill>
                  <a:schemeClr val="dk1"/>
                </a:solidFill>
              </a:rPr>
              <a:t> </a:t>
            </a:r>
            <a:r>
              <a:rPr lang="en" sz="2000" i="1" dirty="0">
                <a:solidFill>
                  <a:schemeClr val="dk1"/>
                </a:solidFill>
              </a:rPr>
              <a:t>“</a:t>
            </a:r>
            <a:r>
              <a:rPr lang="en" sz="2000" i="1" u="sng" dirty="0">
                <a:solidFill>
                  <a:schemeClr val="dk1"/>
                </a:solidFill>
              </a:rPr>
              <a:t>But I say to you</a:t>
            </a:r>
            <a:r>
              <a:rPr lang="en" sz="2000" i="1" dirty="0">
                <a:solidFill>
                  <a:schemeClr val="dk1"/>
                </a:solidFill>
              </a:rPr>
              <a:t>, do not swear at all: neither by heaven, for it is God’s throne; 35 nor by the earth, for it is His footstool; nor by Jerusalem, for it is the city of the great King. 36 Nor shall you swear by your head, because you cannot make one hair white or black. 37 But let your ‘Yes’ be ‘Yes,’ and your ‘No,’ ‘No.’ For whatever is more than these is from the evil one.”</a:t>
            </a:r>
            <a:endParaRPr sz="2000" i="1"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Was God somehow OK with lying under the Old Law as long as it wasn’t “under oath”?  Of course not!</a:t>
            </a:r>
            <a:endParaRPr sz="2000" dirty="0">
              <a:solidFill>
                <a:srgbClr val="00FFFF"/>
              </a:solidFill>
            </a:endParaRPr>
          </a:p>
          <a:p>
            <a:pPr marL="457200" lvl="0" indent="-355600" algn="l" rtl="0">
              <a:spcBef>
                <a:spcPts val="0"/>
              </a:spcBef>
              <a:spcAft>
                <a:spcPts val="0"/>
              </a:spcAft>
              <a:buClr>
                <a:srgbClr val="FFFF00"/>
              </a:buClr>
              <a:buSzPts val="2000"/>
              <a:buChar char="●"/>
            </a:pPr>
            <a:r>
              <a:rPr lang="en" sz="2000" u="sng" dirty="0">
                <a:solidFill>
                  <a:srgbClr val="FFFF00"/>
                </a:solidFill>
              </a:rPr>
              <a:t>Jer.9:5</a:t>
            </a:r>
            <a:r>
              <a:rPr lang="en" sz="2000" dirty="0">
                <a:solidFill>
                  <a:schemeClr val="dk1"/>
                </a:solidFill>
              </a:rPr>
              <a:t> </a:t>
            </a:r>
            <a:r>
              <a:rPr lang="en" sz="2000" i="1" dirty="0">
                <a:solidFill>
                  <a:schemeClr val="dk1"/>
                </a:solidFill>
              </a:rPr>
              <a:t>“Everyone will deceive his neighbor, and will not speak the truth; They have taught their tongue to speak lies; They weary themselves to commit iniquity.”</a:t>
            </a:r>
            <a:r>
              <a:rPr lang="en" sz="2000" dirty="0">
                <a:solidFill>
                  <a:schemeClr val="dk1"/>
                </a:solidFill>
              </a:rPr>
              <a:t>  </a:t>
            </a:r>
            <a:r>
              <a:rPr lang="en" sz="2000" dirty="0">
                <a:solidFill>
                  <a:srgbClr val="00FFFF"/>
                </a:solidFill>
              </a:rPr>
              <a:t>And did lying only become wrong at Mt. Sinai? </a:t>
            </a:r>
            <a:r>
              <a:rPr lang="en" sz="2000" dirty="0">
                <a:solidFill>
                  <a:srgbClr val="FFFF00"/>
                </a:solidFill>
              </a:rPr>
              <a:t>(</a:t>
            </a:r>
            <a:r>
              <a:rPr lang="en" sz="2000" u="sng" dirty="0">
                <a:solidFill>
                  <a:srgbClr val="FFFF00"/>
                </a:solidFill>
              </a:rPr>
              <a:t>Gen.20:9</a:t>
            </a:r>
            <a:r>
              <a:rPr lang="en" sz="2000" dirty="0">
                <a:solidFill>
                  <a:srgbClr val="FFFF00"/>
                </a:solidFill>
              </a:rPr>
              <a:t>)</a:t>
            </a:r>
            <a:endParaRPr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nvPr>
        </p:nvSpPr>
        <p:spPr>
          <a:xfrm>
            <a:off x="-154300" y="-108275"/>
            <a:ext cx="9468000"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VENGEANCE</a:t>
            </a:r>
            <a:endParaRPr sz="5000" b="1">
              <a:solidFill>
                <a:srgbClr val="00FFFF"/>
              </a:solidFill>
            </a:endParaRPr>
          </a:p>
        </p:txBody>
      </p:sp>
      <p:sp>
        <p:nvSpPr>
          <p:cNvPr id="91" name="Google Shape;91;p19"/>
          <p:cNvSpPr txBox="1">
            <a:spLocks noGrp="1"/>
          </p:cNvSpPr>
          <p:nvPr>
            <p:ph type="subTitle" idx="1"/>
          </p:nvPr>
        </p:nvSpPr>
        <p:spPr>
          <a:xfrm>
            <a:off x="-181375" y="377650"/>
            <a:ext cx="9386700" cy="476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u="sng">
                <a:solidFill>
                  <a:srgbClr val="FFFF00"/>
                </a:solidFill>
              </a:rPr>
              <a:t>Matt.5:38</a:t>
            </a:r>
            <a:r>
              <a:rPr lang="en" sz="2000">
                <a:solidFill>
                  <a:srgbClr val="FFFF00"/>
                </a:solidFill>
              </a:rPr>
              <a:t> </a:t>
            </a:r>
            <a:r>
              <a:rPr lang="en" sz="2000" i="1">
                <a:solidFill>
                  <a:schemeClr val="dk1"/>
                </a:solidFill>
              </a:rPr>
              <a:t>“You have heard that it was said, ‘An eye for an eye and a tooth for a tooth.’”</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Lev.24:20</a:t>
            </a:r>
            <a:r>
              <a:rPr lang="en" sz="2000">
                <a:solidFill>
                  <a:schemeClr val="dk1"/>
                </a:solidFill>
              </a:rPr>
              <a:t> </a:t>
            </a:r>
            <a:r>
              <a:rPr lang="en" sz="2000" i="1">
                <a:solidFill>
                  <a:schemeClr val="dk1"/>
                </a:solidFill>
              </a:rPr>
              <a:t>“fracture for fracture, eye for eye, tooth for tooth; as he has caused disfigurement of a man, so shall it be done to him.”</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Matt.5:39-42</a:t>
            </a:r>
            <a:r>
              <a:rPr lang="en" sz="2000">
                <a:solidFill>
                  <a:schemeClr val="dk1"/>
                </a:solidFill>
              </a:rPr>
              <a:t> </a:t>
            </a:r>
            <a:r>
              <a:rPr lang="en" sz="2000" i="1">
                <a:solidFill>
                  <a:schemeClr val="dk1"/>
                </a:solidFill>
              </a:rPr>
              <a:t>“</a:t>
            </a:r>
            <a:r>
              <a:rPr lang="en" sz="2000" i="1" u="sng">
                <a:solidFill>
                  <a:schemeClr val="dk1"/>
                </a:solidFill>
              </a:rPr>
              <a:t>But I tell you</a:t>
            </a:r>
            <a:r>
              <a:rPr lang="en" sz="2000" i="1">
                <a:solidFill>
                  <a:schemeClr val="dk1"/>
                </a:solidFill>
              </a:rPr>
              <a:t> not to resist an evil person. But whoever slaps you on your right cheek, turn the other to him also. 40 If anyone wants to sue you and take away your tunic, let him have your cloak also. 41 And whoever compels you to go one mile, go with him two. 42 Give to him who asks you, and from him who wants to borrow from you do not turn away.”</a:t>
            </a:r>
            <a:endParaRPr sz="2000" i="1">
              <a:solidFill>
                <a:schemeClr val="dk1"/>
              </a:solidFill>
            </a:endParaRPr>
          </a:p>
          <a:p>
            <a:pPr marL="457200" lvl="0" indent="-355600" algn="l" rtl="0">
              <a:spcBef>
                <a:spcPts val="0"/>
              </a:spcBef>
              <a:spcAft>
                <a:spcPts val="0"/>
              </a:spcAft>
              <a:buClr>
                <a:srgbClr val="FFFF00"/>
              </a:buClr>
              <a:buSzPts val="2000"/>
              <a:buChar char="●"/>
            </a:pPr>
            <a:r>
              <a:rPr lang="en" sz="2000">
                <a:solidFill>
                  <a:srgbClr val="FFFF00"/>
                </a:solidFill>
              </a:rPr>
              <a:t>Here Jesus is reminding them of the legal system God set in place.  The local government exacted these penalties.  It was never meant to be a matter of a personal vendetta against the one who wronged you!  It was about justice.</a:t>
            </a:r>
            <a:endParaRPr sz="2000">
              <a:solidFill>
                <a:srgbClr val="FFFF00"/>
              </a:solidFill>
            </a:endParaRPr>
          </a:p>
          <a:p>
            <a:pPr marL="457200" lvl="0" indent="-355600" algn="l" rtl="0">
              <a:spcBef>
                <a:spcPts val="0"/>
              </a:spcBef>
              <a:spcAft>
                <a:spcPts val="0"/>
              </a:spcAft>
              <a:buClr>
                <a:srgbClr val="FFFF00"/>
              </a:buClr>
              <a:buSzPts val="2000"/>
              <a:buChar char="●"/>
            </a:pPr>
            <a:r>
              <a:rPr lang="en" sz="2000" u="sng">
                <a:solidFill>
                  <a:srgbClr val="FFFF00"/>
                </a:solidFill>
              </a:rPr>
              <a:t>Ps.94:1</a:t>
            </a:r>
            <a:r>
              <a:rPr lang="en" sz="2000">
                <a:solidFill>
                  <a:schemeClr val="dk1"/>
                </a:solidFill>
              </a:rPr>
              <a:t> </a:t>
            </a:r>
            <a:r>
              <a:rPr lang="en" sz="2000" i="1">
                <a:solidFill>
                  <a:schemeClr val="dk1"/>
                </a:solidFill>
              </a:rPr>
              <a:t>“O Lord God, </a:t>
            </a:r>
            <a:r>
              <a:rPr lang="en" sz="2000" i="1" u="sng">
                <a:solidFill>
                  <a:schemeClr val="dk1"/>
                </a:solidFill>
              </a:rPr>
              <a:t>to whom vengeance belongs</a:t>
            </a:r>
            <a:r>
              <a:rPr lang="en" sz="2000" i="1">
                <a:solidFill>
                  <a:schemeClr val="dk1"/>
                </a:solidFill>
              </a:rPr>
              <a:t> - O God, to whom vengeance belongs, shine forth!</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And I will ask again - WHEN did personal vengeance become wrong?</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ctrTitle"/>
          </p:nvPr>
        </p:nvSpPr>
        <p:spPr>
          <a:xfrm>
            <a:off x="-154300" y="-108275"/>
            <a:ext cx="9468000"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LOVE AND HATE</a:t>
            </a:r>
            <a:endParaRPr sz="5000" b="1">
              <a:solidFill>
                <a:srgbClr val="00FFFF"/>
              </a:solidFill>
            </a:endParaRPr>
          </a:p>
        </p:txBody>
      </p:sp>
      <p:sp>
        <p:nvSpPr>
          <p:cNvPr id="97" name="Google Shape;97;p20"/>
          <p:cNvSpPr txBox="1">
            <a:spLocks noGrp="1"/>
          </p:cNvSpPr>
          <p:nvPr>
            <p:ph type="subTitle" idx="1"/>
          </p:nvPr>
        </p:nvSpPr>
        <p:spPr>
          <a:xfrm>
            <a:off x="-181375" y="377400"/>
            <a:ext cx="9393600" cy="476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u="sng">
                <a:solidFill>
                  <a:srgbClr val="FFFF00"/>
                </a:solidFill>
              </a:rPr>
              <a:t>Matt.5:43</a:t>
            </a:r>
            <a:r>
              <a:rPr lang="en" sz="2000">
                <a:solidFill>
                  <a:srgbClr val="FFFF00"/>
                </a:solidFill>
              </a:rPr>
              <a:t> </a:t>
            </a:r>
            <a:r>
              <a:rPr lang="en" sz="2000" i="1">
                <a:solidFill>
                  <a:schemeClr val="dk1"/>
                </a:solidFill>
              </a:rPr>
              <a:t>“You have heard that it was said, ‘You shall love your neighbor and hate your enemy.’”</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Lev.19:18</a:t>
            </a:r>
            <a:r>
              <a:rPr lang="en" sz="2000">
                <a:solidFill>
                  <a:schemeClr val="dk1"/>
                </a:solidFill>
              </a:rPr>
              <a:t> </a:t>
            </a:r>
            <a:r>
              <a:rPr lang="en" sz="2000" i="1">
                <a:solidFill>
                  <a:schemeClr val="dk1"/>
                </a:solidFill>
              </a:rPr>
              <a:t>“You shall not take vengeance, nor bear any grudge against the children of your people, but you shall love your neighbor as yourself: I am the Lord.”</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But where did the Law of Moses say to hate your enemy?  It never did.  In this last example Jesus shows how they took “love your neighbor” as “this means we can hate our enemies” </a:t>
            </a:r>
            <a:r>
              <a:rPr lang="en" sz="2000">
                <a:solidFill>
                  <a:srgbClr val="FFFF00"/>
                </a:solidFill>
              </a:rPr>
              <a:t>(</a:t>
            </a:r>
            <a:r>
              <a:rPr lang="en" sz="2000" u="sng">
                <a:solidFill>
                  <a:srgbClr val="FFFF00"/>
                </a:solidFill>
              </a:rPr>
              <a:t>Lk.10:29</a:t>
            </a:r>
            <a:r>
              <a:rPr lang="en" sz="2000">
                <a:solidFill>
                  <a:srgbClr val="00FFFF"/>
                </a:solidFill>
              </a:rPr>
              <a:t> </a:t>
            </a:r>
            <a:r>
              <a:rPr lang="en" sz="2000" i="1">
                <a:solidFill>
                  <a:schemeClr val="dk1"/>
                </a:solidFill>
              </a:rPr>
              <a:t>“And who is my neighbor?”</a:t>
            </a:r>
            <a:r>
              <a:rPr lang="en" sz="2000">
                <a:solidFill>
                  <a:srgbClr val="FFFF00"/>
                </a:solidFill>
              </a:rPr>
              <a:t>)</a:t>
            </a:r>
            <a:r>
              <a:rPr lang="en" sz="2000">
                <a:solidFill>
                  <a:srgbClr val="00FFFF"/>
                </a:solidFill>
              </a:rPr>
              <a:t>, but God never said that!</a:t>
            </a:r>
            <a:endParaRPr sz="2000">
              <a:solidFill>
                <a:srgbClr val="00FFFF"/>
              </a:solidFill>
            </a:endParaRPr>
          </a:p>
          <a:p>
            <a:pPr marL="457200" lvl="0" indent="-355600" algn="l" rtl="0">
              <a:spcBef>
                <a:spcPts val="0"/>
              </a:spcBef>
              <a:spcAft>
                <a:spcPts val="0"/>
              </a:spcAft>
              <a:buClr>
                <a:srgbClr val="FFFF00"/>
              </a:buClr>
              <a:buSzPts val="2000"/>
              <a:buChar char="●"/>
            </a:pPr>
            <a:r>
              <a:rPr lang="en" sz="2000" u="sng">
                <a:solidFill>
                  <a:srgbClr val="FFFF00"/>
                </a:solidFill>
              </a:rPr>
              <a:t>Prov.25:21</a:t>
            </a:r>
            <a:r>
              <a:rPr lang="en" sz="2000">
                <a:solidFill>
                  <a:schemeClr val="dk1"/>
                </a:solidFill>
              </a:rPr>
              <a:t> </a:t>
            </a:r>
            <a:r>
              <a:rPr lang="en" sz="2000" i="1">
                <a:solidFill>
                  <a:schemeClr val="dk1"/>
                </a:solidFill>
              </a:rPr>
              <a:t>“If your enemy is hungry, give him bread to eat; And if he is thirsty, give him water to drink;”</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Matt.5:44</a:t>
            </a:r>
            <a:r>
              <a:rPr lang="en" sz="2000">
                <a:solidFill>
                  <a:schemeClr val="dk1"/>
                </a:solidFill>
              </a:rPr>
              <a:t> </a:t>
            </a:r>
            <a:r>
              <a:rPr lang="en" sz="2000" i="1">
                <a:solidFill>
                  <a:schemeClr val="dk1"/>
                </a:solidFill>
              </a:rPr>
              <a:t>“</a:t>
            </a:r>
            <a:r>
              <a:rPr lang="en" sz="2000" i="1" u="sng">
                <a:solidFill>
                  <a:schemeClr val="dk1"/>
                </a:solidFill>
              </a:rPr>
              <a:t>But I say to you</a:t>
            </a:r>
            <a:r>
              <a:rPr lang="en" sz="2000" i="1">
                <a:solidFill>
                  <a:schemeClr val="dk1"/>
                </a:solidFill>
              </a:rPr>
              <a:t>, love your enemies, bless those who curse you, do good to those who hate you, and pray for those who spitefully use you and persecute you,”</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Is Jesus giving new doctrine, or restoring the old?  And how old was all this?</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ctrTitle"/>
          </p:nvPr>
        </p:nvSpPr>
        <p:spPr>
          <a:xfrm>
            <a:off x="-154300" y="-108275"/>
            <a:ext cx="9468000" cy="72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700" b="1">
                <a:solidFill>
                  <a:srgbClr val="00FFFF"/>
                </a:solidFill>
              </a:rPr>
              <a:t>TO BE PERFECTED/COMPLETE</a:t>
            </a:r>
            <a:endParaRPr sz="4700" b="1">
              <a:solidFill>
                <a:srgbClr val="00FFFF"/>
              </a:solidFill>
            </a:endParaRPr>
          </a:p>
        </p:txBody>
      </p:sp>
      <p:sp>
        <p:nvSpPr>
          <p:cNvPr id="103" name="Google Shape;103;p21"/>
          <p:cNvSpPr txBox="1">
            <a:spLocks noGrp="1"/>
          </p:cNvSpPr>
          <p:nvPr>
            <p:ph type="subTitle" idx="1"/>
          </p:nvPr>
        </p:nvSpPr>
        <p:spPr>
          <a:xfrm>
            <a:off x="-154300" y="361400"/>
            <a:ext cx="9434100" cy="47820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FFFF00"/>
              </a:buClr>
              <a:buSzPts val="2100"/>
              <a:buChar char="●"/>
            </a:pPr>
            <a:r>
              <a:rPr lang="en" sz="2100" dirty="0">
                <a:solidFill>
                  <a:srgbClr val="FFFF00"/>
                </a:solidFill>
              </a:rPr>
              <a:t>At the end of chapter 5 in Jesus’ “sermon on the mount”, after all these examples and appeals to restore in His people's’ hearts the original intention of the Law of Moses, Jesus says </a:t>
            </a:r>
            <a:r>
              <a:rPr lang="en" sz="2100" i="1" dirty="0">
                <a:solidFill>
                  <a:schemeClr val="dk1"/>
                </a:solidFill>
              </a:rPr>
              <a:t>“Therefore you shall be perfect, just as your Father in heaven is perfect.”</a:t>
            </a:r>
            <a:r>
              <a:rPr lang="en" sz="2100" dirty="0">
                <a:solidFill>
                  <a:srgbClr val="00FFFF"/>
                </a:solidFill>
              </a:rPr>
              <a:t>  </a:t>
            </a:r>
            <a:r>
              <a:rPr lang="en" sz="2100" dirty="0">
                <a:solidFill>
                  <a:srgbClr val="FFFF00"/>
                </a:solidFill>
              </a:rPr>
              <a:t>(</a:t>
            </a:r>
            <a:r>
              <a:rPr lang="en" sz="2100" u="sng" dirty="0">
                <a:solidFill>
                  <a:srgbClr val="FFFF00"/>
                </a:solidFill>
              </a:rPr>
              <a:t>Matt.5:48</a:t>
            </a:r>
            <a:r>
              <a:rPr lang="en" sz="2100" dirty="0">
                <a:solidFill>
                  <a:srgbClr val="FFFF00"/>
                </a:solidFill>
              </a:rPr>
              <a:t>)</a:t>
            </a:r>
            <a:endParaRPr sz="2100" dirty="0">
              <a:solidFill>
                <a:srgbClr val="FFFF00"/>
              </a:solidFill>
            </a:endParaRPr>
          </a:p>
          <a:p>
            <a:pPr marL="457200" lvl="0" indent="-361950" algn="l" rtl="0">
              <a:spcBef>
                <a:spcPts val="0"/>
              </a:spcBef>
              <a:spcAft>
                <a:spcPts val="0"/>
              </a:spcAft>
              <a:buClr>
                <a:srgbClr val="00FFFF"/>
              </a:buClr>
              <a:buSzPts val="2100"/>
              <a:buChar char="●"/>
            </a:pPr>
            <a:r>
              <a:rPr lang="en" sz="2100" dirty="0">
                <a:solidFill>
                  <a:srgbClr val="00FFFF"/>
                </a:solidFill>
              </a:rPr>
              <a:t>This is why their righteousness needed to exceed that of the Pharisees in that day, who were so obsessed with “law keeping” and tradition and finding supposed loopholes in the Law for sinful behavior.</a:t>
            </a:r>
            <a:endParaRPr sz="2100" dirty="0">
              <a:solidFill>
                <a:srgbClr val="00FFFF"/>
              </a:solidFill>
            </a:endParaRPr>
          </a:p>
          <a:p>
            <a:pPr marL="457200" lvl="0" indent="-361950" algn="l" rtl="0">
              <a:spcBef>
                <a:spcPts val="0"/>
              </a:spcBef>
              <a:spcAft>
                <a:spcPts val="0"/>
              </a:spcAft>
              <a:buClr>
                <a:schemeClr val="dk1"/>
              </a:buClr>
              <a:buSzPts val="2100"/>
              <a:buChar char="●"/>
            </a:pPr>
            <a:r>
              <a:rPr lang="en" sz="2100" dirty="0">
                <a:solidFill>
                  <a:schemeClr val="dk1"/>
                </a:solidFill>
              </a:rPr>
              <a:t>And if they could get back to such plain and simple ways of treating other people - Don’t hate, Don’t lust, Don’t divorce, Keep your word, Don’t seek personal vengeance, and love everyone like you love yourself, the rest of the Law would seem easy by comparison.  He wasn’t giving new doctrine at this time - He was restoring the old.  </a:t>
            </a:r>
            <a:r>
              <a:rPr lang="en" sz="2100" dirty="0">
                <a:solidFill>
                  <a:srgbClr val="00FFFF"/>
                </a:solidFill>
              </a:rPr>
              <a:t>AND this was from the beginning!</a:t>
            </a:r>
            <a:endParaRPr sz="2100" dirty="0">
              <a:solidFill>
                <a:srgbClr val="00FFFF"/>
              </a:solidFill>
            </a:endParaRPr>
          </a:p>
          <a:p>
            <a:pPr marL="457200" lvl="0" indent="-361950" algn="l" rtl="0">
              <a:spcBef>
                <a:spcPts val="0"/>
              </a:spcBef>
              <a:spcAft>
                <a:spcPts val="0"/>
              </a:spcAft>
              <a:buClr>
                <a:srgbClr val="FFFF00"/>
              </a:buClr>
              <a:buSzPts val="2100"/>
              <a:buChar char="●"/>
            </a:pPr>
            <a:r>
              <a:rPr lang="en" sz="2100" dirty="0">
                <a:solidFill>
                  <a:srgbClr val="FFFF00"/>
                </a:solidFill>
              </a:rPr>
              <a:t>That’s all well and good, I hope, for understanding the sermon on the mount better.  But there’s a big application for us today I want to make.</a:t>
            </a:r>
            <a:endParaRPr sz="21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2255</Words>
  <Application>Microsoft Office PowerPoint</Application>
  <PresentationFormat>On-screen Show (16:9)</PresentationFormat>
  <Paragraphs>72</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Simple Dark</vt:lpstr>
      <vt:lpstr>NEW OR RESTORED?</vt:lpstr>
      <vt:lpstr>NEW DOCTRINE IN MATT.5?</vt:lpstr>
      <vt:lpstr>MURDER</vt:lpstr>
      <vt:lpstr>ADULTERY</vt:lpstr>
      <vt:lpstr>DIVORCE</vt:lpstr>
      <vt:lpstr>KEEPING OUR WORD</vt:lpstr>
      <vt:lpstr>VENGEANCE</vt:lpstr>
      <vt:lpstr>LOVE AND HATE</vt:lpstr>
      <vt:lpstr>TO BE PERFECTED/COMPLETE</vt:lpstr>
      <vt:lpstr>“REFORMED”?</vt:lpstr>
      <vt:lpstr>HOW DID THAT WORK OUT?</vt:lpstr>
      <vt:lpstr>NEW OR “RESTORATION”?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Bridge</dc:creator>
  <cp:lastModifiedBy>Eric Bridge</cp:lastModifiedBy>
  <cp:revision>2</cp:revision>
  <cp:lastPrinted>2024-12-08T03:55:42Z</cp:lastPrinted>
  <dcterms:modified xsi:type="dcterms:W3CDTF">2024-12-08T03:56:50Z</dcterms:modified>
</cp:coreProperties>
</file>