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15c596614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15c596614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15c5966145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15c596614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15c5966145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15c596614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15c596614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15c596614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151c070a8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151c070a8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15c596614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15c59661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15c5966145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5c596614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15c596614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15c596614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15c5966145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15c5966145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15c5966145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15c596614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15c596614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15c596614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15c5966145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15c596614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3956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6000" b="1">
                <a:solidFill>
                  <a:srgbClr val="00FFFF"/>
                </a:solidFill>
              </a:rPr>
              <a:t>WHAT DOES “CHRISTIAN” REALLY MEAN?</a:t>
            </a:r>
            <a:endParaRPr sz="6000" b="1">
              <a:solidFill>
                <a:srgbClr val="00FFFF"/>
              </a:solidFill>
            </a:endParaRPr>
          </a:p>
        </p:txBody>
      </p:sp>
      <p:sp>
        <p:nvSpPr>
          <p:cNvPr id="55" name="Google Shape;55;p13"/>
          <p:cNvSpPr txBox="1">
            <a:spLocks noGrp="1"/>
          </p:cNvSpPr>
          <p:nvPr>
            <p:ph type="subTitle" idx="1"/>
          </p:nvPr>
        </p:nvSpPr>
        <p:spPr>
          <a:xfrm>
            <a:off x="0" y="1334600"/>
            <a:ext cx="9144000" cy="380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000" u="sng">
                <a:solidFill>
                  <a:srgbClr val="FFFF00"/>
                </a:solidFill>
              </a:rPr>
              <a:t>Gal.2:20</a:t>
            </a:r>
            <a:r>
              <a:rPr lang="en" sz="4000">
                <a:solidFill>
                  <a:schemeClr val="lt1"/>
                </a:solidFill>
              </a:rPr>
              <a:t> </a:t>
            </a:r>
            <a:r>
              <a:rPr lang="en" sz="4000">
                <a:solidFill>
                  <a:srgbClr val="00FFFF"/>
                </a:solidFill>
              </a:rPr>
              <a:t>(NASB95)</a:t>
            </a:r>
            <a:r>
              <a:rPr lang="en" sz="4000">
                <a:solidFill>
                  <a:schemeClr val="lt1"/>
                </a:solidFill>
              </a:rPr>
              <a:t> </a:t>
            </a:r>
            <a:r>
              <a:rPr lang="en" sz="4000" i="1">
                <a:solidFill>
                  <a:schemeClr val="lt1"/>
                </a:solidFill>
              </a:rPr>
              <a:t>“I have been crucified with Christ; </a:t>
            </a:r>
            <a:r>
              <a:rPr lang="en" sz="4000" i="1" u="sng">
                <a:solidFill>
                  <a:schemeClr val="lt1"/>
                </a:solidFill>
              </a:rPr>
              <a:t>and it is no longer I who live, but Christ lives in me</a:t>
            </a:r>
            <a:r>
              <a:rPr lang="en" sz="4000" i="1">
                <a:solidFill>
                  <a:schemeClr val="lt1"/>
                </a:solidFill>
              </a:rPr>
              <a:t>; and the life which I now live in the flesh I live by faith in the Son of God, who loved me and gave Himself up for me.”</a:t>
            </a:r>
            <a:endParaRPr sz="4000" i="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40775" y="0"/>
            <a:ext cx="944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WILLING TO SUFFER?</a:t>
            </a:r>
            <a:endParaRPr sz="5000" b="1">
              <a:solidFill>
                <a:srgbClr val="00FFFF"/>
              </a:solidFill>
            </a:endParaRPr>
          </a:p>
        </p:txBody>
      </p:sp>
      <p:sp>
        <p:nvSpPr>
          <p:cNvPr id="109" name="Google Shape;109;p22"/>
          <p:cNvSpPr txBox="1">
            <a:spLocks noGrp="1"/>
          </p:cNvSpPr>
          <p:nvPr>
            <p:ph type="subTitle" idx="1"/>
          </p:nvPr>
        </p:nvSpPr>
        <p:spPr>
          <a:xfrm>
            <a:off x="-174675" y="381700"/>
            <a:ext cx="9447900" cy="4761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Peter is writing to Christians who are starting to experience intense persecution because of their faith.  Christians were persecuted both by the Jews, who saw them as blasphemers, and then by the Gentiles, who saw their teachings and lifestyle as very strict and bizarre.  (Christians also would not worship Caesar.)</a:t>
            </a:r>
            <a:endParaRPr sz="2300" dirty="0">
              <a:solidFill>
                <a:srgbClr val="FFFF00"/>
              </a:solidFill>
            </a:endParaRPr>
          </a:p>
          <a:p>
            <a:pPr marL="457200" lvl="0" indent="-374650" algn="l" rtl="0">
              <a:spcBef>
                <a:spcPts val="0"/>
              </a:spcBef>
              <a:spcAft>
                <a:spcPts val="0"/>
              </a:spcAft>
              <a:buClr>
                <a:schemeClr val="lt1"/>
              </a:buClr>
              <a:buSzPts val="2300"/>
              <a:buChar char="●"/>
            </a:pPr>
            <a:r>
              <a:rPr lang="en" sz="2300" dirty="0">
                <a:solidFill>
                  <a:schemeClr val="lt1"/>
                </a:solidFill>
              </a:rPr>
              <a:t>The temptation for Christians would be to either give up, or to respond in kind - killing, stealing, breaking mans’ laws and causing trouble.  But instead they are told to patiently SUFFER, just as Christ did.  Are you willing to do this?</a:t>
            </a:r>
            <a:endParaRPr sz="2300" dirty="0">
              <a:solidFill>
                <a:schemeClr val="lt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Mk.4:17</a:t>
            </a:r>
            <a:r>
              <a:rPr lang="en" sz="2300" dirty="0">
                <a:solidFill>
                  <a:schemeClr val="lt1"/>
                </a:solidFill>
              </a:rPr>
              <a:t> </a:t>
            </a:r>
            <a:r>
              <a:rPr lang="en" sz="2300" i="1" dirty="0">
                <a:solidFill>
                  <a:schemeClr val="lt1"/>
                </a:solidFill>
              </a:rPr>
              <a:t>“and they have no firm root in themselves, but are only temporary; then, </a:t>
            </a:r>
            <a:r>
              <a:rPr lang="en" sz="2300" i="1" u="sng" dirty="0">
                <a:solidFill>
                  <a:schemeClr val="lt1"/>
                </a:solidFill>
              </a:rPr>
              <a:t>when affliction or persecution arises because of the word</a:t>
            </a:r>
            <a:r>
              <a:rPr lang="en" sz="2300" i="1" dirty="0">
                <a:solidFill>
                  <a:schemeClr val="lt1"/>
                </a:solidFill>
              </a:rPr>
              <a:t>, immediately they fall away.”</a:t>
            </a:r>
            <a:endParaRPr sz="2300" i="1" dirty="0">
              <a:solidFill>
                <a:schemeClr val="lt1"/>
              </a:solidFill>
            </a:endParaRPr>
          </a:p>
          <a:p>
            <a:pPr marL="457200" lvl="0" indent="-374650" algn="l" rtl="0">
              <a:spcBef>
                <a:spcPts val="0"/>
              </a:spcBef>
              <a:spcAft>
                <a:spcPts val="0"/>
              </a:spcAft>
              <a:buClr>
                <a:srgbClr val="00FFFF"/>
              </a:buClr>
              <a:buSzPts val="2300"/>
              <a:buChar char="●"/>
            </a:pPr>
            <a:r>
              <a:rPr lang="en" sz="2300" dirty="0">
                <a:solidFill>
                  <a:srgbClr val="00FFFF"/>
                </a:solidFill>
              </a:rPr>
              <a:t>And Peter says we glorify God by bearing Christ’s name in this way!</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40775" y="0"/>
            <a:ext cx="944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FINAL USE - “PERSUADING”</a:t>
            </a:r>
            <a:endParaRPr sz="5000" b="1">
              <a:solidFill>
                <a:srgbClr val="00FFFF"/>
              </a:solidFill>
            </a:endParaRPr>
          </a:p>
        </p:txBody>
      </p:sp>
      <p:sp>
        <p:nvSpPr>
          <p:cNvPr id="115" name="Google Shape;115;p23"/>
          <p:cNvSpPr txBox="1">
            <a:spLocks noGrp="1"/>
          </p:cNvSpPr>
          <p:nvPr>
            <p:ph type="subTitle" idx="1"/>
          </p:nvPr>
        </p:nvSpPr>
        <p:spPr>
          <a:xfrm>
            <a:off x="-52800" y="324850"/>
            <a:ext cx="9285300" cy="481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u="sng">
                <a:solidFill>
                  <a:srgbClr val="FFFF00"/>
                </a:solidFill>
              </a:rPr>
              <a:t>Acts 26:24-29</a:t>
            </a:r>
            <a:r>
              <a:rPr lang="en" sz="2400">
                <a:solidFill>
                  <a:srgbClr val="00FFFF"/>
                </a:solidFill>
              </a:rPr>
              <a:t> </a:t>
            </a:r>
            <a:r>
              <a:rPr lang="en" sz="2400" i="1">
                <a:solidFill>
                  <a:schemeClr val="lt1"/>
                </a:solidFill>
              </a:rPr>
              <a:t>“While Paul was saying this in his defense, Festus said in a loud voice, “Paul, you are out of your mind! Your great learning is driving you mad.” 25 But Paul said, “I am not out of my mind, most excellent Festus, but I utter words of sober truth. 26 For the king knows about these matters, and I speak to him also with confidence, since I am persuaded that none of these things escape his notice; for this has not been done in a corner. 27 </a:t>
            </a:r>
            <a:r>
              <a:rPr lang="en" sz="2400" i="1" u="sng">
                <a:solidFill>
                  <a:schemeClr val="lt1"/>
                </a:solidFill>
              </a:rPr>
              <a:t>King Agrippa, do you believe the Prophets</a:t>
            </a:r>
            <a:r>
              <a:rPr lang="en" sz="2400" i="1">
                <a:solidFill>
                  <a:schemeClr val="lt1"/>
                </a:solidFill>
              </a:rPr>
              <a:t>? I know that you do.” 28 </a:t>
            </a:r>
            <a:r>
              <a:rPr lang="en" sz="2400" i="1">
                <a:solidFill>
                  <a:srgbClr val="FFFF00"/>
                </a:solidFill>
              </a:rPr>
              <a:t>Agrippa replied to Paul, “</a:t>
            </a:r>
            <a:r>
              <a:rPr lang="en" sz="2400" i="1" u="sng">
                <a:solidFill>
                  <a:srgbClr val="FFFF00"/>
                </a:solidFill>
              </a:rPr>
              <a:t>In a short time you will persuade me to become a Christian</a:t>
            </a:r>
            <a:r>
              <a:rPr lang="en" sz="2400" i="1">
                <a:solidFill>
                  <a:srgbClr val="FFFF00"/>
                </a:solidFill>
              </a:rPr>
              <a:t>.” </a:t>
            </a:r>
            <a:r>
              <a:rPr lang="en" sz="2400" i="1">
                <a:solidFill>
                  <a:schemeClr val="lt1"/>
                </a:solidFill>
              </a:rPr>
              <a:t>29 And Paul said, “</a:t>
            </a:r>
            <a:r>
              <a:rPr lang="en" sz="2400" i="1" u="sng">
                <a:solidFill>
                  <a:schemeClr val="lt1"/>
                </a:solidFill>
              </a:rPr>
              <a:t>I would wish to God, that whether in a short or long time, not only you, but also all who hear me this day, might become such as I am, except for these chains</a:t>
            </a:r>
            <a:r>
              <a:rPr lang="en" sz="2400" i="1">
                <a:solidFill>
                  <a:schemeClr val="lt1"/>
                </a:solidFill>
              </a:rPr>
              <a:t>.”</a:t>
            </a:r>
            <a:endParaRPr sz="2400" i="1">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40775" y="0"/>
            <a:ext cx="944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CHRISTIANS TELL OTHERS!</a:t>
            </a:r>
            <a:endParaRPr sz="5000" b="1">
              <a:solidFill>
                <a:srgbClr val="00FFFF"/>
              </a:solidFill>
            </a:endParaRPr>
          </a:p>
        </p:txBody>
      </p:sp>
      <p:sp>
        <p:nvSpPr>
          <p:cNvPr id="121" name="Google Shape;121;p24"/>
          <p:cNvSpPr txBox="1">
            <a:spLocks noGrp="1"/>
          </p:cNvSpPr>
          <p:nvPr>
            <p:ph type="subTitle" idx="1"/>
          </p:nvPr>
        </p:nvSpPr>
        <p:spPr>
          <a:xfrm>
            <a:off x="-174600" y="373575"/>
            <a:ext cx="9407100" cy="4769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Acts 18:4</a:t>
            </a:r>
            <a:r>
              <a:rPr lang="en" sz="2000" i="1">
                <a:solidFill>
                  <a:schemeClr val="lt1"/>
                </a:solidFill>
              </a:rPr>
              <a:t> “And he was reasoning in the synagogue every Sabbath and </a:t>
            </a:r>
            <a:r>
              <a:rPr lang="en" sz="2000" i="1" u="sng">
                <a:solidFill>
                  <a:schemeClr val="lt1"/>
                </a:solidFill>
              </a:rPr>
              <a:t>trying to persuade Jews and Greeks</a:t>
            </a:r>
            <a:r>
              <a:rPr lang="en" sz="2000" i="1">
                <a:solidFill>
                  <a:schemeClr val="lt1"/>
                </a:solidFill>
              </a:rPr>
              <a:t>.”</a:t>
            </a:r>
            <a:endParaRPr sz="2000" i="1">
              <a:solidFill>
                <a:schemeClr val="lt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19:26</a:t>
            </a:r>
            <a:r>
              <a:rPr lang="en" sz="2000" i="1">
                <a:solidFill>
                  <a:schemeClr val="lt1"/>
                </a:solidFill>
              </a:rPr>
              <a:t> “You see and hear that not only in Ephesus, but in almost all of Asia, </a:t>
            </a:r>
            <a:r>
              <a:rPr lang="en" sz="2000" i="1" u="sng">
                <a:solidFill>
                  <a:schemeClr val="lt1"/>
                </a:solidFill>
              </a:rPr>
              <a:t>this Paul has persuaded and turned away a considerable number of people</a:t>
            </a:r>
            <a:r>
              <a:rPr lang="en" sz="2000" i="1">
                <a:solidFill>
                  <a:schemeClr val="lt1"/>
                </a:solidFill>
              </a:rPr>
              <a:t>, saying that gods made with hands are no gods at all.”</a:t>
            </a:r>
            <a:endParaRPr sz="2000">
              <a:solidFill>
                <a:schemeClr val="lt1"/>
              </a:solidFill>
            </a:endParaRPr>
          </a:p>
          <a:p>
            <a:pPr marL="457200" lvl="0" indent="-355600" algn="l" rtl="0">
              <a:spcBef>
                <a:spcPts val="0"/>
              </a:spcBef>
              <a:spcAft>
                <a:spcPts val="0"/>
              </a:spcAft>
              <a:buClr>
                <a:srgbClr val="00FFFF"/>
              </a:buClr>
              <a:buSzPts val="2000"/>
              <a:buChar char="●"/>
            </a:pPr>
            <a:r>
              <a:rPr lang="en" sz="2000">
                <a:solidFill>
                  <a:srgbClr val="00FFFF"/>
                </a:solidFill>
              </a:rPr>
              <a:t>Was this only done by Paul and the other apostles and evangelists?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8:4</a:t>
            </a:r>
            <a:r>
              <a:rPr lang="en" sz="2000">
                <a:solidFill>
                  <a:schemeClr val="lt1"/>
                </a:solidFill>
              </a:rPr>
              <a:t> </a:t>
            </a:r>
            <a:r>
              <a:rPr lang="en" sz="2000" i="1">
                <a:solidFill>
                  <a:schemeClr val="lt1"/>
                </a:solidFill>
              </a:rPr>
              <a:t>“Therefore, those who had been scattered </a:t>
            </a:r>
            <a:r>
              <a:rPr lang="en" sz="2000" i="1" u="sng">
                <a:solidFill>
                  <a:schemeClr val="lt1"/>
                </a:solidFill>
              </a:rPr>
              <a:t>went about preaching the word</a:t>
            </a:r>
            <a:r>
              <a:rPr lang="en" sz="2000" i="1">
                <a:solidFill>
                  <a:schemeClr val="lt1"/>
                </a:solidFill>
              </a:rPr>
              <a:t>.”</a:t>
            </a:r>
            <a:endParaRPr sz="2000" i="1">
              <a:solidFill>
                <a:schemeClr val="lt1"/>
              </a:solidFill>
            </a:endParaRPr>
          </a:p>
          <a:p>
            <a:pPr marL="457200" lvl="0" indent="-355600" algn="l" rtl="0">
              <a:spcBef>
                <a:spcPts val="0"/>
              </a:spcBef>
              <a:spcAft>
                <a:spcPts val="0"/>
              </a:spcAft>
              <a:buClr>
                <a:srgbClr val="FFFF00"/>
              </a:buClr>
              <a:buSzPts val="2000"/>
              <a:buChar char="●"/>
            </a:pPr>
            <a:r>
              <a:rPr lang="en" sz="2000" u="sng">
                <a:solidFill>
                  <a:srgbClr val="FFFF00"/>
                </a:solidFill>
              </a:rPr>
              <a:t>2 Tim.2:2</a:t>
            </a:r>
            <a:r>
              <a:rPr lang="en" sz="2000">
                <a:solidFill>
                  <a:schemeClr val="lt1"/>
                </a:solidFill>
              </a:rPr>
              <a:t> </a:t>
            </a:r>
            <a:r>
              <a:rPr lang="en" sz="2000" i="1">
                <a:solidFill>
                  <a:schemeClr val="lt1"/>
                </a:solidFill>
              </a:rPr>
              <a:t>“The things which you have heard from me in the presence of many witnesses, </a:t>
            </a:r>
            <a:r>
              <a:rPr lang="en" sz="2000" i="1" u="sng">
                <a:solidFill>
                  <a:schemeClr val="lt1"/>
                </a:solidFill>
              </a:rPr>
              <a:t>entrust these to faithful men who will be able to teach others also</a:t>
            </a:r>
            <a:r>
              <a:rPr lang="en" sz="2000" i="1">
                <a:solidFill>
                  <a:schemeClr val="lt1"/>
                </a:solidFill>
              </a:rPr>
              <a:t>.”</a:t>
            </a:r>
            <a:endParaRPr sz="2000" i="1">
              <a:solidFill>
                <a:schemeClr val="lt1"/>
              </a:solidFill>
            </a:endParaRPr>
          </a:p>
          <a:p>
            <a:pPr marL="457200" lvl="0" indent="-355600" algn="l" rtl="0">
              <a:spcBef>
                <a:spcPts val="0"/>
              </a:spcBef>
              <a:spcAft>
                <a:spcPts val="0"/>
              </a:spcAft>
              <a:buClr>
                <a:srgbClr val="FFFF00"/>
              </a:buClr>
              <a:buSzPts val="2000"/>
              <a:buChar char="●"/>
            </a:pPr>
            <a:r>
              <a:rPr lang="en" sz="2000">
                <a:solidFill>
                  <a:srgbClr val="FFFF00"/>
                </a:solidFill>
              </a:rPr>
              <a:t>Do your friends know you are a Christian?  Do your co-workers?  Do your neighbors?  Have you invited them to our assemblies or to a bible study?  Have you referred them to our congregation’s website, or my name and #?</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Isn’t it telling that in this final use of the word “Christian”, it was observed by the king that the prisoner standing trial before him was trying to convert him?!</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40775" y="0"/>
            <a:ext cx="944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ARE YOU A “CHRISTIAN”?</a:t>
            </a:r>
            <a:endParaRPr sz="5000" b="1">
              <a:solidFill>
                <a:srgbClr val="00FFFF"/>
              </a:solidFill>
            </a:endParaRPr>
          </a:p>
        </p:txBody>
      </p:sp>
      <p:sp>
        <p:nvSpPr>
          <p:cNvPr id="127" name="Google Shape;127;p25"/>
          <p:cNvSpPr txBox="1">
            <a:spLocks noGrp="1"/>
          </p:cNvSpPr>
          <p:nvPr>
            <p:ph type="subTitle" idx="1"/>
          </p:nvPr>
        </p:nvSpPr>
        <p:spPr>
          <a:xfrm>
            <a:off x="-174600" y="373575"/>
            <a:ext cx="9407100" cy="4769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Jesus told His apostles</a:t>
            </a:r>
            <a:r>
              <a:rPr lang="en" sz="2000" dirty="0">
                <a:solidFill>
                  <a:srgbClr val="00FFFF"/>
                </a:solidFill>
              </a:rPr>
              <a:t> </a:t>
            </a:r>
            <a:r>
              <a:rPr lang="en" sz="2000" i="1" dirty="0">
                <a:solidFill>
                  <a:schemeClr val="lt1"/>
                </a:solidFill>
              </a:rPr>
              <a:t>“Go therefore and </a:t>
            </a:r>
            <a:r>
              <a:rPr lang="en" sz="2000" i="1" u="sng" dirty="0">
                <a:solidFill>
                  <a:schemeClr val="lt1"/>
                </a:solidFill>
              </a:rPr>
              <a:t>make disciples</a:t>
            </a:r>
            <a:r>
              <a:rPr lang="en" sz="2000" i="1" dirty="0">
                <a:solidFill>
                  <a:schemeClr val="lt1"/>
                </a:solidFill>
              </a:rPr>
              <a:t> of all the nations, </a:t>
            </a:r>
            <a:r>
              <a:rPr lang="en" sz="2000" i="1" u="sng" dirty="0">
                <a:solidFill>
                  <a:schemeClr val="lt1"/>
                </a:solidFill>
              </a:rPr>
              <a:t>baptizing them in the name of the Father and the Son and the Holy Spirit</a:t>
            </a:r>
            <a:r>
              <a:rPr lang="en" sz="2000" i="1" dirty="0">
                <a:solidFill>
                  <a:schemeClr val="lt1"/>
                </a:solidFill>
              </a:rPr>
              <a:t>, 20 </a:t>
            </a:r>
            <a:r>
              <a:rPr lang="en" sz="2000" i="1" u="sng" dirty="0">
                <a:solidFill>
                  <a:schemeClr val="lt1"/>
                </a:solidFill>
              </a:rPr>
              <a:t>teaching them to observe all that I commanded you</a:t>
            </a:r>
            <a:r>
              <a:rPr lang="en" sz="2000" i="1" dirty="0">
                <a:solidFill>
                  <a:schemeClr val="lt1"/>
                </a:solidFill>
              </a:rPr>
              <a:t>; and lo, I am with you always, even to the end of the age.”</a:t>
            </a:r>
            <a:r>
              <a:rPr lang="en" sz="2000" dirty="0">
                <a:solidFill>
                  <a:srgbClr val="00FFFF"/>
                </a:solidFill>
              </a:rPr>
              <a:t> </a:t>
            </a:r>
            <a:r>
              <a:rPr lang="en" sz="2000" dirty="0">
                <a:solidFill>
                  <a:srgbClr val="FFFF00"/>
                </a:solidFill>
              </a:rPr>
              <a:t>(</a:t>
            </a:r>
            <a:r>
              <a:rPr lang="en" sz="2000" u="sng" dirty="0">
                <a:solidFill>
                  <a:srgbClr val="FFFF00"/>
                </a:solidFill>
              </a:rPr>
              <a:t>Matt.28:19-20</a:t>
            </a:r>
            <a:r>
              <a:rPr lang="en" sz="2000" dirty="0">
                <a:solidFill>
                  <a:srgbClr val="FFFF00"/>
                </a:solidFill>
              </a:rPr>
              <a:t>)</a:t>
            </a:r>
            <a:r>
              <a:rPr lang="en" sz="2000" dirty="0">
                <a:solidFill>
                  <a:srgbClr val="00FFFF"/>
                </a:solidFill>
              </a:rPr>
              <a:t>  </a:t>
            </a:r>
            <a:r>
              <a:rPr lang="en" sz="2000" dirty="0">
                <a:solidFill>
                  <a:srgbClr val="FFFF00"/>
                </a:solidFill>
              </a:rPr>
              <a:t>Baptism is at the START of the journey - but it is not the summation of all that a TRUE Christian is.</a:t>
            </a:r>
            <a:endParaRPr sz="2000" dirty="0">
              <a:solidFill>
                <a:srgbClr val="FFFF00"/>
              </a:solidFill>
            </a:endParaRPr>
          </a:p>
          <a:p>
            <a:pPr marL="457200" lvl="0" indent="-355600" algn="l" rtl="0">
              <a:spcBef>
                <a:spcPts val="0"/>
              </a:spcBef>
              <a:spcAft>
                <a:spcPts val="0"/>
              </a:spcAft>
              <a:buClr>
                <a:schemeClr val="lt1"/>
              </a:buClr>
              <a:buSzPts val="2000"/>
              <a:buChar char="●"/>
            </a:pPr>
            <a:r>
              <a:rPr lang="en" sz="2000" dirty="0">
                <a:solidFill>
                  <a:schemeClr val="lt1"/>
                </a:solidFill>
              </a:rPr>
              <a:t>In God’s word we saw 4 crucial and ONGOING characteristics of what makes someone a Christian.</a:t>
            </a:r>
            <a:endParaRPr sz="2000" dirty="0">
              <a:solidFill>
                <a:schemeClr val="lt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They are a “disciple” of Christ.  Are we actively learning more in God’s word?</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They have love for all their brethren, even their former enemies.  Do we?</a:t>
            </a:r>
            <a:endParaRPr sz="2000" dirty="0">
              <a:solidFill>
                <a:srgbClr val="FFFF00"/>
              </a:solidFill>
            </a:endParaRPr>
          </a:p>
          <a:p>
            <a:pPr marL="457200" lvl="0" indent="-355600" algn="l" rtl="0">
              <a:spcBef>
                <a:spcPts val="0"/>
              </a:spcBef>
              <a:spcAft>
                <a:spcPts val="0"/>
              </a:spcAft>
              <a:buClr>
                <a:schemeClr val="lt1"/>
              </a:buClr>
              <a:buSzPts val="2000"/>
              <a:buChar char="●"/>
            </a:pPr>
            <a:r>
              <a:rPr lang="en" sz="2000" dirty="0">
                <a:solidFill>
                  <a:schemeClr val="lt1"/>
                </a:solidFill>
              </a:rPr>
              <a:t>They are willing to suffer whatever consequences that living and sharing their faith brings about in their life.  How much are you and I willing to suffer?</a:t>
            </a:r>
            <a:endParaRPr sz="2000" dirty="0">
              <a:solidFill>
                <a:schemeClr val="lt1"/>
              </a:solidFill>
            </a:endParaRPr>
          </a:p>
          <a:p>
            <a:pPr marL="457200" lvl="0" indent="-355600" algn="l" rtl="0">
              <a:spcBef>
                <a:spcPts val="0"/>
              </a:spcBef>
              <a:spcAft>
                <a:spcPts val="0"/>
              </a:spcAft>
              <a:buClr>
                <a:srgbClr val="00FFFF"/>
              </a:buClr>
              <a:buSzPts val="2000"/>
              <a:buChar char="●"/>
            </a:pPr>
            <a:r>
              <a:rPr lang="en" sz="2000" dirty="0">
                <a:solidFill>
                  <a:srgbClr val="00FFFF"/>
                </a:solidFill>
              </a:rPr>
              <a:t>And they gladly and boldly try to persuade others to join the family of Christ.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If you are baptized, but NOT doing one or more of these, are you really a “Christian”, according to how that word is used in the bible?</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Paul said </a:t>
            </a:r>
            <a:r>
              <a:rPr lang="en" sz="2000" i="1" dirty="0">
                <a:solidFill>
                  <a:schemeClr val="lt1"/>
                </a:solidFill>
              </a:rPr>
              <a:t>“it is no longer I who live, but </a:t>
            </a:r>
            <a:r>
              <a:rPr lang="en" sz="2000" i="1" u="sng" dirty="0">
                <a:solidFill>
                  <a:schemeClr val="lt1"/>
                </a:solidFill>
              </a:rPr>
              <a:t>Christ lives in me</a:t>
            </a:r>
            <a:r>
              <a:rPr lang="en" sz="2000" i="1" dirty="0">
                <a:solidFill>
                  <a:schemeClr val="lt1"/>
                </a:solidFill>
              </a:rPr>
              <a:t>”</a:t>
            </a:r>
            <a:r>
              <a:rPr lang="en" sz="2000" dirty="0">
                <a:solidFill>
                  <a:srgbClr val="00FFFF"/>
                </a:solidFill>
              </a:rPr>
              <a:t>. Can YOU say this?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IN A CONFUSED WORLD …</a:t>
            </a:r>
            <a:endParaRPr sz="5000" b="1">
              <a:solidFill>
                <a:srgbClr val="00FFFF"/>
              </a:solidFill>
            </a:endParaRPr>
          </a:p>
        </p:txBody>
      </p:sp>
      <p:sp>
        <p:nvSpPr>
          <p:cNvPr id="61" name="Google Shape;61;p14"/>
          <p:cNvSpPr txBox="1">
            <a:spLocks noGrp="1"/>
          </p:cNvSpPr>
          <p:nvPr>
            <p:ph type="subTitle" idx="1"/>
          </p:nvPr>
        </p:nvSpPr>
        <p:spPr>
          <a:xfrm>
            <a:off x="-93400" y="414175"/>
            <a:ext cx="9237300" cy="47295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a:solidFill>
                  <a:srgbClr val="FFFF00"/>
                </a:solidFill>
              </a:rPr>
              <a:t>We see the word “Christian” misused, and abused, by both believers and non-believers.</a:t>
            </a:r>
            <a:endParaRPr sz="2600">
              <a:solidFill>
                <a:srgbClr val="FFFF00"/>
              </a:solidFill>
            </a:endParaRPr>
          </a:p>
          <a:p>
            <a:pPr marL="457200" lvl="0" indent="-393700" algn="l" rtl="0">
              <a:spcBef>
                <a:spcPts val="0"/>
              </a:spcBef>
              <a:spcAft>
                <a:spcPts val="0"/>
              </a:spcAft>
              <a:buClr>
                <a:schemeClr val="lt1"/>
              </a:buClr>
              <a:buSzPts val="2600"/>
              <a:buChar char="●"/>
            </a:pPr>
            <a:r>
              <a:rPr lang="en" sz="2600">
                <a:solidFill>
                  <a:schemeClr val="lt1"/>
                </a:solidFill>
              </a:rPr>
              <a:t>I don’t do many “word study” lessons, but the use of the word “Christian”, even in the church, has always bugged me in some ways.</a:t>
            </a:r>
            <a:endParaRPr sz="2600">
              <a:solidFill>
                <a:schemeClr val="lt1"/>
              </a:solidFill>
            </a:endParaRPr>
          </a:p>
          <a:p>
            <a:pPr marL="457200" lvl="0" indent="-393700" algn="l" rtl="0">
              <a:spcBef>
                <a:spcPts val="0"/>
              </a:spcBef>
              <a:spcAft>
                <a:spcPts val="0"/>
              </a:spcAft>
              <a:buClr>
                <a:srgbClr val="00FFFF"/>
              </a:buClr>
              <a:buSzPts val="2600"/>
              <a:buChar char="●"/>
            </a:pPr>
            <a:r>
              <a:rPr lang="en" sz="2600">
                <a:solidFill>
                  <a:srgbClr val="00FFFF"/>
                </a:solidFill>
              </a:rPr>
              <a:t>Starting with the book of Acts, I think people naturally expect the word to be used hundreds of times in the rest of the New Testament.</a:t>
            </a:r>
            <a:endParaRPr sz="2600">
              <a:solidFill>
                <a:srgbClr val="00FFFF"/>
              </a:solidFill>
            </a:endParaRPr>
          </a:p>
          <a:p>
            <a:pPr marL="457200" lvl="0" indent="-393700" algn="l" rtl="0">
              <a:spcBef>
                <a:spcPts val="0"/>
              </a:spcBef>
              <a:spcAft>
                <a:spcPts val="0"/>
              </a:spcAft>
              <a:buClr>
                <a:srgbClr val="FFFF00"/>
              </a:buClr>
              <a:buSzPts val="2600"/>
              <a:buChar char="●"/>
            </a:pPr>
            <a:r>
              <a:rPr lang="en" sz="2600">
                <a:solidFill>
                  <a:srgbClr val="FFFF00"/>
                </a:solidFill>
              </a:rPr>
              <a:t>But the truth might actually surprise you.</a:t>
            </a:r>
            <a:endParaRPr sz="2600">
              <a:solidFill>
                <a:srgbClr val="FFFF00"/>
              </a:solidFill>
            </a:endParaRPr>
          </a:p>
          <a:p>
            <a:pPr marL="457200" lvl="0" indent="-400050" algn="l" rtl="0">
              <a:spcBef>
                <a:spcPts val="0"/>
              </a:spcBef>
              <a:spcAft>
                <a:spcPts val="0"/>
              </a:spcAft>
              <a:buClr>
                <a:schemeClr val="lt1"/>
              </a:buClr>
              <a:buSzPts val="2700"/>
              <a:buChar char="●"/>
            </a:pPr>
            <a:r>
              <a:rPr lang="en" sz="2600">
                <a:solidFill>
                  <a:schemeClr val="lt1"/>
                </a:solidFill>
              </a:rPr>
              <a:t>This lesson came about because of a bible study I was in where it was asked if one is always a “lifelong Christian”.</a:t>
            </a:r>
            <a:endParaRPr sz="270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MULTIPLE DEFINITIONS?</a:t>
            </a:r>
            <a:endParaRPr sz="5000" b="1">
              <a:solidFill>
                <a:srgbClr val="00FFFF"/>
              </a:solidFill>
            </a:endParaRPr>
          </a:p>
        </p:txBody>
      </p:sp>
      <p:sp>
        <p:nvSpPr>
          <p:cNvPr id="67" name="Google Shape;67;p15"/>
          <p:cNvSpPr txBox="1">
            <a:spLocks noGrp="1"/>
          </p:cNvSpPr>
          <p:nvPr>
            <p:ph type="subTitle" idx="1"/>
          </p:nvPr>
        </p:nvSpPr>
        <p:spPr>
          <a:xfrm>
            <a:off x="-93400" y="364100"/>
            <a:ext cx="9237300" cy="47796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Clr>
                <a:srgbClr val="FFFF00"/>
              </a:buClr>
              <a:buSzPts val="2800"/>
              <a:buChar char="●"/>
            </a:pPr>
            <a:r>
              <a:rPr lang="en">
                <a:solidFill>
                  <a:srgbClr val="FFFF00"/>
                </a:solidFill>
              </a:rPr>
              <a:t>Merriam-Webster Dictionary - Noun - “One who professes belief in the teachings of Christ.”</a:t>
            </a:r>
            <a:endParaRPr>
              <a:solidFill>
                <a:srgbClr val="FFFF00"/>
              </a:solidFill>
            </a:endParaRPr>
          </a:p>
          <a:p>
            <a:pPr marL="457200" lvl="0" indent="-406400" algn="l" rtl="0">
              <a:spcBef>
                <a:spcPts val="0"/>
              </a:spcBef>
              <a:spcAft>
                <a:spcPts val="0"/>
              </a:spcAft>
              <a:buClr>
                <a:schemeClr val="lt1"/>
              </a:buClr>
              <a:buSzPts val="2800"/>
              <a:buChar char="●"/>
            </a:pPr>
            <a:r>
              <a:rPr lang="en">
                <a:solidFill>
                  <a:schemeClr val="lt1"/>
                </a:solidFill>
              </a:rPr>
              <a:t>2nd definition - Adjective - “Based on or conforming with Christianity, of/relating to/being a Christian, treating other people in a kind or generous way.”</a:t>
            </a:r>
            <a:endParaRPr>
              <a:solidFill>
                <a:schemeClr val="lt1"/>
              </a:solidFill>
            </a:endParaRPr>
          </a:p>
          <a:p>
            <a:pPr marL="457200" lvl="0" indent="-406400" algn="l" rtl="0">
              <a:spcBef>
                <a:spcPts val="0"/>
              </a:spcBef>
              <a:spcAft>
                <a:spcPts val="0"/>
              </a:spcAft>
              <a:buClr>
                <a:srgbClr val="00FFFF"/>
              </a:buClr>
              <a:buSzPts val="2800"/>
              <a:buChar char="●"/>
            </a:pPr>
            <a:r>
              <a:rPr lang="en">
                <a:solidFill>
                  <a:srgbClr val="00FFFF"/>
                </a:solidFill>
              </a:rPr>
              <a:t>Additional created word (not in the bible) - Christianity - Noun - “the religion derived from Jesus Christ, based on the Bible as sacred scripture, and professed by Eastern, Roman Catholic, and Protestant bodies.”</a:t>
            </a:r>
            <a:endParaRPr>
              <a:solidFill>
                <a:srgbClr val="00FFFF"/>
              </a:solidFill>
            </a:endParaRPr>
          </a:p>
          <a:p>
            <a:pPr marL="457200" lvl="0" indent="-406400" algn="l" rtl="0">
              <a:spcBef>
                <a:spcPts val="0"/>
              </a:spcBef>
              <a:spcAft>
                <a:spcPts val="0"/>
              </a:spcAft>
              <a:buClr>
                <a:srgbClr val="FFFF00"/>
              </a:buClr>
              <a:buSzPts val="2800"/>
              <a:buChar char="●"/>
            </a:pPr>
            <a:r>
              <a:rPr lang="en">
                <a:solidFill>
                  <a:srgbClr val="FFFF00"/>
                </a:solidFill>
              </a:rPr>
              <a:t>Are ANY of these Merriam-Webster definitions the way the word “Christian” is used in the word of God?</a:t>
            </a:r>
            <a:endParaRPr>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BUT IN THE BIBLE …</a:t>
            </a:r>
            <a:endParaRPr sz="5000" b="1">
              <a:solidFill>
                <a:srgbClr val="00FFFF"/>
              </a:solidFill>
            </a:endParaRPr>
          </a:p>
        </p:txBody>
      </p:sp>
      <p:sp>
        <p:nvSpPr>
          <p:cNvPr id="73" name="Google Shape;73;p16"/>
          <p:cNvSpPr txBox="1">
            <a:spLocks noGrp="1"/>
          </p:cNvSpPr>
          <p:nvPr>
            <p:ph type="subTitle" idx="1"/>
          </p:nvPr>
        </p:nvSpPr>
        <p:spPr>
          <a:xfrm>
            <a:off x="-140775" y="364100"/>
            <a:ext cx="9284700" cy="4779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Is the word “Christian” used hundreds of times?  Dozens?</a:t>
            </a:r>
            <a:endParaRPr sz="2300">
              <a:solidFill>
                <a:srgbClr val="FFFF00"/>
              </a:solidFill>
            </a:endParaRPr>
          </a:p>
          <a:p>
            <a:pPr marL="457200" lvl="0" indent="-374650" algn="l" rtl="0">
              <a:spcBef>
                <a:spcPts val="0"/>
              </a:spcBef>
              <a:spcAft>
                <a:spcPts val="0"/>
              </a:spcAft>
              <a:buClr>
                <a:schemeClr val="lt1"/>
              </a:buClr>
              <a:buSzPts val="2300"/>
              <a:buChar char="●"/>
            </a:pPr>
            <a:r>
              <a:rPr lang="en" sz="2300">
                <a:solidFill>
                  <a:schemeClr val="lt1"/>
                </a:solidFill>
              </a:rPr>
              <a:t>In the ancient Greek manuscripts themselves, which our New Testaments are translated from, the actual word only appears THREE TIMES!  That’s all!</a:t>
            </a:r>
            <a:endParaRPr sz="2300">
              <a:solidFill>
                <a:schemeClr val="lt1"/>
              </a:solidFill>
            </a:endParaRPr>
          </a:p>
          <a:p>
            <a:pPr marL="457200" lvl="0" indent="-374650" algn="l" rtl="0">
              <a:spcBef>
                <a:spcPts val="0"/>
              </a:spcBef>
              <a:spcAft>
                <a:spcPts val="0"/>
              </a:spcAft>
              <a:buClr>
                <a:srgbClr val="00FFFF"/>
              </a:buClr>
              <a:buSzPts val="2300"/>
              <a:buChar char="●"/>
            </a:pPr>
            <a:r>
              <a:rPr lang="en" sz="2300">
                <a:solidFill>
                  <a:srgbClr val="00FFFF"/>
                </a:solidFill>
              </a:rPr>
              <a:t>In the NASB95 New Testament, “Christ”, meaning the “Anointed One”, appears a whopping 525 times.  This should not surprise us, as Jesus Christ is the primary focus of the scriptures.</a:t>
            </a:r>
            <a:endParaRPr sz="2300">
              <a:solidFill>
                <a:srgbClr val="00FFFF"/>
              </a:solidFill>
            </a:endParaRPr>
          </a:p>
          <a:p>
            <a:pPr marL="457200" lvl="0" indent="-381000" algn="l" rtl="0">
              <a:spcBef>
                <a:spcPts val="0"/>
              </a:spcBef>
              <a:spcAft>
                <a:spcPts val="0"/>
              </a:spcAft>
              <a:buClr>
                <a:srgbClr val="FFFF00"/>
              </a:buClr>
              <a:buSzPts val="2400"/>
              <a:buChar char="●"/>
            </a:pPr>
            <a:r>
              <a:rPr lang="en" sz="2300">
                <a:solidFill>
                  <a:srgbClr val="FFFF00"/>
                </a:solidFill>
              </a:rPr>
              <a:t>The Greek meaning of the word “Christian”, most of which is comprised of “Christ”, is quite simple.  It is a NOUN (nouns are persons, places or things) meaning “of or pertaining to or belonging to Christ”.</a:t>
            </a:r>
            <a:endParaRPr sz="2300">
              <a:solidFill>
                <a:srgbClr val="FFFF00"/>
              </a:solidFill>
            </a:endParaRPr>
          </a:p>
          <a:p>
            <a:pPr marL="457200" lvl="0" indent="-387350" algn="l" rtl="0">
              <a:spcBef>
                <a:spcPts val="0"/>
              </a:spcBef>
              <a:spcAft>
                <a:spcPts val="0"/>
              </a:spcAft>
              <a:buClr>
                <a:srgbClr val="FFFF00"/>
              </a:buClr>
              <a:buSzPts val="2500"/>
              <a:buChar char="●"/>
            </a:pPr>
            <a:r>
              <a:rPr lang="en" sz="2300" u="sng">
                <a:solidFill>
                  <a:srgbClr val="FFFF00"/>
                </a:solidFill>
              </a:rPr>
              <a:t>Gal.5:24</a:t>
            </a:r>
            <a:r>
              <a:rPr lang="en" sz="2300">
                <a:solidFill>
                  <a:srgbClr val="FFFF00"/>
                </a:solidFill>
              </a:rPr>
              <a:t> </a:t>
            </a:r>
            <a:r>
              <a:rPr lang="en" sz="2300" i="1">
                <a:solidFill>
                  <a:schemeClr val="lt1"/>
                </a:solidFill>
              </a:rPr>
              <a:t>“Now those </a:t>
            </a:r>
            <a:r>
              <a:rPr lang="en" sz="2300" i="1" u="sng">
                <a:solidFill>
                  <a:schemeClr val="lt1"/>
                </a:solidFill>
              </a:rPr>
              <a:t>who belong to Christ Jesus</a:t>
            </a:r>
            <a:r>
              <a:rPr lang="en" sz="2300" i="1">
                <a:solidFill>
                  <a:schemeClr val="lt1"/>
                </a:solidFill>
              </a:rPr>
              <a:t> have crucified the flesh with its passions and desires.” </a:t>
            </a:r>
            <a:r>
              <a:rPr lang="en" sz="2500">
                <a:solidFill>
                  <a:srgbClr val="FFFF00"/>
                </a:solidFill>
              </a:rPr>
              <a:t> </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IT WAS </a:t>
            </a:r>
            <a:r>
              <a:rPr lang="en" sz="5000" b="1" u="sng">
                <a:solidFill>
                  <a:srgbClr val="00FFFF"/>
                </a:solidFill>
              </a:rPr>
              <a:t>NOT</a:t>
            </a:r>
            <a:r>
              <a:rPr lang="en" sz="5000" b="1">
                <a:solidFill>
                  <a:srgbClr val="00FFFF"/>
                </a:solidFill>
              </a:rPr>
              <a:t> USED</a:t>
            </a:r>
            <a:endParaRPr sz="5000" b="1">
              <a:solidFill>
                <a:srgbClr val="00FFFF"/>
              </a:solidFill>
            </a:endParaRPr>
          </a:p>
        </p:txBody>
      </p:sp>
      <p:sp>
        <p:nvSpPr>
          <p:cNvPr id="79" name="Google Shape;79;p17"/>
          <p:cNvSpPr txBox="1">
            <a:spLocks noGrp="1"/>
          </p:cNvSpPr>
          <p:nvPr>
            <p:ph type="subTitle" idx="1"/>
          </p:nvPr>
        </p:nvSpPr>
        <p:spPr>
          <a:xfrm>
            <a:off x="-140775" y="461550"/>
            <a:ext cx="9284700" cy="4682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In the bible, “Christian” is never used as an adjective (to describe a noun), unlike today.  There are no “Christian scriptures”.  There is no “Christian doctrine”, nor “Christian virtues / conduct”.  There is no “Christian church / nation / family / school / society”.  This is an entirely MODERN use of the word, which is why it is so flippantly tossed around today.  But there’s more.</a:t>
            </a:r>
            <a:endParaRPr sz="2000" dirty="0">
              <a:solidFill>
                <a:srgbClr val="FFFF00"/>
              </a:solidFill>
            </a:endParaRPr>
          </a:p>
          <a:p>
            <a:pPr marL="457200" lvl="0" indent="-355600" algn="l" rtl="0">
              <a:spcBef>
                <a:spcPts val="0"/>
              </a:spcBef>
              <a:spcAft>
                <a:spcPts val="0"/>
              </a:spcAft>
              <a:buClr>
                <a:schemeClr val="lt1"/>
              </a:buClr>
              <a:buSzPts val="2000"/>
              <a:buChar char="●"/>
            </a:pPr>
            <a:r>
              <a:rPr lang="en" sz="2000" dirty="0">
                <a:solidFill>
                  <a:schemeClr val="lt1"/>
                </a:solidFill>
              </a:rPr>
              <a:t>It is also NOT used just for one who “professes belief” in the teachings of Christ!  Is that all it takes to make one a Christian - just “profess belief” in His teachings?  Merriam-Webster is very wrong in this regard!</a:t>
            </a:r>
            <a:endParaRPr sz="2000" dirty="0">
              <a:solidFill>
                <a:schemeClr val="lt1"/>
              </a:solidFill>
            </a:endParaRPr>
          </a:p>
          <a:p>
            <a:pPr marL="457200" lvl="0" indent="-355600" algn="l" rtl="0">
              <a:spcBef>
                <a:spcPts val="0"/>
              </a:spcBef>
              <a:spcAft>
                <a:spcPts val="0"/>
              </a:spcAft>
              <a:buClr>
                <a:srgbClr val="00FFFF"/>
              </a:buClr>
              <a:buSzPts val="2000"/>
              <a:buChar char="●"/>
            </a:pPr>
            <a:r>
              <a:rPr lang="en" sz="2000" dirty="0">
                <a:solidFill>
                  <a:srgbClr val="00FFFF"/>
                </a:solidFill>
              </a:rPr>
              <a:t>Furthermore, and I am not trying to be controversial here, the word is never used for someone who has only been baptized into Christ for the remission of their sins.  </a:t>
            </a:r>
            <a:r>
              <a:rPr lang="en" sz="2000" dirty="0">
                <a:solidFill>
                  <a:srgbClr val="FFFF00"/>
                </a:solidFill>
              </a:rPr>
              <a:t>(i.e. </a:t>
            </a:r>
            <a:r>
              <a:rPr lang="en" sz="2000" u="sng" dirty="0">
                <a:solidFill>
                  <a:srgbClr val="FFFF00"/>
                </a:solidFill>
              </a:rPr>
              <a:t>Acts 2:38</a:t>
            </a:r>
            <a:r>
              <a:rPr lang="en" sz="2000" dirty="0">
                <a:solidFill>
                  <a:srgbClr val="FFFF00"/>
                </a:solidFill>
              </a:rPr>
              <a:t>)</a:t>
            </a:r>
            <a:r>
              <a:rPr lang="en" sz="2000" dirty="0">
                <a:solidFill>
                  <a:srgbClr val="00FFFF"/>
                </a:solidFill>
              </a:rPr>
              <a:t>  I’m NOT saying that person is not a Christian.  That is of course crucial in someone having their sins washed away.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What I AM saying is that if we conclude that every person who at one point in their life was baptized will always be considered by God to be a “Christian”, then how is this different than “Once saved always saved.”?</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FIRST USE - A “DISCIPLE”</a:t>
            </a:r>
            <a:endParaRPr sz="5000" b="1">
              <a:solidFill>
                <a:srgbClr val="00FFFF"/>
              </a:solidFill>
            </a:endParaRPr>
          </a:p>
        </p:txBody>
      </p:sp>
      <p:sp>
        <p:nvSpPr>
          <p:cNvPr id="85" name="Google Shape;85;p18"/>
          <p:cNvSpPr txBox="1">
            <a:spLocks noGrp="1"/>
          </p:cNvSpPr>
          <p:nvPr>
            <p:ph type="subTitle" idx="1"/>
          </p:nvPr>
        </p:nvSpPr>
        <p:spPr>
          <a:xfrm>
            <a:off x="-181375" y="461550"/>
            <a:ext cx="9420600" cy="4682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We would expect that the first use of the word would be in Acts 2, right?  Surely the Holy Spirit would tell Luke to write that the Lord was adding “Christians” to the church.  He was, but the word was not used that early on.</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11:25-26</a:t>
            </a:r>
            <a:r>
              <a:rPr lang="en" sz="2000" dirty="0">
                <a:solidFill>
                  <a:srgbClr val="FFFF00"/>
                </a:solidFill>
              </a:rPr>
              <a:t> </a:t>
            </a:r>
            <a:r>
              <a:rPr lang="en" sz="2000" i="1" dirty="0">
                <a:solidFill>
                  <a:schemeClr val="lt1"/>
                </a:solidFill>
              </a:rPr>
              <a:t>“And he</a:t>
            </a:r>
            <a:r>
              <a:rPr lang="en" sz="2000" dirty="0">
                <a:solidFill>
                  <a:srgbClr val="FFFF00"/>
                </a:solidFill>
              </a:rPr>
              <a:t> (Barnabas) </a:t>
            </a:r>
            <a:r>
              <a:rPr lang="en" sz="2000" i="1" dirty="0">
                <a:solidFill>
                  <a:schemeClr val="lt1"/>
                </a:solidFill>
              </a:rPr>
              <a:t>left for Tarsus to look for Saul; 26 and when he had found him, he brought him to Antioch. And for an entire year they met with the church and taught considerable numbers; </a:t>
            </a:r>
            <a:r>
              <a:rPr lang="en" sz="2000" i="1" u="sng" dirty="0">
                <a:solidFill>
                  <a:srgbClr val="FFFF00"/>
                </a:solidFill>
              </a:rPr>
              <a:t>and the disciples were first called Christians in Antioch</a:t>
            </a:r>
            <a:r>
              <a:rPr lang="en" sz="2000" i="1" dirty="0">
                <a:solidFill>
                  <a:schemeClr val="lt1"/>
                </a:solidFill>
              </a:rPr>
              <a:t>.”</a:t>
            </a:r>
            <a:endParaRPr sz="2000" i="1" dirty="0">
              <a:solidFill>
                <a:schemeClr val="lt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This is amazing to me.  The best guess by bible “scholars” is that the events of Acts 11 are approximately TEN YEARS AFTER the Day of Pentecost in Acts 2!  It was 10 years before the disciples of Christ began actually being called Christians!  So what is a “disciple”?</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Greek word Mathenes, meaning “a student, pupil, learner, apprentice”.  It was those who were LEARNING the doctrine of Christ who were called Christians!</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2:42</a:t>
            </a:r>
            <a:r>
              <a:rPr lang="en" sz="2000" dirty="0">
                <a:solidFill>
                  <a:schemeClr val="lt1"/>
                </a:solidFill>
              </a:rPr>
              <a:t> </a:t>
            </a:r>
            <a:r>
              <a:rPr lang="en" sz="2000" i="1" dirty="0">
                <a:solidFill>
                  <a:schemeClr val="lt1"/>
                </a:solidFill>
              </a:rPr>
              <a:t>“They were </a:t>
            </a:r>
            <a:r>
              <a:rPr lang="en" sz="2000" i="1" u="sng" dirty="0">
                <a:solidFill>
                  <a:schemeClr val="lt1"/>
                </a:solidFill>
              </a:rPr>
              <a:t>continually devoting themselves to the apostles’ teaching</a:t>
            </a:r>
            <a:r>
              <a:rPr lang="en" sz="2000" i="1" dirty="0">
                <a:solidFill>
                  <a:schemeClr val="lt1"/>
                </a:solidFill>
              </a:rPr>
              <a:t> and to fellowship, to the breaking of bread and to prayer.”  </a:t>
            </a:r>
            <a:r>
              <a:rPr lang="en" sz="2000" dirty="0">
                <a:solidFill>
                  <a:srgbClr val="00FFFF"/>
                </a:solidFill>
              </a:rPr>
              <a:t>Are YOU?</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ACTS 11 THOUGH?</a:t>
            </a:r>
            <a:endParaRPr sz="5000" b="1">
              <a:solidFill>
                <a:srgbClr val="00FFFF"/>
              </a:solidFill>
            </a:endParaRPr>
          </a:p>
        </p:txBody>
      </p:sp>
      <p:sp>
        <p:nvSpPr>
          <p:cNvPr id="91" name="Google Shape;91;p19"/>
          <p:cNvSpPr txBox="1">
            <a:spLocks noGrp="1"/>
          </p:cNvSpPr>
          <p:nvPr>
            <p:ph type="subTitle" idx="1"/>
          </p:nvPr>
        </p:nvSpPr>
        <p:spPr>
          <a:xfrm>
            <a:off x="-174600" y="381700"/>
            <a:ext cx="9393600" cy="4761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Before we move on to another use of the word “Christian” in the bible, there is something VERY important happening in Acts 11, that I believe explains why the world, and God, took notice of these particular disciples in Antioch.</a:t>
            </a:r>
            <a:endParaRPr sz="1900">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Let me first remind you of Jesus’ words in </a:t>
            </a:r>
            <a:r>
              <a:rPr lang="en" sz="1900" u="sng">
                <a:solidFill>
                  <a:srgbClr val="FFFF00"/>
                </a:solidFill>
              </a:rPr>
              <a:t>John 13:35</a:t>
            </a:r>
            <a:r>
              <a:rPr lang="en" sz="1900">
                <a:solidFill>
                  <a:srgbClr val="FFFF00"/>
                </a:solidFill>
              </a:rPr>
              <a:t> </a:t>
            </a:r>
            <a:r>
              <a:rPr lang="en" sz="1900" i="1">
                <a:solidFill>
                  <a:schemeClr val="lt1"/>
                </a:solidFill>
              </a:rPr>
              <a:t>“By this all men will know that you are My disciples, </a:t>
            </a:r>
            <a:r>
              <a:rPr lang="en" sz="1900" i="1" u="sng">
                <a:solidFill>
                  <a:schemeClr val="lt1"/>
                </a:solidFill>
              </a:rPr>
              <a:t>if you have love for one another</a:t>
            </a:r>
            <a:r>
              <a:rPr lang="en" sz="1900" i="1">
                <a:solidFill>
                  <a:schemeClr val="lt1"/>
                </a:solidFill>
              </a:rPr>
              <a:t>.”</a:t>
            </a:r>
            <a:endParaRPr sz="1900" i="1">
              <a:solidFill>
                <a:schemeClr val="lt1"/>
              </a:solidFill>
            </a:endParaRPr>
          </a:p>
          <a:p>
            <a:pPr marL="457200" lvl="0" indent="-349250" algn="l" rtl="0">
              <a:spcBef>
                <a:spcPts val="0"/>
              </a:spcBef>
              <a:spcAft>
                <a:spcPts val="0"/>
              </a:spcAft>
              <a:buClr>
                <a:srgbClr val="FFFF00"/>
              </a:buClr>
              <a:buSzPts val="1900"/>
              <a:buChar char="●"/>
            </a:pPr>
            <a:r>
              <a:rPr lang="en" sz="1900" u="sng">
                <a:solidFill>
                  <a:srgbClr val="FFFF00"/>
                </a:solidFill>
              </a:rPr>
              <a:t>Acts 11:19-24</a:t>
            </a:r>
            <a:r>
              <a:rPr lang="en" sz="1900">
                <a:solidFill>
                  <a:srgbClr val="FFFF00"/>
                </a:solidFill>
              </a:rPr>
              <a:t> </a:t>
            </a:r>
            <a:r>
              <a:rPr lang="en" sz="1900" i="1">
                <a:solidFill>
                  <a:schemeClr val="lt1"/>
                </a:solidFill>
              </a:rPr>
              <a:t>“So then those who were scattered because of the persecution that occurred in connection with Stephen made their way to Phoenicia and Cyprus and Antioch, </a:t>
            </a:r>
            <a:r>
              <a:rPr lang="en" sz="1900" i="1" u="sng">
                <a:solidFill>
                  <a:schemeClr val="lt1"/>
                </a:solidFill>
              </a:rPr>
              <a:t>speaking the word to no one except to Jews alone</a:t>
            </a:r>
            <a:r>
              <a:rPr lang="en" sz="1900" i="1">
                <a:solidFill>
                  <a:schemeClr val="lt1"/>
                </a:solidFill>
              </a:rPr>
              <a:t>. 20 But there were some of them, men of Cyprus and Cyrene, </a:t>
            </a:r>
            <a:r>
              <a:rPr lang="en" sz="1900" i="1" u="sng">
                <a:solidFill>
                  <a:schemeClr val="lt1"/>
                </a:solidFill>
              </a:rPr>
              <a:t>who came to Antioch and began speaking to the Greeks also, preaching the Lord Jesus</a:t>
            </a:r>
            <a:r>
              <a:rPr lang="en" sz="1900" i="1">
                <a:solidFill>
                  <a:schemeClr val="lt1"/>
                </a:solidFill>
              </a:rPr>
              <a:t>. 21 And the hand of the Lord was with them, </a:t>
            </a:r>
            <a:r>
              <a:rPr lang="en" sz="1900" i="1" u="sng">
                <a:solidFill>
                  <a:schemeClr val="lt1"/>
                </a:solidFill>
              </a:rPr>
              <a:t>and a large number who believed turned to the Lord</a:t>
            </a:r>
            <a:r>
              <a:rPr lang="en" sz="1900" i="1">
                <a:solidFill>
                  <a:schemeClr val="lt1"/>
                </a:solidFill>
              </a:rPr>
              <a:t>. 22 The news about them reached the ears of the church at Jerusalem, and they sent Barnabas off to Antioch. 23 Then when he arrived and witnessed the grace of God, he rejoiced and began to encourage them all with resolute heart to remain true to the Lord; 24 for he was a good man, and full of the Holy Spirit and of faith. </a:t>
            </a:r>
            <a:r>
              <a:rPr lang="en" sz="1900" i="1" u="sng">
                <a:solidFill>
                  <a:schemeClr val="lt1"/>
                </a:solidFill>
              </a:rPr>
              <a:t>And considerable numbers were brought to the Lord.</a:t>
            </a:r>
            <a:r>
              <a:rPr lang="en" sz="1900" i="1">
                <a:solidFill>
                  <a:schemeClr val="lt1"/>
                </a:solidFill>
              </a:rPr>
              <a:t>”</a:t>
            </a:r>
            <a:endParaRPr sz="1900" i="1">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JEWS AND GENTILES?</a:t>
            </a:r>
            <a:endParaRPr sz="5000" b="1">
              <a:solidFill>
                <a:srgbClr val="00FFFF"/>
              </a:solidFill>
            </a:endParaRPr>
          </a:p>
        </p:txBody>
      </p:sp>
      <p:sp>
        <p:nvSpPr>
          <p:cNvPr id="97" name="Google Shape;97;p20"/>
          <p:cNvSpPr txBox="1">
            <a:spLocks noGrp="1"/>
          </p:cNvSpPr>
          <p:nvPr>
            <p:ph type="subTitle" idx="1"/>
          </p:nvPr>
        </p:nvSpPr>
        <p:spPr>
          <a:xfrm>
            <a:off x="-210647" y="381700"/>
            <a:ext cx="9412096" cy="4761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This reminds me of a comical line in the “Ghostbusters” film, where Bill Murray’s character’s scary prediction, if they didn’t get things under control, there would be “Dogs and Cats living together - Mass hysteria!”</a:t>
            </a:r>
            <a:endParaRPr sz="1900" dirty="0">
              <a:solidFill>
                <a:srgbClr val="FFFF00"/>
              </a:solidFill>
            </a:endParaRPr>
          </a:p>
          <a:p>
            <a:pPr marL="457200" lvl="0" indent="-349250" algn="l" rtl="0">
              <a:spcBef>
                <a:spcPts val="0"/>
              </a:spcBef>
              <a:spcAft>
                <a:spcPts val="0"/>
              </a:spcAft>
              <a:buClr>
                <a:schemeClr val="lt1"/>
              </a:buClr>
              <a:buSzPts val="1900"/>
              <a:buChar char="●"/>
            </a:pPr>
            <a:r>
              <a:rPr lang="en" sz="1900" dirty="0">
                <a:solidFill>
                  <a:schemeClr val="lt1"/>
                </a:solidFill>
              </a:rPr>
              <a:t>Until you understand how much animosity existed between Jews and Gentiles at this time, how Jews considered Gentiles so “unclean”, you can’t understand why the world was so impressed by what happened in Antioch around AD 40.</a:t>
            </a:r>
            <a:endParaRPr sz="1900" dirty="0">
              <a:solidFill>
                <a:schemeClr val="lt1"/>
              </a:solidFill>
            </a:endParaRPr>
          </a:p>
          <a:p>
            <a:pPr marL="457200" lvl="0" indent="-349250" algn="l" rtl="0">
              <a:spcBef>
                <a:spcPts val="0"/>
              </a:spcBef>
              <a:spcAft>
                <a:spcPts val="0"/>
              </a:spcAft>
              <a:buClr>
                <a:srgbClr val="00FFFF"/>
              </a:buClr>
              <a:buSzPts val="1900"/>
              <a:buChar char="●"/>
            </a:pPr>
            <a:r>
              <a:rPr lang="en" sz="1900" dirty="0">
                <a:solidFill>
                  <a:srgbClr val="00FFFF"/>
                </a:solidFill>
              </a:rPr>
              <a:t>Starting with Cornelius’ household in</a:t>
            </a:r>
            <a:r>
              <a:rPr lang="en" sz="1900" dirty="0">
                <a:solidFill>
                  <a:srgbClr val="FFFF00"/>
                </a:solidFill>
              </a:rPr>
              <a:t> </a:t>
            </a:r>
            <a:r>
              <a:rPr lang="en" sz="1900" u="sng" dirty="0">
                <a:solidFill>
                  <a:srgbClr val="FFFF00"/>
                </a:solidFill>
              </a:rPr>
              <a:t>Acts 10</a:t>
            </a:r>
            <a:r>
              <a:rPr lang="en" sz="1900" dirty="0">
                <a:solidFill>
                  <a:srgbClr val="FFFF00"/>
                </a:solidFill>
              </a:rPr>
              <a:t>, </a:t>
            </a:r>
            <a:r>
              <a:rPr lang="en" sz="1900" dirty="0">
                <a:solidFill>
                  <a:srgbClr val="00FFFF"/>
                </a:solidFill>
              </a:rPr>
              <a:t>and continuing in Antioch in</a:t>
            </a:r>
            <a:r>
              <a:rPr lang="en" sz="1900" dirty="0">
                <a:solidFill>
                  <a:srgbClr val="FFFF00"/>
                </a:solidFill>
              </a:rPr>
              <a:t> </a:t>
            </a:r>
            <a:r>
              <a:rPr lang="en" sz="1900" u="sng" dirty="0">
                <a:solidFill>
                  <a:srgbClr val="FFFF00"/>
                </a:solidFill>
              </a:rPr>
              <a:t>Acts 11</a:t>
            </a:r>
            <a:r>
              <a:rPr lang="en" sz="1900" dirty="0">
                <a:solidFill>
                  <a:srgbClr val="FFFF00"/>
                </a:solidFill>
              </a:rPr>
              <a:t>, </a:t>
            </a:r>
            <a:r>
              <a:rPr lang="en" sz="1900" dirty="0">
                <a:solidFill>
                  <a:srgbClr val="00FFFF"/>
                </a:solidFill>
              </a:rPr>
              <a:t>Jesus Christ was bringing the most bitter of enemies into ONE FAMILY.  And Jesus Himself predicted that it was Christians’ love for each other that was going to convince the world that they were truly His “pupils”!</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I feel sometimes we think that the church grew in the first century so much just because they had the apostles, or miraculous gifts of the Holy Spirit, but I think it is so much simpler than that.  The world saw bitter enemies suddenly and deeply in love with each other, and willing to die for each other!  (Imagine if Hamas and Israel today suddenly laid down their arms and embraced!)  </a:t>
            </a:r>
            <a:r>
              <a:rPr lang="en" sz="1900" dirty="0">
                <a:solidFill>
                  <a:srgbClr val="00FFFF"/>
                </a:solidFill>
              </a:rPr>
              <a:t>Do WE love like this?</a:t>
            </a:r>
            <a:endParaRPr sz="1900" dirty="0">
              <a:solidFill>
                <a:srgbClr val="00FFFF"/>
              </a:solidFill>
            </a:endParaRPr>
          </a:p>
          <a:p>
            <a:pPr marL="457200" lvl="0" indent="-349250" algn="l" rtl="0">
              <a:spcBef>
                <a:spcPts val="0"/>
              </a:spcBef>
              <a:spcAft>
                <a:spcPts val="0"/>
              </a:spcAft>
              <a:buClr>
                <a:schemeClr val="lt1"/>
              </a:buClr>
              <a:buSzPts val="1900"/>
              <a:buChar char="●"/>
            </a:pPr>
            <a:r>
              <a:rPr lang="en" sz="1900" dirty="0">
                <a:solidFill>
                  <a:schemeClr val="lt1"/>
                </a:solidFill>
              </a:rPr>
              <a:t>THIS was the moment that their neighbors saw them as “of or belonging to Christ”</a:t>
            </a:r>
            <a:endParaRPr sz="19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40775" y="0"/>
            <a:ext cx="944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ANOTHER USE - “SUFFERING”</a:t>
            </a:r>
            <a:endParaRPr sz="4800" b="1">
              <a:solidFill>
                <a:srgbClr val="00FFFF"/>
              </a:solidFill>
            </a:endParaRPr>
          </a:p>
        </p:txBody>
      </p:sp>
      <p:sp>
        <p:nvSpPr>
          <p:cNvPr id="103" name="Google Shape;103;p21"/>
          <p:cNvSpPr txBox="1">
            <a:spLocks noGrp="1"/>
          </p:cNvSpPr>
          <p:nvPr>
            <p:ph type="subTitle" idx="1"/>
          </p:nvPr>
        </p:nvSpPr>
        <p:spPr>
          <a:xfrm>
            <a:off x="-73100" y="381700"/>
            <a:ext cx="9346200" cy="4761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u="sng">
                <a:solidFill>
                  <a:srgbClr val="FFFF00"/>
                </a:solidFill>
              </a:rPr>
              <a:t>1 Pet.4:12-19</a:t>
            </a:r>
            <a:r>
              <a:rPr lang="en" sz="2100">
                <a:solidFill>
                  <a:schemeClr val="lt1"/>
                </a:solidFill>
              </a:rPr>
              <a:t> </a:t>
            </a:r>
            <a:r>
              <a:rPr lang="en" sz="2100" i="1">
                <a:solidFill>
                  <a:schemeClr val="lt1"/>
                </a:solidFill>
              </a:rPr>
              <a:t>“Beloved, </a:t>
            </a:r>
            <a:r>
              <a:rPr lang="en" sz="2100" i="1" u="sng">
                <a:solidFill>
                  <a:schemeClr val="lt1"/>
                </a:solidFill>
              </a:rPr>
              <a:t>do not be surprised at the fiery ordeal among you</a:t>
            </a:r>
            <a:r>
              <a:rPr lang="en" sz="2100" i="1">
                <a:solidFill>
                  <a:schemeClr val="lt1"/>
                </a:solidFill>
              </a:rPr>
              <a:t>, which comes upon you </a:t>
            </a:r>
            <a:r>
              <a:rPr lang="en" sz="2100" i="1" u="sng">
                <a:solidFill>
                  <a:schemeClr val="lt1"/>
                </a:solidFill>
              </a:rPr>
              <a:t>for your testing</a:t>
            </a:r>
            <a:r>
              <a:rPr lang="en" sz="2100" i="1">
                <a:solidFill>
                  <a:schemeClr val="lt1"/>
                </a:solidFill>
              </a:rPr>
              <a:t>, as though some strange thing were happening to you; 13 but to the degree that </a:t>
            </a:r>
            <a:r>
              <a:rPr lang="en" sz="2100" i="1" u="sng">
                <a:solidFill>
                  <a:schemeClr val="lt1"/>
                </a:solidFill>
              </a:rPr>
              <a:t>you share the sufferings of Christ</a:t>
            </a:r>
            <a:r>
              <a:rPr lang="en" sz="2100" i="1">
                <a:solidFill>
                  <a:schemeClr val="lt1"/>
                </a:solidFill>
              </a:rPr>
              <a:t>, keep on rejoicing, so that also at the revelation of His glory you may rejoice with exultation. 14 </a:t>
            </a:r>
            <a:r>
              <a:rPr lang="en" sz="2100" i="1" u="sng">
                <a:solidFill>
                  <a:schemeClr val="lt1"/>
                </a:solidFill>
              </a:rPr>
              <a:t>If you are reviled for the name of Christ, you are blessed</a:t>
            </a:r>
            <a:r>
              <a:rPr lang="en" sz="2100" i="1">
                <a:solidFill>
                  <a:schemeClr val="lt1"/>
                </a:solidFill>
              </a:rPr>
              <a:t>, because the Spirit of glory and of God rests on you. 15 Make sure that none of you suffers as a murderer, or thief, or evildoer, or a troublesome meddler; 16 </a:t>
            </a:r>
            <a:r>
              <a:rPr lang="en" sz="2100" i="1" u="sng">
                <a:solidFill>
                  <a:srgbClr val="FFFF00"/>
                </a:solidFill>
              </a:rPr>
              <a:t>but if anyone suffers as a Christian</a:t>
            </a:r>
            <a:r>
              <a:rPr lang="en" sz="2100" i="1">
                <a:solidFill>
                  <a:srgbClr val="FFFF00"/>
                </a:solidFill>
              </a:rPr>
              <a:t>, </a:t>
            </a:r>
            <a:r>
              <a:rPr lang="en" sz="2100" i="1" u="sng">
                <a:solidFill>
                  <a:srgbClr val="FFFF00"/>
                </a:solidFill>
              </a:rPr>
              <a:t>he is not to be ashamed</a:t>
            </a:r>
            <a:r>
              <a:rPr lang="en" sz="2100" i="1">
                <a:solidFill>
                  <a:srgbClr val="FFFF00"/>
                </a:solidFill>
              </a:rPr>
              <a:t>, </a:t>
            </a:r>
            <a:r>
              <a:rPr lang="en" sz="2100" i="1" u="sng">
                <a:solidFill>
                  <a:srgbClr val="FFFF00"/>
                </a:solidFill>
              </a:rPr>
              <a:t>but is to glorify God in this name</a:t>
            </a:r>
            <a:r>
              <a:rPr lang="en" sz="2100" i="1">
                <a:solidFill>
                  <a:schemeClr val="lt1"/>
                </a:solidFill>
              </a:rPr>
              <a:t>. 17 For it is time for judgment to begin with the household of God; and if it begins with us first, what will be the outcome for those who do not obey the gospel of God? 18 And ‘if it is with difficulty that the righteous is saved, what will become of the godless man and the sinner’? 19 </a:t>
            </a:r>
            <a:r>
              <a:rPr lang="en" sz="2100" i="1" u="sng">
                <a:solidFill>
                  <a:schemeClr val="lt1"/>
                </a:solidFill>
              </a:rPr>
              <a:t>Therefore, those also who suffer according to the will of God shall entrust their souls to a faithful Creator in doing what is right</a:t>
            </a:r>
            <a:r>
              <a:rPr lang="en" sz="2100" i="1">
                <a:solidFill>
                  <a:schemeClr val="lt1"/>
                </a:solidFill>
              </a:rPr>
              <a:t>.”</a:t>
            </a:r>
            <a:endParaRPr sz="2100" i="1">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2466</Words>
  <Application>Microsoft Office PowerPoint</Application>
  <PresentationFormat>On-screen Show (16:9)</PresentationFormat>
  <Paragraphs>66</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Light</vt:lpstr>
      <vt:lpstr>WHAT DOES “CHRISTIAN” REALLY MEAN?</vt:lpstr>
      <vt:lpstr>IN A CONFUSED WORLD …</vt:lpstr>
      <vt:lpstr>MULTIPLE DEFINITIONS?</vt:lpstr>
      <vt:lpstr>BUT IN THE BIBLE …</vt:lpstr>
      <vt:lpstr>HOW IT WAS NOT USED</vt:lpstr>
      <vt:lpstr>FIRST USE - A “DISCIPLE”</vt:lpstr>
      <vt:lpstr>WHY ACTS 11 THOUGH?</vt:lpstr>
      <vt:lpstr>JEWS AND GENTILES?</vt:lpstr>
      <vt:lpstr>ANOTHER USE - “SUFFERING”</vt:lpstr>
      <vt:lpstr>WILLING TO SUFFER?</vt:lpstr>
      <vt:lpstr>FINAL USE - “PERSUADING”</vt:lpstr>
      <vt:lpstr>CHRISTIANS TELL OTHERS!</vt:lpstr>
      <vt:lpstr>ARE YOU A “CHRISTIAN”?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2024-11-17T03:36:16Z</dcterms:modified>
</cp:coreProperties>
</file>