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10ad64eec2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10ad64eec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10ad64eec2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10ad64eec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10ad64eec2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10ad64eec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0ad64eec2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10ad64eec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10ad64eec2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10ad64eec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10ad64eec2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10ad64eec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10ad64eec2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10ad64eec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0ad64eec2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0ad64eec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10ad64eec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0ad64eec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10ad64eec2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10ad64eec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10ad64eec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10ad64eec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10ad64eec2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10ad64eec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0ad64eec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0ad64eec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PREPARE YOURSELF!</a:t>
            </a:r>
            <a:endParaRPr sz="5000" b="1">
              <a:solidFill>
                <a:srgbClr val="00FFFF"/>
              </a:solidFill>
            </a:endParaRPr>
          </a:p>
        </p:txBody>
      </p:sp>
      <p:sp>
        <p:nvSpPr>
          <p:cNvPr id="55" name="Google Shape;55;p13"/>
          <p:cNvSpPr txBox="1">
            <a:spLocks noGrp="1"/>
          </p:cNvSpPr>
          <p:nvPr>
            <p:ph type="subTitle" idx="1"/>
          </p:nvPr>
        </p:nvSpPr>
        <p:spPr>
          <a:xfrm>
            <a:off x="-59550" y="3542250"/>
            <a:ext cx="9278700" cy="15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FFFF00"/>
                </a:solidFill>
              </a:rPr>
              <a:t>1 Pet.2:13-16</a:t>
            </a:r>
            <a:r>
              <a:rPr lang="en" sz="1800">
                <a:solidFill>
                  <a:schemeClr val="dk1"/>
                </a:solidFill>
              </a:rPr>
              <a:t> </a:t>
            </a:r>
            <a:r>
              <a:rPr lang="en" sz="1800">
                <a:solidFill>
                  <a:srgbClr val="00FFFF"/>
                </a:solidFill>
              </a:rPr>
              <a:t>(NKJV)</a:t>
            </a:r>
            <a:r>
              <a:rPr lang="en" sz="1800">
                <a:solidFill>
                  <a:schemeClr val="dk1"/>
                </a:solidFill>
              </a:rPr>
              <a:t> </a:t>
            </a:r>
            <a:r>
              <a:rPr lang="en" sz="1800" i="1">
                <a:solidFill>
                  <a:schemeClr val="dk1"/>
                </a:solidFill>
              </a:rPr>
              <a:t>“Therefore submit yourselves to every ordinance of man for the Lord’s sake, whether to the king as supreme, 14 or to governors, as to those who are sent by him for the punishment of evildoers and for the praise of those who do good. 15 For this is the will of God, </a:t>
            </a:r>
            <a:r>
              <a:rPr lang="en" sz="1800" i="1">
                <a:solidFill>
                  <a:srgbClr val="FFFF00"/>
                </a:solidFill>
              </a:rPr>
              <a:t>that </a:t>
            </a:r>
            <a:r>
              <a:rPr lang="en" sz="1800" i="1" u="sng">
                <a:solidFill>
                  <a:srgbClr val="FFFF00"/>
                </a:solidFill>
              </a:rPr>
              <a:t>by doing good you may put to silence the ignorance of foolish men</a:t>
            </a:r>
            <a:r>
              <a:rPr lang="en" sz="1800" i="1">
                <a:solidFill>
                  <a:srgbClr val="FFFF00"/>
                </a:solidFill>
              </a:rPr>
              <a:t> - 16 </a:t>
            </a:r>
            <a:r>
              <a:rPr lang="en" sz="1800" i="1" u="sng">
                <a:solidFill>
                  <a:srgbClr val="FFFF00"/>
                </a:solidFill>
              </a:rPr>
              <a:t>as free, yet not using liberty as a cloak for vice, but as bondservants of God</a:t>
            </a:r>
            <a:r>
              <a:rPr lang="en" sz="1800" i="1">
                <a:solidFill>
                  <a:srgbClr val="FFFF00"/>
                </a:solidFill>
              </a:rPr>
              <a:t>.”</a:t>
            </a:r>
            <a:endParaRPr sz="1800" i="1">
              <a:solidFill>
                <a:srgbClr val="FFFF00"/>
              </a:solidFill>
            </a:endParaRPr>
          </a:p>
        </p:txBody>
      </p:sp>
      <p:pic>
        <p:nvPicPr>
          <p:cNvPr id="56" name="Google Shape;56;p13"/>
          <p:cNvPicPr preferRelativeResize="0"/>
          <p:nvPr/>
        </p:nvPicPr>
        <p:blipFill>
          <a:blip r:embed="rId3">
            <a:alphaModFix/>
          </a:blip>
          <a:stretch>
            <a:fillRect/>
          </a:stretch>
        </p:blipFill>
        <p:spPr>
          <a:xfrm>
            <a:off x="4447775" y="503400"/>
            <a:ext cx="4595300" cy="3038850"/>
          </a:xfrm>
          <a:prstGeom prst="rect">
            <a:avLst/>
          </a:prstGeom>
          <a:noFill/>
          <a:ln>
            <a:noFill/>
          </a:ln>
        </p:spPr>
      </p:pic>
      <p:pic>
        <p:nvPicPr>
          <p:cNvPr id="57" name="Google Shape;57;p13"/>
          <p:cNvPicPr preferRelativeResize="0"/>
          <p:nvPr/>
        </p:nvPicPr>
        <p:blipFill>
          <a:blip r:embed="rId4">
            <a:alphaModFix/>
          </a:blip>
          <a:stretch>
            <a:fillRect/>
          </a:stretch>
        </p:blipFill>
        <p:spPr>
          <a:xfrm>
            <a:off x="82575" y="503400"/>
            <a:ext cx="4365200" cy="303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TALK ABOUT JESUS!</a:t>
            </a:r>
            <a:endParaRPr sz="5000" b="1">
              <a:solidFill>
                <a:srgbClr val="00FFFF"/>
              </a:solidFill>
            </a:endParaRPr>
          </a:p>
        </p:txBody>
      </p:sp>
      <p:sp>
        <p:nvSpPr>
          <p:cNvPr id="111" name="Google Shape;111;p22"/>
          <p:cNvSpPr txBox="1">
            <a:spLocks noGrp="1"/>
          </p:cNvSpPr>
          <p:nvPr>
            <p:ph type="subTitle" idx="1"/>
          </p:nvPr>
        </p:nvSpPr>
        <p:spPr>
          <a:xfrm>
            <a:off x="-174600" y="341100"/>
            <a:ext cx="9420600" cy="4802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a:solidFill>
                  <a:srgbClr val="FFFF00"/>
                </a:solidFill>
              </a:rPr>
              <a:t>On Wednesday, November 6th, in almost every corner of this nation, people will be talking about the election.  (WE plan to be here singing songs that night!)</a:t>
            </a:r>
            <a:endParaRPr sz="1900">
              <a:solidFill>
                <a:srgbClr val="FFFF00"/>
              </a:solidFill>
            </a:endParaRPr>
          </a:p>
          <a:p>
            <a:pPr marL="457200" lvl="0" indent="-349250" algn="l" rtl="0">
              <a:spcBef>
                <a:spcPts val="0"/>
              </a:spcBef>
              <a:spcAft>
                <a:spcPts val="0"/>
              </a:spcAft>
              <a:buClr>
                <a:schemeClr val="dk1"/>
              </a:buClr>
              <a:buSzPts val="1900"/>
              <a:buChar char="●"/>
            </a:pPr>
            <a:r>
              <a:rPr lang="en" sz="1900">
                <a:solidFill>
                  <a:schemeClr val="dk1"/>
                </a:solidFill>
              </a:rPr>
              <a:t>WHO are we talking to?  Is it just an echo chamber of people who believe and think just like we do?  Are all your Facebook friends just like you?</a:t>
            </a:r>
            <a:endParaRPr sz="1900">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1 Cor.9:19-22</a:t>
            </a:r>
            <a:r>
              <a:rPr lang="en" sz="1900">
                <a:solidFill>
                  <a:srgbClr val="FFFF00"/>
                </a:solidFill>
              </a:rPr>
              <a:t> </a:t>
            </a:r>
            <a:r>
              <a:rPr lang="en" sz="1900" i="1">
                <a:solidFill>
                  <a:schemeClr val="dk1"/>
                </a:solidFill>
              </a:rPr>
              <a:t>“For though I am free from all men, I have made myself a servant to all, </a:t>
            </a:r>
            <a:r>
              <a:rPr lang="en" sz="1900" i="1" u="sng">
                <a:solidFill>
                  <a:schemeClr val="dk1"/>
                </a:solidFill>
              </a:rPr>
              <a:t>that I might win the more</a:t>
            </a:r>
            <a:r>
              <a:rPr lang="en" sz="1900" i="1">
                <a:solidFill>
                  <a:schemeClr val="dk1"/>
                </a:solidFill>
              </a:rPr>
              <a:t>; 20 and to the Jews I became as a Jew, that I might win Jews; to those who are under the law, as under the law, that I might win those who are under the law; 21 to those who are without law, as without law (not being without law toward God, but under law toward Christ), that I might win those who are without law; 22 to the weak I became as weak, that I might win the weak. </a:t>
            </a:r>
            <a:r>
              <a:rPr lang="en" sz="1900" i="1" u="sng">
                <a:solidFill>
                  <a:schemeClr val="dk1"/>
                </a:solidFill>
              </a:rPr>
              <a:t>I have become all things to all men, that I might by all means save some</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a:solidFill>
                  <a:srgbClr val="FFFF00"/>
                </a:solidFill>
              </a:rPr>
              <a:t>Is this ONLY good advice for an evangelist?  If you are a Harris supporter, will you talk about Jesus to that guy with the MAGA hat?  If you are Trump supporter, will you compassionately talk about Jesus to that illegal immigrant, or transgender activist, or young woman who just had an abortion?  If not, why not?</a:t>
            </a:r>
            <a:endParaRPr sz="1900">
              <a:solidFill>
                <a:srgbClr val="FFFF00"/>
              </a:solidFill>
            </a:endParaRPr>
          </a:p>
          <a:p>
            <a:pPr marL="457200" lvl="0" indent="-349250" algn="l" rtl="0">
              <a:spcBef>
                <a:spcPts val="0"/>
              </a:spcBef>
              <a:spcAft>
                <a:spcPts val="0"/>
              </a:spcAft>
              <a:buClr>
                <a:srgbClr val="00FFFF"/>
              </a:buClr>
              <a:buSzPts val="1900"/>
              <a:buChar char="●"/>
            </a:pPr>
            <a:r>
              <a:rPr lang="en" sz="1900">
                <a:solidFill>
                  <a:srgbClr val="00FFFF"/>
                </a:solidFill>
              </a:rPr>
              <a:t>What this entire world needs more than ANYTHING is </a:t>
            </a:r>
            <a:r>
              <a:rPr lang="en" sz="1900" u="sng">
                <a:solidFill>
                  <a:srgbClr val="00FFFF"/>
                </a:solidFill>
              </a:rPr>
              <a:t>Jesus Christ</a:t>
            </a:r>
            <a:r>
              <a:rPr lang="en" sz="1900">
                <a:solidFill>
                  <a:srgbClr val="00FFFF"/>
                </a:solidFill>
              </a:rPr>
              <a:t>!  Tell them!</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BE CONTENT</a:t>
            </a:r>
            <a:endParaRPr sz="5000" b="1">
              <a:solidFill>
                <a:srgbClr val="00FFFF"/>
              </a:solidFill>
            </a:endParaRPr>
          </a:p>
        </p:txBody>
      </p:sp>
      <p:sp>
        <p:nvSpPr>
          <p:cNvPr id="117" name="Google Shape;117;p23"/>
          <p:cNvSpPr txBox="1">
            <a:spLocks noGrp="1"/>
          </p:cNvSpPr>
          <p:nvPr>
            <p:ph type="subTitle" idx="1"/>
          </p:nvPr>
        </p:nvSpPr>
        <p:spPr>
          <a:xfrm>
            <a:off x="-188150" y="341100"/>
            <a:ext cx="9414000" cy="480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a:solidFill>
                  <a:srgbClr val="FFFF00"/>
                </a:solidFill>
              </a:rPr>
              <a:t>We are NOT to be content with unresolved sin in our lives.  We are called upon to quickly repent of those sins.  But God has always expected His people to be content in whatever economic and political circumstances they find themselves in.</a:t>
            </a:r>
            <a:endParaRPr sz="1800">
              <a:solidFill>
                <a:srgbClr val="FFFF00"/>
              </a:solidFill>
            </a:endParaRPr>
          </a:p>
          <a:p>
            <a:pPr marL="457200" lvl="0" indent="-342900" algn="l" rtl="0">
              <a:spcBef>
                <a:spcPts val="0"/>
              </a:spcBef>
              <a:spcAft>
                <a:spcPts val="0"/>
              </a:spcAft>
              <a:buClr>
                <a:srgbClr val="FFFF00"/>
              </a:buClr>
              <a:buSzPts val="1800"/>
              <a:buChar char="●"/>
            </a:pPr>
            <a:r>
              <a:rPr lang="en" sz="1800" u="sng">
                <a:solidFill>
                  <a:srgbClr val="FFFF00"/>
                </a:solidFill>
              </a:rPr>
              <a:t>Phil.4:11-13</a:t>
            </a:r>
            <a:r>
              <a:rPr lang="en" sz="1800">
                <a:solidFill>
                  <a:schemeClr val="dk1"/>
                </a:solidFill>
              </a:rPr>
              <a:t> </a:t>
            </a:r>
            <a:r>
              <a:rPr lang="en" sz="1800" i="1">
                <a:solidFill>
                  <a:schemeClr val="dk1"/>
                </a:solidFill>
              </a:rPr>
              <a:t>“Not that I speak in regard to need, f</a:t>
            </a:r>
            <a:r>
              <a:rPr lang="en" sz="1800" i="1" u="sng">
                <a:solidFill>
                  <a:schemeClr val="dk1"/>
                </a:solidFill>
              </a:rPr>
              <a:t>or I have learned in whatever state I am, to be content</a:t>
            </a:r>
            <a:r>
              <a:rPr lang="en" sz="1800" i="1">
                <a:solidFill>
                  <a:schemeClr val="dk1"/>
                </a:solidFill>
              </a:rPr>
              <a:t>: 12 I know how to be abased, and I know how to abound. Everywhere and in all things I have learned both to be full and to be hungry, both to abound and to suffer need. 13 </a:t>
            </a:r>
            <a:r>
              <a:rPr lang="en" sz="1800" i="1" u="sng">
                <a:solidFill>
                  <a:schemeClr val="dk1"/>
                </a:solidFill>
              </a:rPr>
              <a:t>I can do all things through Christ who strengthens me</a:t>
            </a:r>
            <a:r>
              <a:rPr lang="en" sz="1800" i="1">
                <a:solidFill>
                  <a:schemeClr val="dk1"/>
                </a:solidFill>
              </a:rPr>
              <a:t>.”</a:t>
            </a:r>
            <a:endParaRPr sz="1800" i="1">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WHY are voting for our particular candidate?  Are we just thinking of what is best us personally, financially, or what is best for the entire nation?  Make sure that our reason for voting is not so we can have more “stuff”!</a:t>
            </a:r>
            <a:r>
              <a:rPr lang="en" sz="1800">
                <a:solidFill>
                  <a:srgbClr val="FFFF00"/>
                </a:solidFill>
              </a:rPr>
              <a:t>  </a:t>
            </a:r>
            <a:r>
              <a:rPr lang="en" sz="1800" u="sng">
                <a:solidFill>
                  <a:srgbClr val="FFFF00"/>
                </a:solidFill>
              </a:rPr>
              <a:t>1 Tim.6:6-10</a:t>
            </a:r>
            <a:r>
              <a:rPr lang="en" sz="1800">
                <a:solidFill>
                  <a:schemeClr val="dk1"/>
                </a:solidFill>
              </a:rPr>
              <a:t> </a:t>
            </a:r>
            <a:r>
              <a:rPr lang="en" sz="1800" i="1">
                <a:solidFill>
                  <a:schemeClr val="dk1"/>
                </a:solidFill>
              </a:rPr>
              <a:t>“Now godliness with contentment is great gain. 7 For we brought nothing into this world, and it is certain we can carry nothing out. 8 </a:t>
            </a:r>
            <a:r>
              <a:rPr lang="en" sz="1800" i="1" u="sng">
                <a:solidFill>
                  <a:schemeClr val="dk1"/>
                </a:solidFill>
              </a:rPr>
              <a:t>And having food and clothing, with these we shall be content</a:t>
            </a:r>
            <a:r>
              <a:rPr lang="en" sz="1800" i="1">
                <a:solidFill>
                  <a:schemeClr val="dk1"/>
                </a:solidFill>
              </a:rPr>
              <a:t>. 9 But those who desire to be rich fall into temptation and a snare, and into many foolish and harmful lusts which drown men in destruction and perdition. 10 </a:t>
            </a:r>
            <a:r>
              <a:rPr lang="en" sz="1800" i="1" u="sng">
                <a:solidFill>
                  <a:schemeClr val="dk1"/>
                </a:solidFill>
              </a:rPr>
              <a:t>For the love of money is a root of all kinds of evil, for which some have strayed from the faith in their greediness, and pierced themselves through with many sorrows</a:t>
            </a:r>
            <a:r>
              <a:rPr lang="en" sz="1800" i="1">
                <a:solidFill>
                  <a:schemeClr val="dk1"/>
                </a:solidFill>
              </a:rPr>
              <a:t>.”</a:t>
            </a:r>
            <a:endParaRPr sz="1800" i="1">
              <a:solidFill>
                <a:schemeClr val="dk1"/>
              </a:solidFill>
            </a:endParaRPr>
          </a:p>
          <a:p>
            <a:pPr marL="457200" lvl="0" indent="-342900" algn="l" rtl="0">
              <a:spcBef>
                <a:spcPts val="0"/>
              </a:spcBef>
              <a:spcAft>
                <a:spcPts val="0"/>
              </a:spcAft>
              <a:buClr>
                <a:srgbClr val="FFFF00"/>
              </a:buClr>
              <a:buSzPts val="1800"/>
              <a:buChar char="●"/>
            </a:pPr>
            <a:r>
              <a:rPr lang="en" sz="1800">
                <a:solidFill>
                  <a:srgbClr val="FFFF00"/>
                </a:solidFill>
              </a:rPr>
              <a:t>If all the world sees in us is greed, wanting more money and lower taxes, we’ve failed.</a:t>
            </a:r>
            <a:endParaRPr sz="1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ctrTitle"/>
          </p:nvPr>
        </p:nvSpPr>
        <p:spPr>
          <a:xfrm>
            <a:off x="-174625" y="0"/>
            <a:ext cx="94749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b="1">
                <a:solidFill>
                  <a:srgbClr val="00FFFF"/>
                </a:solidFill>
              </a:rPr>
              <a:t>HAVE A CLEAR PERSPECTIVE</a:t>
            </a:r>
            <a:endParaRPr sz="4900" b="1">
              <a:solidFill>
                <a:srgbClr val="00FFFF"/>
              </a:solidFill>
            </a:endParaRPr>
          </a:p>
        </p:txBody>
      </p:sp>
      <p:sp>
        <p:nvSpPr>
          <p:cNvPr id="123" name="Google Shape;123;p24"/>
          <p:cNvSpPr txBox="1">
            <a:spLocks noGrp="1"/>
          </p:cNvSpPr>
          <p:nvPr>
            <p:ph type="subTitle" idx="1"/>
          </p:nvPr>
        </p:nvSpPr>
        <p:spPr>
          <a:xfrm>
            <a:off x="-174725" y="341100"/>
            <a:ext cx="9474900" cy="4802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a:solidFill>
                  <a:srgbClr val="FFFF00"/>
                </a:solidFill>
              </a:rPr>
              <a:t>When you look up the words “election” and “citizenship” in the bible, or verses about who to “trust”, this is some of what you’ll find.</a:t>
            </a:r>
            <a:endParaRPr sz="1900">
              <a:solidFill>
                <a:srgbClr val="FFFF00"/>
              </a:solidFill>
            </a:endParaRPr>
          </a:p>
          <a:p>
            <a:pPr marL="457200" lvl="0" indent="-349250" algn="l" rtl="0">
              <a:spcBef>
                <a:spcPts val="0"/>
              </a:spcBef>
              <a:spcAft>
                <a:spcPts val="0"/>
              </a:spcAft>
              <a:buClr>
                <a:srgbClr val="FFFF00"/>
              </a:buClr>
              <a:buSzPts val="1900"/>
              <a:buChar char="●"/>
            </a:pPr>
            <a:r>
              <a:rPr lang="en" sz="1900" u="sng">
                <a:solidFill>
                  <a:srgbClr val="FFFF00"/>
                </a:solidFill>
              </a:rPr>
              <a:t>Eph.2:19</a:t>
            </a:r>
            <a:r>
              <a:rPr lang="en" sz="1900">
                <a:solidFill>
                  <a:srgbClr val="FFFF00"/>
                </a:solidFill>
              </a:rPr>
              <a:t> </a:t>
            </a:r>
            <a:r>
              <a:rPr lang="en" sz="1900" i="1">
                <a:solidFill>
                  <a:schemeClr val="dk1"/>
                </a:solidFill>
              </a:rPr>
              <a:t>“Now, therefore, you are no longer strangers and foreigners, but </a:t>
            </a:r>
            <a:r>
              <a:rPr lang="en" sz="1900" i="1" u="sng">
                <a:solidFill>
                  <a:schemeClr val="dk1"/>
                </a:solidFill>
              </a:rPr>
              <a:t>fellow</a:t>
            </a:r>
            <a:r>
              <a:rPr lang="en" sz="1900" i="1">
                <a:solidFill>
                  <a:schemeClr val="dk1"/>
                </a:solidFill>
              </a:rPr>
              <a:t> </a:t>
            </a:r>
            <a:r>
              <a:rPr lang="en" sz="1900" i="1" u="sng">
                <a:solidFill>
                  <a:schemeClr val="dk1"/>
                </a:solidFill>
              </a:rPr>
              <a:t>citizens with the saints and members of the household of God</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Phil.3:20</a:t>
            </a:r>
            <a:r>
              <a:rPr lang="en" sz="1900">
                <a:solidFill>
                  <a:srgbClr val="FFFF00"/>
                </a:solidFill>
              </a:rPr>
              <a:t> </a:t>
            </a:r>
            <a:r>
              <a:rPr lang="en" sz="1900" i="1">
                <a:solidFill>
                  <a:schemeClr val="dk1"/>
                </a:solidFill>
              </a:rPr>
              <a:t>“</a:t>
            </a:r>
            <a:r>
              <a:rPr lang="en" sz="1900" i="1" u="sng">
                <a:solidFill>
                  <a:schemeClr val="dk1"/>
                </a:solidFill>
              </a:rPr>
              <a:t>For our citizenship is in heaven</a:t>
            </a:r>
            <a:r>
              <a:rPr lang="en" sz="1900" i="1">
                <a:solidFill>
                  <a:schemeClr val="dk1"/>
                </a:solidFill>
              </a:rPr>
              <a:t>, from which we also eagerly wait for the Savior, the Lord Jesus Christ,”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2 Pet.1:10</a:t>
            </a:r>
            <a:r>
              <a:rPr lang="en" sz="1900">
                <a:solidFill>
                  <a:srgbClr val="FFFF00"/>
                </a:solidFill>
              </a:rPr>
              <a:t> </a:t>
            </a:r>
            <a:r>
              <a:rPr lang="en" sz="1900" i="1">
                <a:solidFill>
                  <a:schemeClr val="dk1"/>
                </a:solidFill>
              </a:rPr>
              <a:t>“Therefore, brethren, </a:t>
            </a:r>
            <a:r>
              <a:rPr lang="en" sz="1900" i="1" u="sng">
                <a:solidFill>
                  <a:schemeClr val="dk1"/>
                </a:solidFill>
              </a:rPr>
              <a:t>be even more diligent to make your call and election sure</a:t>
            </a:r>
            <a:r>
              <a:rPr lang="en" sz="1900" i="1">
                <a:solidFill>
                  <a:schemeClr val="dk1"/>
                </a:solidFill>
              </a:rPr>
              <a:t>, for if you do these things you will never stumble; 11 for so an entrance will be supplied to you abundantly </a:t>
            </a:r>
            <a:r>
              <a:rPr lang="en" sz="1900" i="1" u="sng">
                <a:solidFill>
                  <a:schemeClr val="dk1"/>
                </a:solidFill>
              </a:rPr>
              <a:t>into the everlasting kingdom of our Lord and Savior Jesus Christ</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Eccl.9:17</a:t>
            </a:r>
            <a:r>
              <a:rPr lang="en" sz="1900">
                <a:solidFill>
                  <a:srgbClr val="FFFF00"/>
                </a:solidFill>
              </a:rPr>
              <a:t> </a:t>
            </a:r>
            <a:r>
              <a:rPr lang="en" sz="1900" i="1">
                <a:solidFill>
                  <a:schemeClr val="dk1"/>
                </a:solidFill>
              </a:rPr>
              <a:t>“</a:t>
            </a:r>
            <a:r>
              <a:rPr lang="en" sz="1900" i="1" u="sng">
                <a:solidFill>
                  <a:schemeClr val="dk1"/>
                </a:solidFill>
              </a:rPr>
              <a:t>Words of the wise</a:t>
            </a:r>
            <a:r>
              <a:rPr lang="en" sz="1900" i="1">
                <a:solidFill>
                  <a:schemeClr val="dk1"/>
                </a:solidFill>
              </a:rPr>
              <a:t>, </a:t>
            </a:r>
            <a:r>
              <a:rPr lang="en" sz="1900" i="1" u="sng">
                <a:solidFill>
                  <a:schemeClr val="dk1"/>
                </a:solidFill>
              </a:rPr>
              <a:t>spoken quietly</a:t>
            </a:r>
            <a:r>
              <a:rPr lang="en" sz="1900" i="1">
                <a:solidFill>
                  <a:schemeClr val="dk1"/>
                </a:solidFill>
              </a:rPr>
              <a:t>, should be heard </a:t>
            </a:r>
            <a:r>
              <a:rPr lang="en" sz="1900" i="1" u="sng">
                <a:solidFill>
                  <a:schemeClr val="dk1"/>
                </a:solidFill>
              </a:rPr>
              <a:t>rather than the shout of a ruler of fools</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Ps.118:8-9</a:t>
            </a:r>
            <a:r>
              <a:rPr lang="en" sz="1900">
                <a:solidFill>
                  <a:srgbClr val="FFFF00"/>
                </a:solidFill>
              </a:rPr>
              <a:t> </a:t>
            </a:r>
            <a:r>
              <a:rPr lang="en" sz="1900" i="1">
                <a:solidFill>
                  <a:schemeClr val="dk1"/>
                </a:solidFill>
              </a:rPr>
              <a:t>“It is better to trust in the Lord than to put confidence in man. 9 </a:t>
            </a:r>
            <a:r>
              <a:rPr lang="en" sz="1900" i="1" u="sng">
                <a:solidFill>
                  <a:schemeClr val="dk1"/>
                </a:solidFill>
              </a:rPr>
              <a:t>It is better to trust in the Lord than to put confidence in princes.</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Ps.146:3-4</a:t>
            </a:r>
            <a:r>
              <a:rPr lang="en" sz="1900">
                <a:solidFill>
                  <a:srgbClr val="FFFF00"/>
                </a:solidFill>
              </a:rPr>
              <a:t> </a:t>
            </a:r>
            <a:r>
              <a:rPr lang="en" sz="1900" i="1">
                <a:solidFill>
                  <a:schemeClr val="dk1"/>
                </a:solidFill>
              </a:rPr>
              <a:t>“</a:t>
            </a:r>
            <a:r>
              <a:rPr lang="en" sz="1900" i="1" u="sng">
                <a:solidFill>
                  <a:schemeClr val="dk1"/>
                </a:solidFill>
              </a:rPr>
              <a:t>Do not put your trust in princes</a:t>
            </a:r>
            <a:r>
              <a:rPr lang="en" sz="1900" i="1">
                <a:solidFill>
                  <a:schemeClr val="dk1"/>
                </a:solidFill>
              </a:rPr>
              <a:t>, nor in a son of man, in whom there is no help.”</a:t>
            </a:r>
            <a:r>
              <a:rPr lang="en" sz="1900">
                <a:solidFill>
                  <a:schemeClr val="dk1"/>
                </a:solidFill>
              </a:rPr>
              <a:t> </a:t>
            </a:r>
            <a:r>
              <a:rPr lang="en" sz="1900">
                <a:solidFill>
                  <a:srgbClr val="FFFF00"/>
                </a:solidFill>
              </a:rPr>
              <a:t> </a:t>
            </a:r>
            <a:r>
              <a:rPr lang="en" sz="1900">
                <a:solidFill>
                  <a:srgbClr val="00FFFF"/>
                </a:solidFill>
              </a:rPr>
              <a:t>Need I say more?  Our hope and confidence is in heaven, not the USA!</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ctrTitle"/>
          </p:nvPr>
        </p:nvSpPr>
        <p:spPr>
          <a:xfrm>
            <a:off x="-174625" y="0"/>
            <a:ext cx="94749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b="1">
                <a:solidFill>
                  <a:srgbClr val="00FFFF"/>
                </a:solidFill>
              </a:rPr>
              <a:t>APPLICATIONS</a:t>
            </a:r>
            <a:endParaRPr sz="4900" b="1">
              <a:solidFill>
                <a:srgbClr val="00FFFF"/>
              </a:solidFill>
            </a:endParaRPr>
          </a:p>
        </p:txBody>
      </p:sp>
      <p:sp>
        <p:nvSpPr>
          <p:cNvPr id="129" name="Google Shape;129;p25"/>
          <p:cNvSpPr txBox="1">
            <a:spLocks noGrp="1"/>
          </p:cNvSpPr>
          <p:nvPr>
            <p:ph type="subTitle" idx="1"/>
          </p:nvPr>
        </p:nvSpPr>
        <p:spPr>
          <a:xfrm>
            <a:off x="-174600" y="341100"/>
            <a:ext cx="9420600" cy="480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I want to remind us of the end of our opening scripture reading, in</a:t>
            </a:r>
            <a:r>
              <a:rPr lang="en" sz="2000">
                <a:solidFill>
                  <a:schemeClr val="dk1"/>
                </a:solidFill>
              </a:rPr>
              <a:t> </a:t>
            </a:r>
            <a:r>
              <a:rPr lang="en" sz="2000" u="sng">
                <a:solidFill>
                  <a:srgbClr val="FFFF00"/>
                </a:solidFill>
              </a:rPr>
              <a:t>1 Pet. 2:15-16</a:t>
            </a:r>
            <a:r>
              <a:rPr lang="en" sz="2000">
                <a:solidFill>
                  <a:srgbClr val="FFFF00"/>
                </a:solidFill>
              </a:rPr>
              <a:t>.  WHY should Christians be good and faithful citizens in their temporary, earthly kingdoms?</a:t>
            </a:r>
            <a:r>
              <a:rPr lang="en" sz="2000">
                <a:solidFill>
                  <a:schemeClr val="dk1"/>
                </a:solidFill>
              </a:rPr>
              <a:t>  </a:t>
            </a:r>
            <a:r>
              <a:rPr lang="en" sz="2000" i="1">
                <a:solidFill>
                  <a:schemeClr val="dk1"/>
                </a:solidFill>
              </a:rPr>
              <a:t>“For this is the will of God, </a:t>
            </a:r>
            <a:r>
              <a:rPr lang="en" sz="2000" i="1" u="sng">
                <a:solidFill>
                  <a:schemeClr val="dk1"/>
                </a:solidFill>
              </a:rPr>
              <a:t>that by doing good you may put to silence the ignorance of foolish men</a:t>
            </a:r>
            <a:r>
              <a:rPr lang="en" sz="2000" i="1">
                <a:solidFill>
                  <a:schemeClr val="dk1"/>
                </a:solidFill>
              </a:rPr>
              <a:t> - 16 as free, </a:t>
            </a:r>
            <a:r>
              <a:rPr lang="en" sz="2000" i="1" u="sng">
                <a:solidFill>
                  <a:schemeClr val="dk1"/>
                </a:solidFill>
              </a:rPr>
              <a:t>yet not using liberty as a cloak for vice</a:t>
            </a:r>
            <a:r>
              <a:rPr lang="en" sz="2000" i="1">
                <a:solidFill>
                  <a:schemeClr val="dk1"/>
                </a:solidFill>
              </a:rPr>
              <a:t>, but as bondservants of God.”</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We had better not be sounding the cry of “Freedom!” from the mountaintops just so that we can do whatever we want and get away with it.  We should want freedom to exist so that Jesus Christ and His words can be magnified and heard throughout every corner of this land!  Take a self-examination.</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WHO are you listening to?  WHO are you talking to?</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WHAT are you praying about?  WHAT are you talking about?</a:t>
            </a:r>
            <a:endParaRPr sz="2000">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WHY are you voting, or not voting?  WHY are you silent about your faith?</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HOW are you showing the love of Christ to others, even to your enemies?</a:t>
            </a:r>
            <a:endParaRPr sz="2000">
              <a:solidFill>
                <a:srgbClr val="FFFF00"/>
              </a:solidFill>
            </a:endParaRPr>
          </a:p>
          <a:p>
            <a:pPr marL="457200" lvl="0" indent="-355600" algn="l" rtl="0">
              <a:spcBef>
                <a:spcPts val="0"/>
              </a:spcBef>
              <a:spcAft>
                <a:spcPts val="0"/>
              </a:spcAft>
              <a:buClr>
                <a:srgbClr val="00FFFF"/>
              </a:buClr>
              <a:buSzPts val="2000"/>
              <a:buChar char="●"/>
            </a:pPr>
            <a:r>
              <a:rPr lang="en" sz="2000">
                <a:solidFill>
                  <a:srgbClr val="00FFFF"/>
                </a:solidFill>
              </a:rPr>
              <a:t>“Prepare Yourself”</a:t>
            </a:r>
            <a:r>
              <a:rPr lang="en" sz="2000">
                <a:solidFill>
                  <a:schemeClr val="dk1"/>
                </a:solidFill>
              </a:rPr>
              <a:t>. </a:t>
            </a:r>
            <a:r>
              <a:rPr lang="en" sz="2000" u="sng">
                <a:solidFill>
                  <a:srgbClr val="FFFF00"/>
                </a:solidFill>
              </a:rPr>
              <a:t>Ezra 7:10</a:t>
            </a:r>
            <a:r>
              <a:rPr lang="en" sz="2000">
                <a:solidFill>
                  <a:schemeClr val="dk1"/>
                </a:solidFill>
              </a:rPr>
              <a:t> </a:t>
            </a:r>
            <a:r>
              <a:rPr lang="en" sz="2000" i="1">
                <a:solidFill>
                  <a:schemeClr val="dk1"/>
                </a:solidFill>
              </a:rPr>
              <a:t>“</a:t>
            </a:r>
            <a:r>
              <a:rPr lang="en" sz="2000" i="1" u="sng">
                <a:solidFill>
                  <a:schemeClr val="dk1"/>
                </a:solidFill>
              </a:rPr>
              <a:t>For Ezra had prepared his heart to seek the Law of the Lord</a:t>
            </a:r>
            <a:r>
              <a:rPr lang="en" sz="2000" i="1">
                <a:solidFill>
                  <a:schemeClr val="dk1"/>
                </a:solidFill>
              </a:rPr>
              <a:t>, </a:t>
            </a:r>
            <a:r>
              <a:rPr lang="en" sz="2000" i="1" u="sng">
                <a:solidFill>
                  <a:schemeClr val="dk1"/>
                </a:solidFill>
              </a:rPr>
              <a:t>and to do it</a:t>
            </a:r>
            <a:r>
              <a:rPr lang="en" sz="2000" i="1">
                <a:solidFill>
                  <a:schemeClr val="dk1"/>
                </a:solidFill>
              </a:rPr>
              <a:t>, </a:t>
            </a:r>
            <a:r>
              <a:rPr lang="en" sz="2000" i="1" u="sng">
                <a:solidFill>
                  <a:schemeClr val="dk1"/>
                </a:solidFill>
              </a:rPr>
              <a:t>and to teach</a:t>
            </a:r>
            <a:r>
              <a:rPr lang="en" sz="2000" i="1">
                <a:solidFill>
                  <a:schemeClr val="dk1"/>
                </a:solidFill>
              </a:rPr>
              <a:t> statutes and ordinances in Israel.”</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174625" y="0"/>
            <a:ext cx="94749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b="1">
                <a:solidFill>
                  <a:srgbClr val="00FFFF"/>
                </a:solidFill>
              </a:rPr>
              <a:t>“TRIUMPH AND DISASTER”</a:t>
            </a:r>
            <a:endParaRPr sz="4900" b="1">
              <a:solidFill>
                <a:srgbClr val="00FFFF"/>
              </a:solidFill>
            </a:endParaRPr>
          </a:p>
        </p:txBody>
      </p:sp>
      <p:sp>
        <p:nvSpPr>
          <p:cNvPr id="135" name="Google Shape;135;p26"/>
          <p:cNvSpPr txBox="1">
            <a:spLocks noGrp="1"/>
          </p:cNvSpPr>
          <p:nvPr>
            <p:ph type="subTitle" idx="1"/>
          </p:nvPr>
        </p:nvSpPr>
        <p:spPr>
          <a:xfrm>
            <a:off x="-174600" y="3041425"/>
            <a:ext cx="9420600" cy="2101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FFFF"/>
              </a:buClr>
              <a:buSzPts val="1800"/>
              <a:buChar char="●"/>
            </a:pPr>
            <a:r>
              <a:rPr lang="en" sz="1800">
                <a:solidFill>
                  <a:srgbClr val="00FFFF"/>
                </a:solidFill>
              </a:rPr>
              <a:t>This quote from Rudyard Kipling’s poem “If” greets every player who walks onto center court in Wimbledon.  Both triumph and disaster are “impostors”.  We can certainly be bad losers.  But we can be very bad WINNERS too!  Are you prepared for Jesus’ return?  Or are you instead, by your selfish choices, rejecting His authority over you?</a:t>
            </a:r>
            <a:endParaRPr sz="1800">
              <a:solidFill>
                <a:srgbClr val="00FFFF"/>
              </a:solidFill>
            </a:endParaRPr>
          </a:p>
          <a:p>
            <a:pPr marL="457200" lvl="0" indent="-342900" algn="l" rtl="0">
              <a:spcBef>
                <a:spcPts val="0"/>
              </a:spcBef>
              <a:spcAft>
                <a:spcPts val="0"/>
              </a:spcAft>
              <a:buClr>
                <a:srgbClr val="FFFF00"/>
              </a:buClr>
              <a:buSzPts val="1800"/>
              <a:buChar char="●"/>
            </a:pPr>
            <a:r>
              <a:rPr lang="en" sz="1800" u="sng">
                <a:solidFill>
                  <a:srgbClr val="FFFF00"/>
                </a:solidFill>
              </a:rPr>
              <a:t>Lk.19:14,27</a:t>
            </a:r>
            <a:r>
              <a:rPr lang="en" sz="1800">
                <a:solidFill>
                  <a:schemeClr val="dk1"/>
                </a:solidFill>
              </a:rPr>
              <a:t> </a:t>
            </a:r>
            <a:r>
              <a:rPr lang="en" sz="1800" i="1">
                <a:solidFill>
                  <a:schemeClr val="dk1"/>
                </a:solidFill>
              </a:rPr>
              <a:t>“But his citizens hated him, and sent a delegation after him, saying, ‘</a:t>
            </a:r>
            <a:r>
              <a:rPr lang="en" sz="1800" i="1" u="sng">
                <a:solidFill>
                  <a:schemeClr val="dk1"/>
                </a:solidFill>
              </a:rPr>
              <a:t>We will not have this man to reign over us</a:t>
            </a:r>
            <a:r>
              <a:rPr lang="en" sz="1800" i="1">
                <a:solidFill>
                  <a:schemeClr val="dk1"/>
                </a:solidFill>
              </a:rPr>
              <a:t>.’..... </a:t>
            </a:r>
            <a:r>
              <a:rPr lang="en" sz="1800">
                <a:solidFill>
                  <a:srgbClr val="FFFF00"/>
                </a:solidFill>
              </a:rPr>
              <a:t>(Jesus)</a:t>
            </a:r>
            <a:r>
              <a:rPr lang="en" sz="1800" i="1">
                <a:solidFill>
                  <a:schemeClr val="dk1"/>
                </a:solidFill>
              </a:rPr>
              <a:t> But bring here those enemies of mine, who did not want me to reign over them, and </a:t>
            </a:r>
            <a:r>
              <a:rPr lang="en" sz="1800" i="1" u="sng">
                <a:solidFill>
                  <a:schemeClr val="dk1"/>
                </a:solidFill>
              </a:rPr>
              <a:t>slay them before me</a:t>
            </a:r>
            <a:r>
              <a:rPr lang="en" sz="1800" i="1">
                <a:solidFill>
                  <a:schemeClr val="dk1"/>
                </a:solidFill>
              </a:rPr>
              <a:t>.’” </a:t>
            </a:r>
            <a:endParaRPr sz="1800">
              <a:solidFill>
                <a:schemeClr val="dk1"/>
              </a:solidFill>
            </a:endParaRPr>
          </a:p>
        </p:txBody>
      </p:sp>
      <p:pic>
        <p:nvPicPr>
          <p:cNvPr id="136" name="Google Shape;136;p26"/>
          <p:cNvPicPr preferRelativeResize="0"/>
          <p:nvPr/>
        </p:nvPicPr>
        <p:blipFill>
          <a:blip r:embed="rId3">
            <a:alphaModFix/>
          </a:blip>
          <a:stretch>
            <a:fillRect/>
          </a:stretch>
        </p:blipFill>
        <p:spPr>
          <a:xfrm>
            <a:off x="2085825" y="503400"/>
            <a:ext cx="5109651" cy="259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MY ELECTION PREDICTIONS</a:t>
            </a:r>
            <a:endParaRPr sz="5000" b="1">
              <a:solidFill>
                <a:srgbClr val="00FFFF"/>
              </a:solidFill>
            </a:endParaRPr>
          </a:p>
        </p:txBody>
      </p:sp>
      <p:sp>
        <p:nvSpPr>
          <p:cNvPr id="63" name="Google Shape;63;p14"/>
          <p:cNvSpPr txBox="1">
            <a:spLocks noGrp="1"/>
          </p:cNvSpPr>
          <p:nvPr>
            <p:ph type="subTitle" idx="1"/>
          </p:nvPr>
        </p:nvSpPr>
        <p:spPr>
          <a:xfrm>
            <a:off x="-161075" y="449375"/>
            <a:ext cx="9366600" cy="4694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Based on 2020 totals of the popular vote (best we can tell now), 160 million people or more will have cast a vote by November 5th, 2024 (if we have similar voter turnout).</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I predict that on November 6th, the day AFTER the election, about 80 million people will be ecstatic and relieved that their candidate won.</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But I also predict that on November 6th, there will be about 70 million VERY upset and angry people in this nation.  And whomever they are they may bring lawsuits and investigations questioning the results.</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And, sadly, I predict that this country will become further divided, and that many Americans will continue to HATE those on “the other side” of the political spectrum.  And I also fear that there will be bloodshed.</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What is a Christian to do before, during, and after such an election?  Is the bible, nearing 2000 years old, still relevant in such times?</a:t>
            </a:r>
            <a:endParaRPr sz="2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BE OBEDIENT</a:t>
            </a:r>
            <a:endParaRPr sz="5000" b="1">
              <a:solidFill>
                <a:srgbClr val="00FFFF"/>
              </a:solidFill>
            </a:endParaRPr>
          </a:p>
        </p:txBody>
      </p:sp>
      <p:sp>
        <p:nvSpPr>
          <p:cNvPr id="69" name="Google Shape;69;p15"/>
          <p:cNvSpPr txBox="1">
            <a:spLocks noGrp="1"/>
          </p:cNvSpPr>
          <p:nvPr>
            <p:ph type="subTitle" idx="1"/>
          </p:nvPr>
        </p:nvSpPr>
        <p:spPr>
          <a:xfrm>
            <a:off x="-134000" y="449375"/>
            <a:ext cx="9380100" cy="4694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I hope I don’t need to remind Christians that, whatever the outcome of this election, we are expected to be obedient not only to God but also to those authorities established by Him.</a:t>
            </a:r>
            <a:endParaRPr sz="2000">
              <a:solidFill>
                <a:srgbClr val="FFFF00"/>
              </a:solidFill>
            </a:endParaRPr>
          </a:p>
          <a:p>
            <a:pPr marL="457200" lvl="0" indent="-355600" algn="l" rtl="0">
              <a:spcBef>
                <a:spcPts val="0"/>
              </a:spcBef>
              <a:spcAft>
                <a:spcPts val="0"/>
              </a:spcAft>
              <a:buClr>
                <a:schemeClr val="dk1"/>
              </a:buClr>
              <a:buSzPts val="2000"/>
              <a:buChar char="●"/>
            </a:pPr>
            <a:r>
              <a:rPr lang="en" sz="2000">
                <a:solidFill>
                  <a:schemeClr val="dk1"/>
                </a:solidFill>
              </a:rPr>
              <a:t>The apostles and prophets of the new testament had to remind Christians to be obedient to Roman rulers so wicked that no politician in our country today is comparable!</a:t>
            </a:r>
            <a:endParaRPr sz="2000">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Tt.3:1</a:t>
            </a:r>
            <a:r>
              <a:rPr lang="en" sz="2000">
                <a:solidFill>
                  <a:schemeClr val="dk1"/>
                </a:solidFill>
              </a:rPr>
              <a:t> </a:t>
            </a:r>
            <a:r>
              <a:rPr lang="en" sz="2000" i="1">
                <a:solidFill>
                  <a:schemeClr val="dk1"/>
                </a:solidFill>
              </a:rPr>
              <a:t>“</a:t>
            </a:r>
            <a:r>
              <a:rPr lang="en" sz="2000" i="1" u="sng">
                <a:solidFill>
                  <a:schemeClr val="dk1"/>
                </a:solidFill>
              </a:rPr>
              <a:t>Remind them to be subject to rulers and authorities</a:t>
            </a:r>
            <a:r>
              <a:rPr lang="en" sz="2000" i="1">
                <a:solidFill>
                  <a:schemeClr val="dk1"/>
                </a:solidFill>
              </a:rPr>
              <a:t>, to obey, to be ready for every good work,”</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Rom.13:1-2</a:t>
            </a:r>
            <a:r>
              <a:rPr lang="en" sz="2000">
                <a:solidFill>
                  <a:schemeClr val="dk1"/>
                </a:solidFill>
              </a:rPr>
              <a:t> </a:t>
            </a:r>
            <a:r>
              <a:rPr lang="en" sz="2000" i="1">
                <a:solidFill>
                  <a:schemeClr val="dk1"/>
                </a:solidFill>
              </a:rPr>
              <a:t>“</a:t>
            </a:r>
            <a:r>
              <a:rPr lang="en" sz="2000" i="1" u="sng">
                <a:solidFill>
                  <a:schemeClr val="dk1"/>
                </a:solidFill>
              </a:rPr>
              <a:t>Let every soul be subject to the governing authorities</a:t>
            </a:r>
            <a:r>
              <a:rPr lang="en" sz="2000" i="1">
                <a:solidFill>
                  <a:schemeClr val="dk1"/>
                </a:solidFill>
              </a:rPr>
              <a:t>. For there is no authority except from God, and the authorities that exist are appointed by God. 2 </a:t>
            </a:r>
            <a:r>
              <a:rPr lang="en" sz="2000" i="1" u="sng">
                <a:solidFill>
                  <a:schemeClr val="dk1"/>
                </a:solidFill>
              </a:rPr>
              <a:t>Therefore whoever resists the authority resists the ordinance of God</a:t>
            </a:r>
            <a:r>
              <a:rPr lang="en" sz="2000" i="1">
                <a:solidFill>
                  <a:schemeClr val="dk1"/>
                </a:solidFill>
              </a:rPr>
              <a:t>, and those who resist will bring judgment on themselves.”</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I’ve met many Christians who view these verses as referring to just the laws that aren’t stupid, or just the laws that are “fair”, but God’s word doesn’t say that!  Our brethren did not take up arms against Rome, and we can’t either!</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DILIGENTLY SEEK TRUTH</a:t>
            </a:r>
            <a:endParaRPr sz="5000" b="1">
              <a:solidFill>
                <a:srgbClr val="00FFFF"/>
              </a:solidFill>
            </a:endParaRPr>
          </a:p>
        </p:txBody>
      </p:sp>
      <p:sp>
        <p:nvSpPr>
          <p:cNvPr id="75" name="Google Shape;75;p16"/>
          <p:cNvSpPr txBox="1">
            <a:spLocks noGrp="1"/>
          </p:cNvSpPr>
          <p:nvPr>
            <p:ph type="subTitle" idx="1"/>
          </p:nvPr>
        </p:nvSpPr>
        <p:spPr>
          <a:xfrm>
            <a:off x="-174600" y="419600"/>
            <a:ext cx="9400500" cy="4723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a:solidFill>
                  <a:srgbClr val="FFFF00"/>
                </a:solidFill>
              </a:rPr>
              <a:t>We know God’s word is truth, but that’s not what I mean here.</a:t>
            </a:r>
            <a:r>
              <a:rPr lang="en" sz="1900">
                <a:solidFill>
                  <a:srgbClr val="00FFFF"/>
                </a:solidFill>
              </a:rPr>
              <a:t>  </a:t>
            </a:r>
            <a:endParaRPr sz="1900">
              <a:solidFill>
                <a:srgbClr val="00FFFF"/>
              </a:solidFill>
            </a:endParaRPr>
          </a:p>
          <a:p>
            <a:pPr marL="457200" lvl="0" indent="-349250" algn="l" rtl="0">
              <a:spcBef>
                <a:spcPts val="0"/>
              </a:spcBef>
              <a:spcAft>
                <a:spcPts val="0"/>
              </a:spcAft>
              <a:buClr>
                <a:srgbClr val="00FFFF"/>
              </a:buClr>
              <a:buSzPts val="1900"/>
              <a:buChar char="●"/>
            </a:pPr>
            <a:r>
              <a:rPr lang="en" sz="1900">
                <a:solidFill>
                  <a:srgbClr val="00FFFF"/>
                </a:solidFill>
              </a:rPr>
              <a:t>I mean right now, before we vote, and especially after the election, are you sure that what you are sharing with and telling other people is verifiable and certain, or are you just repeating what some NON-CHRISTIAN is saying?</a:t>
            </a:r>
            <a:endParaRPr sz="1900">
              <a:solidFill>
                <a:srgbClr val="00FFFF"/>
              </a:solidFill>
            </a:endParaRPr>
          </a:p>
          <a:p>
            <a:pPr marL="457200" lvl="0" indent="-349250" algn="l" rtl="0">
              <a:spcBef>
                <a:spcPts val="0"/>
              </a:spcBef>
              <a:spcAft>
                <a:spcPts val="0"/>
              </a:spcAft>
              <a:buClr>
                <a:srgbClr val="FFFF00"/>
              </a:buClr>
              <a:buSzPts val="1900"/>
              <a:buChar char="●"/>
            </a:pPr>
            <a:r>
              <a:rPr lang="en" sz="1900" u="sng">
                <a:solidFill>
                  <a:srgbClr val="FFFF00"/>
                </a:solidFill>
              </a:rPr>
              <a:t>Eph.4:25-27</a:t>
            </a:r>
            <a:r>
              <a:rPr lang="en" sz="1900">
                <a:solidFill>
                  <a:srgbClr val="00FFFF"/>
                </a:solidFill>
              </a:rPr>
              <a:t> </a:t>
            </a:r>
            <a:r>
              <a:rPr lang="en" sz="1900" i="1">
                <a:solidFill>
                  <a:schemeClr val="dk1"/>
                </a:solidFill>
              </a:rPr>
              <a:t>“Therefore, putting away lying, “</a:t>
            </a:r>
            <a:r>
              <a:rPr lang="en" sz="1900" i="1" u="sng">
                <a:solidFill>
                  <a:schemeClr val="dk1"/>
                </a:solidFill>
              </a:rPr>
              <a:t>Let each one of you speak truth with his neighbor</a:t>
            </a:r>
            <a:r>
              <a:rPr lang="en" sz="1900" i="1">
                <a:solidFill>
                  <a:schemeClr val="dk1"/>
                </a:solidFill>
              </a:rPr>
              <a:t>,” for we are members of one another. 26 “Be angry, and do not sin”: do not let the sun go down on your wrath, 27 nor give place to the devil.”</a:t>
            </a:r>
            <a:endParaRPr sz="1900" i="1">
              <a:solidFill>
                <a:schemeClr val="dk1"/>
              </a:solidFill>
            </a:endParaRPr>
          </a:p>
          <a:p>
            <a:pPr marL="457200" lvl="0" indent="-349250" algn="l" rtl="0">
              <a:spcBef>
                <a:spcPts val="0"/>
              </a:spcBef>
              <a:spcAft>
                <a:spcPts val="0"/>
              </a:spcAft>
              <a:buClr>
                <a:srgbClr val="FFFF00"/>
              </a:buClr>
              <a:buSzPts val="1900"/>
              <a:buChar char="●"/>
            </a:pPr>
            <a:r>
              <a:rPr lang="en" sz="1900">
                <a:solidFill>
                  <a:srgbClr val="FFFF00"/>
                </a:solidFill>
              </a:rPr>
              <a:t>I SO wish there was some way to criminalize lying and deception during political campaigns.  Would you REALLY be shocked to know how much deception takes place, ON BOTH SIDES, in politics? WE must be better!</a:t>
            </a:r>
            <a:endParaRPr sz="1900">
              <a:solidFill>
                <a:srgbClr val="FFFF00"/>
              </a:solidFill>
            </a:endParaRPr>
          </a:p>
          <a:p>
            <a:pPr marL="457200" lvl="0" indent="-349250" algn="l" rtl="0">
              <a:spcBef>
                <a:spcPts val="0"/>
              </a:spcBef>
              <a:spcAft>
                <a:spcPts val="0"/>
              </a:spcAft>
              <a:buClr>
                <a:srgbClr val="00FFFF"/>
              </a:buClr>
              <a:buSzPts val="1900"/>
              <a:buChar char="●"/>
            </a:pPr>
            <a:r>
              <a:rPr lang="en" sz="1900">
                <a:solidFill>
                  <a:srgbClr val="00FFFF"/>
                </a:solidFill>
              </a:rPr>
              <a:t>When Paul was accused by a Roman governor of being crazy, he confidently and calmly said</a:t>
            </a:r>
            <a:r>
              <a:rPr lang="en" sz="1900">
                <a:solidFill>
                  <a:srgbClr val="FFFF00"/>
                </a:solidFill>
              </a:rPr>
              <a:t> </a:t>
            </a:r>
            <a:r>
              <a:rPr lang="en" sz="1900" i="1">
                <a:solidFill>
                  <a:schemeClr val="dk1"/>
                </a:solidFill>
              </a:rPr>
              <a:t>“I am not mad, most noble Festus, but </a:t>
            </a:r>
            <a:r>
              <a:rPr lang="en" sz="1900" i="1" u="sng">
                <a:solidFill>
                  <a:schemeClr val="dk1"/>
                </a:solidFill>
              </a:rPr>
              <a:t>speak the words of truth and reason</a:t>
            </a:r>
            <a:r>
              <a:rPr lang="en" sz="1900" i="1">
                <a:solidFill>
                  <a:schemeClr val="dk1"/>
                </a:solidFill>
              </a:rPr>
              <a:t>.”</a:t>
            </a:r>
            <a:r>
              <a:rPr lang="en" sz="1900">
                <a:solidFill>
                  <a:srgbClr val="FFFF00"/>
                </a:solidFill>
              </a:rPr>
              <a:t>  (</a:t>
            </a:r>
            <a:r>
              <a:rPr lang="en" sz="1900" u="sng">
                <a:solidFill>
                  <a:srgbClr val="FFFF00"/>
                </a:solidFill>
              </a:rPr>
              <a:t>Acts 26:25</a:t>
            </a:r>
            <a:r>
              <a:rPr lang="en" sz="1900">
                <a:solidFill>
                  <a:srgbClr val="FFFF00"/>
                </a:solidFill>
              </a:rPr>
              <a:t>)  </a:t>
            </a:r>
            <a:r>
              <a:rPr lang="en" sz="1900">
                <a:solidFill>
                  <a:srgbClr val="00FFFF"/>
                </a:solidFill>
              </a:rPr>
              <a:t>Can we today say the same?</a:t>
            </a:r>
            <a:endParaRPr sz="1900">
              <a:solidFill>
                <a:srgbClr val="00FFFF"/>
              </a:solidFill>
            </a:endParaRPr>
          </a:p>
          <a:p>
            <a:pPr marL="457200" lvl="0" indent="-349250" algn="l" rtl="0">
              <a:spcBef>
                <a:spcPts val="0"/>
              </a:spcBef>
              <a:spcAft>
                <a:spcPts val="0"/>
              </a:spcAft>
              <a:buClr>
                <a:schemeClr val="dk1"/>
              </a:buClr>
              <a:buSzPts val="1900"/>
              <a:buChar char="●"/>
            </a:pPr>
            <a:r>
              <a:rPr lang="en" sz="1900">
                <a:solidFill>
                  <a:schemeClr val="dk1"/>
                </a:solidFill>
              </a:rPr>
              <a:t>This also applies to exaggeration.  “Most important election in history!”  “The end of democracy as we know it!”  This does not help in having rational conversations.</a:t>
            </a:r>
            <a:endParaRPr sz="1900">
              <a:solidFill>
                <a:schemeClr val="dk1"/>
              </a:solidFill>
            </a:endParaRPr>
          </a:p>
          <a:p>
            <a:pPr marL="457200" lvl="0" indent="-349250" algn="l" rtl="0">
              <a:spcBef>
                <a:spcPts val="0"/>
              </a:spcBef>
              <a:spcAft>
                <a:spcPts val="0"/>
              </a:spcAft>
              <a:buClr>
                <a:srgbClr val="FFFF00"/>
              </a:buClr>
              <a:buSzPts val="1900"/>
              <a:buChar char="●"/>
            </a:pPr>
            <a:r>
              <a:rPr lang="en" sz="1900">
                <a:solidFill>
                  <a:srgbClr val="FFFF00"/>
                </a:solidFill>
              </a:rPr>
              <a:t>We have a responsibility, and opportunity, to be DIFFERENT in this regard.</a:t>
            </a:r>
            <a:endParaRPr sz="19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FLEE FROM HYPOCRISY</a:t>
            </a:r>
            <a:endParaRPr sz="5000" b="1">
              <a:solidFill>
                <a:srgbClr val="00FFFF"/>
              </a:solidFill>
            </a:endParaRPr>
          </a:p>
        </p:txBody>
      </p:sp>
      <p:sp>
        <p:nvSpPr>
          <p:cNvPr id="81" name="Google Shape;81;p17"/>
          <p:cNvSpPr txBox="1">
            <a:spLocks noGrp="1"/>
          </p:cNvSpPr>
          <p:nvPr>
            <p:ph type="subTitle" idx="1"/>
          </p:nvPr>
        </p:nvSpPr>
        <p:spPr>
          <a:xfrm>
            <a:off x="-174600" y="341100"/>
            <a:ext cx="9420600" cy="480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a:solidFill>
                  <a:srgbClr val="FFFF00"/>
                </a:solidFill>
              </a:rPr>
              <a:t>I confess that this one probably irritates me the most.  There are few things that a Christian can do that will make others run away from them faster than hypocrisy.</a:t>
            </a:r>
            <a:endParaRPr sz="1800">
              <a:solidFill>
                <a:srgbClr val="FFFF00"/>
              </a:solidFill>
            </a:endParaRPr>
          </a:p>
          <a:p>
            <a:pPr marL="457200" lvl="0" indent="-342900" algn="l" rtl="0">
              <a:spcBef>
                <a:spcPts val="0"/>
              </a:spcBef>
              <a:spcAft>
                <a:spcPts val="0"/>
              </a:spcAft>
              <a:buClr>
                <a:srgbClr val="FFFF00"/>
              </a:buClr>
              <a:buSzPts val="1800"/>
              <a:buChar char="●"/>
            </a:pPr>
            <a:r>
              <a:rPr lang="en" sz="1800" u="sng">
                <a:solidFill>
                  <a:srgbClr val="FFFF00"/>
                </a:solidFill>
              </a:rPr>
              <a:t>Js.3:17</a:t>
            </a:r>
            <a:r>
              <a:rPr lang="en" sz="1800">
                <a:solidFill>
                  <a:srgbClr val="00FFFF"/>
                </a:solidFill>
              </a:rPr>
              <a:t> </a:t>
            </a:r>
            <a:r>
              <a:rPr lang="en" sz="1800" i="1">
                <a:solidFill>
                  <a:schemeClr val="dk1"/>
                </a:solidFill>
              </a:rPr>
              <a:t>“But the wisdom that is from above is first pure, then peaceable, gentle, willing to yield, full of mercy and good fruits, </a:t>
            </a:r>
            <a:r>
              <a:rPr lang="en" sz="1800" i="1" u="sng">
                <a:solidFill>
                  <a:schemeClr val="dk1"/>
                </a:solidFill>
              </a:rPr>
              <a:t>without partiality and without hypocrisy</a:t>
            </a:r>
            <a:r>
              <a:rPr lang="en" sz="1800" i="1">
                <a:solidFill>
                  <a:schemeClr val="dk1"/>
                </a:solidFill>
              </a:rPr>
              <a:t>.”</a:t>
            </a:r>
            <a:endParaRPr sz="1800" i="1">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I’m going to be brutally honest here.  Many Christians can look like hypocrites when it comes to politics.  Let’s look at some examples.</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When our first defense of a candidates’ criminal conviction is “They don’t prosecute other people for the same thing!” or “It’s politically motivated!”, instead of examining “Was a crime actually committed or not?”, that’s hypocrisy.  Would we say the same things if the other candidate were convicted?</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If your preferred candidate is always calling for tolerance and diversity, and then they end up being the most INTOLERANT person of different views, that’s hypocrisy!</a:t>
            </a:r>
            <a:endParaRPr sz="1800">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“Confirmation bias”?  If you hear a ridiculous story that the candidate you can’t stand is electrocuting puppies and sacrificing them to the devil, and you tell everyone “See, I told you they were evil!”  But if that same outrageous story is told about YOUR candidate</a:t>
            </a:r>
            <a:r>
              <a:rPr lang="en" sz="2000">
                <a:solidFill>
                  <a:srgbClr val="00FFFF"/>
                </a:solidFill>
              </a:rPr>
              <a:t> </a:t>
            </a:r>
            <a:r>
              <a:rPr lang="en" sz="1800">
                <a:solidFill>
                  <a:srgbClr val="00FFFF"/>
                </a:solidFill>
              </a:rPr>
              <a:t>you say “That is absurd!  Look at these liars!”, that’s hypocrisy.</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Remember that our Lord’s harshest, most stinging rebukes were about HYPOCRISY.</a:t>
            </a:r>
            <a:endParaRPr sz="1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BE KIND</a:t>
            </a:r>
            <a:endParaRPr sz="5000" b="1">
              <a:solidFill>
                <a:srgbClr val="00FFFF"/>
              </a:solidFill>
            </a:endParaRPr>
          </a:p>
        </p:txBody>
      </p:sp>
      <p:sp>
        <p:nvSpPr>
          <p:cNvPr id="87" name="Google Shape;87;p18"/>
          <p:cNvSpPr txBox="1">
            <a:spLocks noGrp="1"/>
          </p:cNvSpPr>
          <p:nvPr>
            <p:ph type="subTitle" idx="1"/>
          </p:nvPr>
        </p:nvSpPr>
        <p:spPr>
          <a:xfrm>
            <a:off x="-174600" y="341100"/>
            <a:ext cx="9420600" cy="480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u="sng">
                <a:solidFill>
                  <a:srgbClr val="FFFF00"/>
                </a:solidFill>
              </a:rPr>
              <a:t>Prov.31:26</a:t>
            </a:r>
            <a:r>
              <a:rPr lang="en" sz="2000">
                <a:solidFill>
                  <a:srgbClr val="FFFF00"/>
                </a:solidFill>
              </a:rPr>
              <a:t> </a:t>
            </a:r>
            <a:r>
              <a:rPr lang="en" sz="2000" i="1">
                <a:solidFill>
                  <a:schemeClr val="dk1"/>
                </a:solidFill>
              </a:rPr>
              <a:t>“She opens her mouth with wisdom, and </a:t>
            </a:r>
            <a:r>
              <a:rPr lang="en" sz="2000" i="1" u="sng">
                <a:solidFill>
                  <a:schemeClr val="dk1"/>
                </a:solidFill>
              </a:rPr>
              <a:t>on her tongue is the law of kindness</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In the midst of all this hatred and division, NOTHING will stand out more than simple acts of kindness. </a:t>
            </a:r>
            <a:r>
              <a:rPr lang="en" sz="2000">
                <a:solidFill>
                  <a:schemeClr val="dk1"/>
                </a:solidFill>
              </a:rPr>
              <a:t> </a:t>
            </a:r>
            <a:endParaRPr sz="2000">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Phil.2:15</a:t>
            </a:r>
            <a:r>
              <a:rPr lang="en" sz="2000">
                <a:solidFill>
                  <a:schemeClr val="dk1"/>
                </a:solidFill>
              </a:rPr>
              <a:t> </a:t>
            </a:r>
            <a:r>
              <a:rPr lang="en" sz="2000" i="1">
                <a:solidFill>
                  <a:schemeClr val="dk1"/>
                </a:solidFill>
              </a:rPr>
              <a:t>“that you may become </a:t>
            </a:r>
            <a:r>
              <a:rPr lang="en" sz="2000" i="1" u="sng">
                <a:solidFill>
                  <a:schemeClr val="dk1"/>
                </a:solidFill>
              </a:rPr>
              <a:t>blameless and harmless</a:t>
            </a:r>
            <a:r>
              <a:rPr lang="en" sz="2000" i="1">
                <a:solidFill>
                  <a:schemeClr val="dk1"/>
                </a:solidFill>
              </a:rPr>
              <a:t>, children of God without fault in the midst of a crooked and perverse generation, </a:t>
            </a:r>
            <a:r>
              <a:rPr lang="en" sz="2000" i="1" u="sng">
                <a:solidFill>
                  <a:schemeClr val="dk1"/>
                </a:solidFill>
              </a:rPr>
              <a:t>among whom you shine as lights in the world</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Christians are commanded by God to be a PEACEFUL, gentle people. </a:t>
            </a:r>
            <a:r>
              <a:rPr lang="en" sz="2000">
                <a:solidFill>
                  <a:schemeClr val="dk1"/>
                </a:solidFill>
              </a:rPr>
              <a:t> </a:t>
            </a:r>
            <a:endParaRPr sz="2000">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Rom.12:18</a:t>
            </a:r>
            <a:r>
              <a:rPr lang="en" sz="2000">
                <a:solidFill>
                  <a:schemeClr val="dk1"/>
                </a:solidFill>
              </a:rPr>
              <a:t> </a:t>
            </a:r>
            <a:r>
              <a:rPr lang="en" sz="2000" i="1">
                <a:solidFill>
                  <a:schemeClr val="dk1"/>
                </a:solidFill>
              </a:rPr>
              <a:t>“If it is possible, as much as depends on you, live peaceably with </a:t>
            </a:r>
            <a:r>
              <a:rPr lang="en" sz="2000" i="1" u="sng">
                <a:solidFill>
                  <a:schemeClr val="dk1"/>
                </a:solidFill>
              </a:rPr>
              <a:t>ALL</a:t>
            </a:r>
            <a:r>
              <a:rPr lang="en" sz="2000" i="1">
                <a:solidFill>
                  <a:schemeClr val="dk1"/>
                </a:solidFill>
              </a:rPr>
              <a:t> men.”</a:t>
            </a:r>
            <a:r>
              <a:rPr lang="en" sz="2000">
                <a:solidFill>
                  <a:schemeClr val="dk1"/>
                </a:solidFill>
              </a:rPr>
              <a:t> </a:t>
            </a:r>
            <a:r>
              <a:rPr lang="en" sz="2000">
                <a:solidFill>
                  <a:srgbClr val="FFFF00"/>
                </a:solidFill>
              </a:rPr>
              <a:t>(emphasis mine)</a:t>
            </a:r>
            <a:endParaRPr sz="2000">
              <a:solidFill>
                <a:srgbClr val="FFFF00"/>
              </a:solidFill>
            </a:endParaRPr>
          </a:p>
          <a:p>
            <a:pPr marL="457200" lvl="0" indent="-355600" algn="l" rtl="0">
              <a:spcBef>
                <a:spcPts val="0"/>
              </a:spcBef>
              <a:spcAft>
                <a:spcPts val="0"/>
              </a:spcAft>
              <a:buClr>
                <a:srgbClr val="FFFF00"/>
              </a:buClr>
              <a:buSzPts val="2000"/>
              <a:buChar char="●"/>
            </a:pPr>
            <a:r>
              <a:rPr lang="en" sz="2000">
                <a:solidFill>
                  <a:srgbClr val="FFFF00"/>
                </a:solidFill>
              </a:rPr>
              <a:t>It is easy to be at peace with those whom we always agree with?  The true test is if we can be at peace with those on the opposite side of the political spectrum.</a:t>
            </a:r>
            <a:r>
              <a:rPr lang="en" sz="2000">
                <a:solidFill>
                  <a:schemeClr val="dk1"/>
                </a:solidFill>
              </a:rPr>
              <a:t> </a:t>
            </a:r>
            <a:r>
              <a:rPr lang="en" sz="2000">
                <a:solidFill>
                  <a:srgbClr val="FFFF00"/>
                </a:solidFill>
              </a:rPr>
              <a:t> </a:t>
            </a:r>
            <a:r>
              <a:rPr lang="en" sz="2000" u="sng">
                <a:solidFill>
                  <a:srgbClr val="FFFF00"/>
                </a:solidFill>
              </a:rPr>
              <a:t>Lk.6:32</a:t>
            </a:r>
            <a:r>
              <a:rPr lang="en" sz="2000">
                <a:solidFill>
                  <a:srgbClr val="FFFF00"/>
                </a:solidFill>
              </a:rPr>
              <a:t> </a:t>
            </a:r>
            <a:r>
              <a:rPr lang="en" sz="2000" i="1">
                <a:solidFill>
                  <a:schemeClr val="dk1"/>
                </a:solidFill>
              </a:rPr>
              <a:t>“But if you love those who love you, what credit is that to you? For even sinners love those who love them.”</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Might it be your compassion, even for an enemy, that brings them to Christ?</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DO NOT SEEK VENGEANCE</a:t>
            </a:r>
            <a:endParaRPr sz="5000" b="1">
              <a:solidFill>
                <a:srgbClr val="00FFFF"/>
              </a:solidFill>
            </a:endParaRPr>
          </a:p>
        </p:txBody>
      </p:sp>
      <p:sp>
        <p:nvSpPr>
          <p:cNvPr id="93" name="Google Shape;93;p19"/>
          <p:cNvSpPr txBox="1">
            <a:spLocks noGrp="1"/>
          </p:cNvSpPr>
          <p:nvPr>
            <p:ph type="subTitle" idx="1"/>
          </p:nvPr>
        </p:nvSpPr>
        <p:spPr>
          <a:xfrm>
            <a:off x="-188150" y="380350"/>
            <a:ext cx="9434100" cy="4763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It is very appropriate to want justice to be done in all nations.  </a:t>
            </a:r>
            <a:r>
              <a:rPr lang="en" sz="2000" u="sng">
                <a:solidFill>
                  <a:srgbClr val="FFFF00"/>
                </a:solidFill>
              </a:rPr>
              <a:t>Prov.29:4</a:t>
            </a:r>
            <a:r>
              <a:rPr lang="en" sz="2000">
                <a:solidFill>
                  <a:schemeClr val="dk1"/>
                </a:solidFill>
              </a:rPr>
              <a:t> </a:t>
            </a:r>
            <a:r>
              <a:rPr lang="en" sz="2000" i="1">
                <a:solidFill>
                  <a:schemeClr val="dk1"/>
                </a:solidFill>
              </a:rPr>
              <a:t>“The king establishes the land by justice, but he who receives bribes overthrows it.”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But I have a serious concern that what some Christians want to happen after this election is not justice (as they claim), but vengeance!  An attitude of “This is what they have done to me, or to God, or to those I love, or to my candidate, and now it is time to make them suffer for it!”</a:t>
            </a:r>
            <a:endParaRPr sz="2000">
              <a:solidFill>
                <a:srgbClr val="00FFFF"/>
              </a:solidFill>
            </a:endParaRPr>
          </a:p>
          <a:p>
            <a:pPr marL="457200" lvl="0" indent="-355600" algn="l" rtl="0">
              <a:spcBef>
                <a:spcPts val="0"/>
              </a:spcBef>
              <a:spcAft>
                <a:spcPts val="0"/>
              </a:spcAft>
              <a:buClr>
                <a:srgbClr val="FFFF00"/>
              </a:buClr>
              <a:buSzPts val="2000"/>
              <a:buChar char="●"/>
            </a:pPr>
            <a:r>
              <a:rPr lang="en" sz="2000">
                <a:solidFill>
                  <a:srgbClr val="FFFF00"/>
                </a:solidFill>
              </a:rPr>
              <a:t>But God’s word is very clear that vengeance is not ours to take! </a:t>
            </a:r>
            <a:r>
              <a:rPr lang="en" sz="2000">
                <a:solidFill>
                  <a:schemeClr val="dk1"/>
                </a:solidFill>
              </a:rPr>
              <a:t> </a:t>
            </a:r>
            <a:endParaRPr sz="2000">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Prov.24:29</a:t>
            </a:r>
            <a:r>
              <a:rPr lang="en" sz="2000">
                <a:solidFill>
                  <a:schemeClr val="dk1"/>
                </a:solidFill>
              </a:rPr>
              <a:t> </a:t>
            </a:r>
            <a:r>
              <a:rPr lang="en" sz="2000" i="1">
                <a:solidFill>
                  <a:schemeClr val="dk1"/>
                </a:solidFill>
              </a:rPr>
              <a:t>“Do not say, “</a:t>
            </a:r>
            <a:r>
              <a:rPr lang="en" sz="2000" i="1" u="sng">
                <a:solidFill>
                  <a:schemeClr val="dk1"/>
                </a:solidFill>
              </a:rPr>
              <a:t>I will do to him just as he has done to me</a:t>
            </a:r>
            <a:r>
              <a:rPr lang="en" sz="2000" i="1">
                <a:solidFill>
                  <a:schemeClr val="dk1"/>
                </a:solidFill>
              </a:rPr>
              <a:t>; I will render to the man according to his work.”</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Rom.12:19</a:t>
            </a:r>
            <a:r>
              <a:rPr lang="en" sz="2000">
                <a:solidFill>
                  <a:schemeClr val="dk1"/>
                </a:solidFill>
              </a:rPr>
              <a:t> </a:t>
            </a:r>
            <a:r>
              <a:rPr lang="en" sz="2000" i="1">
                <a:solidFill>
                  <a:schemeClr val="dk1"/>
                </a:solidFill>
              </a:rPr>
              <a:t>“</a:t>
            </a:r>
            <a:r>
              <a:rPr lang="en" sz="2000" i="1" u="sng">
                <a:solidFill>
                  <a:schemeClr val="dk1"/>
                </a:solidFill>
              </a:rPr>
              <a:t>Beloved, do not avenge yourselves, but rather give place to wrath</a:t>
            </a:r>
            <a:r>
              <a:rPr lang="en" sz="2000" i="1">
                <a:solidFill>
                  <a:schemeClr val="dk1"/>
                </a:solidFill>
              </a:rPr>
              <a:t>; for it is written, “Vengeance is Mine, I will repay,” says the Lord.”</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And if we are expecting perfect justice to be executed here on earth by flawed human beings and their flawed governments, we are going to be sorely disappointed!</a:t>
            </a:r>
            <a:r>
              <a:rPr lang="en" sz="2000">
                <a:solidFill>
                  <a:schemeClr val="dk1"/>
                </a:solidFill>
              </a:rPr>
              <a:t>  </a:t>
            </a:r>
            <a:r>
              <a:rPr lang="en" sz="2000" u="sng">
                <a:solidFill>
                  <a:srgbClr val="FFFF00"/>
                </a:solidFill>
              </a:rPr>
              <a:t>Prov.29:26</a:t>
            </a:r>
            <a:r>
              <a:rPr lang="en" sz="2000">
                <a:solidFill>
                  <a:schemeClr val="dk1"/>
                </a:solidFill>
              </a:rPr>
              <a:t> </a:t>
            </a:r>
            <a:r>
              <a:rPr lang="en" sz="2000" i="1">
                <a:solidFill>
                  <a:schemeClr val="dk1"/>
                </a:solidFill>
              </a:rPr>
              <a:t>“Many seek the ruler’s favor, </a:t>
            </a:r>
            <a:r>
              <a:rPr lang="en" sz="2000" i="1" u="sng">
                <a:solidFill>
                  <a:schemeClr val="dk1"/>
                </a:solidFill>
              </a:rPr>
              <a:t>but justice for man comes from the Lord</a:t>
            </a:r>
            <a:r>
              <a:rPr lang="en" sz="2000" i="1">
                <a:solidFill>
                  <a:schemeClr val="dk1"/>
                </a:solidFill>
              </a:rPr>
              <a:t>.”</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STAND AGAINST SIN</a:t>
            </a:r>
            <a:endParaRPr sz="5000" b="1">
              <a:solidFill>
                <a:srgbClr val="00FFFF"/>
              </a:solidFill>
            </a:endParaRPr>
          </a:p>
        </p:txBody>
      </p:sp>
      <p:sp>
        <p:nvSpPr>
          <p:cNvPr id="99" name="Google Shape;99;p20"/>
          <p:cNvSpPr txBox="1">
            <a:spLocks noGrp="1"/>
          </p:cNvSpPr>
          <p:nvPr>
            <p:ph type="subTitle" idx="1"/>
          </p:nvPr>
        </p:nvSpPr>
        <p:spPr>
          <a:xfrm>
            <a:off x="-174600" y="341100"/>
            <a:ext cx="9373500" cy="480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dirty="0">
                <a:solidFill>
                  <a:srgbClr val="FFFF00"/>
                </a:solidFill>
              </a:rPr>
              <a:t>Please DO NOT hear my pleas for kindness as saying we need to compromise our biblical principles, violate our conscience, or be silent when we see sin occurring.  But will we be consistent in this regard?</a:t>
            </a:r>
            <a:endParaRPr sz="2000" dirty="0">
              <a:solidFill>
                <a:srgbClr val="FFFF00"/>
              </a:solidFill>
            </a:endParaRPr>
          </a:p>
          <a:p>
            <a:pPr marL="457200" lvl="0" indent="-355600" algn="l" rtl="0">
              <a:spcBef>
                <a:spcPts val="0"/>
              </a:spcBef>
              <a:spcAft>
                <a:spcPts val="0"/>
              </a:spcAft>
              <a:buClr>
                <a:schemeClr val="dk1"/>
              </a:buClr>
              <a:buSzPts val="2000"/>
              <a:buChar char="●"/>
            </a:pPr>
            <a:r>
              <a:rPr lang="en" sz="2000" dirty="0">
                <a:solidFill>
                  <a:schemeClr val="dk1"/>
                </a:solidFill>
              </a:rPr>
              <a:t>Almost all political posts that I see from my fellow Christians on social media, it seems, are about transgenderism, homosexuality, abortion, illegal immigration, theft, treason, gambling, drugs, etc?  Those are very serious problems.  I don’t deny that.</a:t>
            </a:r>
            <a:endParaRPr sz="2000" dirty="0">
              <a:solidFill>
                <a:schemeClr val="dk1"/>
              </a:solidFill>
            </a:endParaRPr>
          </a:p>
          <a:p>
            <a:pPr marL="457200" lvl="0" indent="-355600" algn="l" rtl="0">
              <a:spcBef>
                <a:spcPts val="0"/>
              </a:spcBef>
              <a:spcAft>
                <a:spcPts val="0"/>
              </a:spcAft>
              <a:buClr>
                <a:srgbClr val="00FFFF"/>
              </a:buClr>
              <a:buSzPts val="2000"/>
              <a:buChar char="●"/>
            </a:pPr>
            <a:r>
              <a:rPr lang="en" sz="2000" dirty="0">
                <a:solidFill>
                  <a:srgbClr val="00FFFF"/>
                </a:solidFill>
              </a:rPr>
              <a:t>But what about lying, fraud, pride, infidelity, drunkenness, filthy speech, greed, wrath, contempt, prejudice?  Aren’t these sins too?  Let’s remember these warnings from scripture:</a:t>
            </a:r>
            <a:endParaRPr sz="2000" dirty="0">
              <a:solidFill>
                <a:srgbClr val="00FFFF"/>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2 Cor.6:14</a:t>
            </a:r>
            <a:r>
              <a:rPr lang="en" sz="2000" dirty="0">
                <a:solidFill>
                  <a:srgbClr val="FFFF00"/>
                </a:solidFill>
              </a:rPr>
              <a:t> </a:t>
            </a:r>
            <a:r>
              <a:rPr lang="en" sz="2000" i="1" dirty="0">
                <a:solidFill>
                  <a:schemeClr val="dk1"/>
                </a:solidFill>
              </a:rPr>
              <a:t>“</a:t>
            </a:r>
            <a:r>
              <a:rPr lang="en" sz="2000" i="1" u="sng" dirty="0">
                <a:solidFill>
                  <a:schemeClr val="dk1"/>
                </a:solidFill>
              </a:rPr>
              <a:t>Do not be unequally yoked together with unbelievers</a:t>
            </a:r>
            <a:r>
              <a:rPr lang="en" sz="2000" i="1" dirty="0">
                <a:solidFill>
                  <a:schemeClr val="dk1"/>
                </a:solidFill>
              </a:rPr>
              <a:t>. For what fellowship has righteousness with lawlessness? And what communion has light with darkness?”</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Eph.5:11</a:t>
            </a:r>
            <a:r>
              <a:rPr lang="en" sz="2000">
                <a:solidFill>
                  <a:srgbClr val="FFFF00"/>
                </a:solidFill>
              </a:rPr>
              <a:t> </a:t>
            </a:r>
            <a:r>
              <a:rPr lang="en" sz="2000" i="1">
                <a:solidFill>
                  <a:schemeClr val="dk1"/>
                </a:solidFill>
              </a:rPr>
              <a:t>“And </a:t>
            </a:r>
            <a:r>
              <a:rPr lang="en" sz="2000" i="1" u="sng">
                <a:solidFill>
                  <a:schemeClr val="dk1"/>
                </a:solidFill>
              </a:rPr>
              <a:t>have no fellowship with the unfruitful works of darkness</a:t>
            </a:r>
            <a:r>
              <a:rPr lang="en" sz="2000" i="1">
                <a:solidFill>
                  <a:schemeClr val="dk1"/>
                </a:solidFill>
              </a:rPr>
              <a:t>, but rather expose them.”</a:t>
            </a:r>
            <a:r>
              <a:rPr lang="en" sz="2000">
                <a:solidFill>
                  <a:srgbClr val="FFFF00"/>
                </a:solidFill>
              </a:rPr>
              <a:t>  </a:t>
            </a:r>
            <a:r>
              <a:rPr lang="en" sz="2000">
                <a:solidFill>
                  <a:srgbClr val="00FFFF"/>
                </a:solidFill>
              </a:rPr>
              <a:t>By all means talk about sin, but always with love.</a:t>
            </a:r>
            <a:endParaRPr sz="20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0" y="0"/>
            <a:ext cx="9144000" cy="5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00FFFF"/>
                </a:solidFill>
              </a:rPr>
              <a:t>PRAY!</a:t>
            </a:r>
            <a:endParaRPr sz="5000" b="1">
              <a:solidFill>
                <a:srgbClr val="00FFFF"/>
              </a:solidFill>
            </a:endParaRPr>
          </a:p>
        </p:txBody>
      </p:sp>
      <p:sp>
        <p:nvSpPr>
          <p:cNvPr id="105" name="Google Shape;105;p21"/>
          <p:cNvSpPr txBox="1">
            <a:spLocks noGrp="1"/>
          </p:cNvSpPr>
          <p:nvPr>
            <p:ph type="subTitle" idx="1"/>
          </p:nvPr>
        </p:nvSpPr>
        <p:spPr>
          <a:xfrm>
            <a:off x="-174600" y="341100"/>
            <a:ext cx="9353100" cy="480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a:solidFill>
                  <a:srgbClr val="FFFF00"/>
                </a:solidFill>
              </a:rPr>
              <a:t>What are you praying for, regarding this election?  Are you praying that your favorite candidate will get elected?  Are you praying that the other candidate, whom you are so certain is wrong for this country, will lose?  Is that what the inspired apostle Paul said to pray for?</a:t>
            </a:r>
            <a:endParaRPr sz="1800">
              <a:solidFill>
                <a:srgbClr val="FFFF00"/>
              </a:solidFill>
            </a:endParaRPr>
          </a:p>
          <a:p>
            <a:pPr marL="457200" lvl="0" indent="-342900" algn="l" rtl="0">
              <a:spcBef>
                <a:spcPts val="0"/>
              </a:spcBef>
              <a:spcAft>
                <a:spcPts val="0"/>
              </a:spcAft>
              <a:buClr>
                <a:srgbClr val="FFFF00"/>
              </a:buClr>
              <a:buSzPts val="1800"/>
              <a:buChar char="●"/>
            </a:pPr>
            <a:r>
              <a:rPr lang="en" sz="1800" u="sng">
                <a:solidFill>
                  <a:srgbClr val="FFFF00"/>
                </a:solidFill>
              </a:rPr>
              <a:t>1 Tim.2:1-2</a:t>
            </a:r>
            <a:r>
              <a:rPr lang="en" sz="1800">
                <a:solidFill>
                  <a:srgbClr val="FFFF00"/>
                </a:solidFill>
              </a:rPr>
              <a:t> </a:t>
            </a:r>
            <a:r>
              <a:rPr lang="en" sz="1800" i="1">
                <a:solidFill>
                  <a:schemeClr val="dk1"/>
                </a:solidFill>
              </a:rPr>
              <a:t>“Therefore I exhort first of all that supplications, prayers, intercessions, and giving of thanks be made </a:t>
            </a:r>
            <a:r>
              <a:rPr lang="en" sz="1800" i="1" u="sng">
                <a:solidFill>
                  <a:schemeClr val="dk1"/>
                </a:solidFill>
              </a:rPr>
              <a:t>for all men, 2 for kings and all who are in authority</a:t>
            </a:r>
            <a:r>
              <a:rPr lang="en" sz="1800" i="1">
                <a:solidFill>
                  <a:schemeClr val="dk1"/>
                </a:solidFill>
              </a:rPr>
              <a:t>, that we may lead a quiet and peaceable life in all godliness and reverence.”</a:t>
            </a:r>
            <a:endParaRPr sz="1800" i="1">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What have you prayed for regarding our current, and ailing, president, Joe Biden?  Or for our current congress?  Or for our current Supreme Court justices?</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Have you thanked God for them, and for this nation?</a:t>
            </a:r>
            <a:endParaRPr sz="1800">
              <a:solidFill>
                <a:srgbClr val="FFFF00"/>
              </a:solidFill>
            </a:endParaRPr>
          </a:p>
          <a:p>
            <a:pPr marL="457200" lvl="0" indent="-342900" algn="l" rtl="0">
              <a:spcBef>
                <a:spcPts val="0"/>
              </a:spcBef>
              <a:spcAft>
                <a:spcPts val="0"/>
              </a:spcAft>
              <a:buClr>
                <a:schemeClr val="dk1"/>
              </a:buClr>
              <a:buSzPts val="1800"/>
              <a:buChar char="●"/>
            </a:pPr>
            <a:r>
              <a:rPr lang="en" sz="1800">
                <a:solidFill>
                  <a:schemeClr val="dk1"/>
                </a:solidFill>
              </a:rPr>
              <a:t>Have you made supplications and intercessions to God or their behalf, or have you just prayed that they be removed?</a:t>
            </a:r>
            <a:endParaRPr sz="1800">
              <a:solidFill>
                <a:schemeClr val="dk1"/>
              </a:solidFill>
            </a:endParaRPr>
          </a:p>
          <a:p>
            <a:pPr marL="457200" lvl="0" indent="-342900" algn="l" rtl="0">
              <a:spcBef>
                <a:spcPts val="0"/>
              </a:spcBef>
              <a:spcAft>
                <a:spcPts val="0"/>
              </a:spcAft>
              <a:buClr>
                <a:srgbClr val="00FFFF"/>
              </a:buClr>
              <a:buSzPts val="1800"/>
              <a:buChar char="●"/>
            </a:pPr>
            <a:r>
              <a:rPr lang="en" sz="1800">
                <a:solidFill>
                  <a:srgbClr val="00FFFF"/>
                </a:solidFill>
              </a:rPr>
              <a:t>And have you prayed for the welfare of God’s kingdom, your brethren, in this nation, that we can all lead a QUIET, peaceful, godly, reverent life?  </a:t>
            </a:r>
            <a:endParaRPr sz="1800">
              <a:solidFill>
                <a:srgbClr val="00FFFF"/>
              </a:solidFill>
            </a:endParaRPr>
          </a:p>
          <a:p>
            <a:pPr marL="457200" lvl="0" indent="-342900" algn="l" rtl="0">
              <a:spcBef>
                <a:spcPts val="0"/>
              </a:spcBef>
              <a:spcAft>
                <a:spcPts val="0"/>
              </a:spcAft>
              <a:buClr>
                <a:srgbClr val="FFFF00"/>
              </a:buClr>
              <a:buSzPts val="1800"/>
              <a:buChar char="●"/>
            </a:pPr>
            <a:r>
              <a:rPr lang="en" sz="1800">
                <a:solidFill>
                  <a:srgbClr val="FFFF00"/>
                </a:solidFill>
              </a:rPr>
              <a:t>During the US civil war Abraham Lincoln met with a group of ministers for a prayer breakfast, and one of the ministers said, “Mr. President, let us pray that God is on our side". Lincoln replied “No, gentlemen, </a:t>
            </a:r>
            <a:r>
              <a:rPr lang="en" sz="1800" u="sng">
                <a:solidFill>
                  <a:srgbClr val="FFFF00"/>
                </a:solidFill>
              </a:rPr>
              <a:t>let us pray that we are on God’s side</a:t>
            </a:r>
            <a:r>
              <a:rPr lang="en" sz="1800">
                <a:solidFill>
                  <a:srgbClr val="FFFF00"/>
                </a:solidFill>
              </a:rPr>
              <a:t>.”</a:t>
            </a:r>
            <a:endParaRPr sz="1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3100</Words>
  <Application>Microsoft Office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Dark</vt:lpstr>
      <vt:lpstr>PREPARE YOURSELF!</vt:lpstr>
      <vt:lpstr>MY ELECTION PREDICTIONS</vt:lpstr>
      <vt:lpstr>BE OBEDIENT</vt:lpstr>
      <vt:lpstr>DILIGENTLY SEEK TRUTH</vt:lpstr>
      <vt:lpstr>FLEE FROM HYPOCRISY</vt:lpstr>
      <vt:lpstr>BE KIND</vt:lpstr>
      <vt:lpstr>DO NOT SEEK VENGEANCE</vt:lpstr>
      <vt:lpstr>STAND AGAINST SIN</vt:lpstr>
      <vt:lpstr>PRAY!</vt:lpstr>
      <vt:lpstr>TALK ABOUT JESUS!</vt:lpstr>
      <vt:lpstr>BE CONTENT</vt:lpstr>
      <vt:lpstr>HAVE A CLEAR PERSPECTIVE</vt:lpstr>
      <vt:lpstr>APPLICATIONS</vt:lpstr>
      <vt:lpstr>“TRIUMPH AND DISASTER”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2</cp:revision>
  <dcterms:modified xsi:type="dcterms:W3CDTF">2024-11-04T00:02:51Z</dcterms:modified>
</cp:coreProperties>
</file>