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20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0ed5433d2f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0ed5433d2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0ed5433d2f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0ed5433d2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0ed5433d2f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0ed5433d2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0ed5433d2f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0ed5433d2f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30ed5433d2f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30ed5433d2f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31386354b5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31386354b5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0e787effb5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0e787effb5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0e787effb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0e787effb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0e787effb5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0e787effb5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0e787effb5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0e787effb5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0e787effb5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0e787effb5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0e787effb5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0e787effb5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0ed5433d2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0ed5433d2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0ed5433d2f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0ed5433d2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MARY - MOTHER OF JESUS</a:t>
            </a:r>
            <a:endParaRPr sz="5000" b="1">
              <a:solidFill>
                <a:srgbClr val="00FFFF"/>
              </a:solidFill>
            </a:endParaRPr>
          </a:p>
        </p:txBody>
      </p:sp>
      <p:sp>
        <p:nvSpPr>
          <p:cNvPr id="55" name="Google Shape;55;p13"/>
          <p:cNvSpPr txBox="1">
            <a:spLocks noGrp="1"/>
          </p:cNvSpPr>
          <p:nvPr>
            <p:ph type="subTitle" idx="1"/>
          </p:nvPr>
        </p:nvSpPr>
        <p:spPr>
          <a:xfrm>
            <a:off x="-63900" y="381700"/>
            <a:ext cx="9271800" cy="4761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u="sng">
                <a:solidFill>
                  <a:srgbClr val="FFFF00"/>
                </a:solidFill>
              </a:rPr>
              <a:t>Lk.1:26-38</a:t>
            </a:r>
            <a:r>
              <a:rPr lang="en" sz="1800">
                <a:solidFill>
                  <a:schemeClr val="dk1"/>
                </a:solidFill>
              </a:rPr>
              <a:t> </a:t>
            </a:r>
            <a:r>
              <a:rPr lang="en" sz="1800">
                <a:solidFill>
                  <a:srgbClr val="00FFFF"/>
                </a:solidFill>
              </a:rPr>
              <a:t>(NKJV)</a:t>
            </a:r>
            <a:r>
              <a:rPr lang="en" sz="1800">
                <a:solidFill>
                  <a:schemeClr val="dk1"/>
                </a:solidFill>
              </a:rPr>
              <a:t> </a:t>
            </a:r>
            <a:r>
              <a:rPr lang="en" sz="1800" i="1">
                <a:solidFill>
                  <a:schemeClr val="dk1"/>
                </a:solidFill>
              </a:rPr>
              <a:t>“Now in the sixth month the angel Gabriel was sent by God to a city of Galilee named Nazareth, 27 to a virgin betrothed to a man whose name was Joseph, of the house of David. </a:t>
            </a:r>
            <a:r>
              <a:rPr lang="en" sz="1800" i="1" u="sng">
                <a:solidFill>
                  <a:schemeClr val="dk1"/>
                </a:solidFill>
              </a:rPr>
              <a:t>The virgin’s name was Mary</a:t>
            </a:r>
            <a:r>
              <a:rPr lang="en" sz="1800" i="1">
                <a:solidFill>
                  <a:schemeClr val="dk1"/>
                </a:solidFill>
              </a:rPr>
              <a:t>. 28 And having come in, the angel said to her, “</a:t>
            </a:r>
            <a:r>
              <a:rPr lang="en" sz="1800" i="1" u="sng">
                <a:solidFill>
                  <a:schemeClr val="dk1"/>
                </a:solidFill>
              </a:rPr>
              <a:t>Rejoice, highly favored one, the Lord is with you; blessed are you among women</a:t>
            </a:r>
            <a:r>
              <a:rPr lang="en" sz="1800" i="1">
                <a:solidFill>
                  <a:schemeClr val="dk1"/>
                </a:solidFill>
              </a:rPr>
              <a:t>!” 29 But when she saw him, she was troubled at his saying, and considered what manner of greeting this was. 30 Then the angel said to her, “</a:t>
            </a:r>
            <a:r>
              <a:rPr lang="en" sz="1800" i="1" u="sng">
                <a:solidFill>
                  <a:schemeClr val="dk1"/>
                </a:solidFill>
              </a:rPr>
              <a:t>Do not be afraid, Mary, for you have found favor with God</a:t>
            </a:r>
            <a:r>
              <a:rPr lang="en" sz="1800" i="1">
                <a:solidFill>
                  <a:schemeClr val="dk1"/>
                </a:solidFill>
              </a:rPr>
              <a:t>. 31 And behold, you will conceive in your womb and bring forth a Son, and shall call His name Jesus. 32 He will be great, and will be called the Son of the Highest; and the Lord God will give Him the throne of His father David. 33 And He will reign over the house of Jacob forever, and of His kingdom there will be no end.” 34 Then Mary said to the angel, “How can this be, since I do not know a man?” 35 And the angel answered and said to her, “</a:t>
            </a:r>
            <a:r>
              <a:rPr lang="en" sz="1800" i="1" u="sng">
                <a:solidFill>
                  <a:schemeClr val="dk1"/>
                </a:solidFill>
              </a:rPr>
              <a:t>The Holy Spirit will come upon you, and the power of the Highest will overshadow you; therefore, also, that Holy One who is to be born will be called the Son of God</a:t>
            </a:r>
            <a:r>
              <a:rPr lang="en" sz="1800" i="1">
                <a:solidFill>
                  <a:schemeClr val="dk1"/>
                </a:solidFill>
              </a:rPr>
              <a:t>. 36 Now indeed, Elizabeth your relative has also conceived a son in her old age; and this is now the sixth month for her who was called barren. 37 For with God nothing will be impossible.” 38 Then Mary said, </a:t>
            </a:r>
            <a:r>
              <a:rPr lang="en" sz="1800" i="1">
                <a:solidFill>
                  <a:srgbClr val="00FFFF"/>
                </a:solidFill>
              </a:rPr>
              <a:t>“</a:t>
            </a:r>
            <a:r>
              <a:rPr lang="en" sz="1800" i="1" u="sng">
                <a:solidFill>
                  <a:srgbClr val="00FFFF"/>
                </a:solidFill>
              </a:rPr>
              <a:t>Behold the maidservant of the Lord! Let it be to me according to your word</a:t>
            </a:r>
            <a:r>
              <a:rPr lang="en" sz="1800" i="1">
                <a:solidFill>
                  <a:srgbClr val="00FFFF"/>
                </a:solidFill>
              </a:rPr>
              <a:t>.”</a:t>
            </a:r>
            <a:r>
              <a:rPr lang="en" sz="1800" i="1">
                <a:solidFill>
                  <a:schemeClr val="dk1"/>
                </a:solidFill>
              </a:rPr>
              <a:t> And the angel departed from her.”</a:t>
            </a:r>
            <a:endParaRPr sz="18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MARY NEVER SINNED ?</a:t>
            </a:r>
            <a:endParaRPr sz="5000" b="1">
              <a:solidFill>
                <a:srgbClr val="00FFFF"/>
              </a:solidFill>
            </a:endParaRPr>
          </a:p>
        </p:txBody>
      </p:sp>
      <p:sp>
        <p:nvSpPr>
          <p:cNvPr id="109" name="Google Shape;109;p22"/>
          <p:cNvSpPr txBox="1">
            <a:spLocks noGrp="1"/>
          </p:cNvSpPr>
          <p:nvPr>
            <p:ph type="subTitle" idx="1"/>
          </p:nvPr>
        </p:nvSpPr>
        <p:spPr>
          <a:xfrm>
            <a:off x="-201675" y="354625"/>
            <a:ext cx="9407100" cy="4788900"/>
          </a:xfrm>
          <a:prstGeom prst="rect">
            <a:avLst/>
          </a:prstGeom>
        </p:spPr>
        <p:txBody>
          <a:bodyPr spcFirstLastPara="1" wrap="square" lIns="91425" tIns="91425" rIns="91425" bIns="91425" anchor="t" anchorCtr="0">
            <a:noAutofit/>
          </a:bodyPr>
          <a:lstStyle/>
          <a:p>
            <a:pPr marL="457200" lvl="0" indent="-336550" algn="l" rtl="0">
              <a:spcBef>
                <a:spcPts val="0"/>
              </a:spcBef>
              <a:spcAft>
                <a:spcPts val="0"/>
              </a:spcAft>
              <a:buClr>
                <a:srgbClr val="FFFF00"/>
              </a:buClr>
              <a:buSzPts val="1700"/>
              <a:buChar char="●"/>
            </a:pPr>
            <a:r>
              <a:rPr lang="en" sz="1700">
                <a:solidFill>
                  <a:srgbClr val="FFFF00"/>
                </a:solidFill>
              </a:rPr>
              <a:t>This is indeed the doctrine of both Catholics and Orthodox!  They actually teach that Mary, for her entire life, never sinned even one time.  Does the bible teach this?</a:t>
            </a:r>
            <a:endParaRPr sz="1700">
              <a:solidFill>
                <a:srgbClr val="FFFF00"/>
              </a:solidFill>
            </a:endParaRPr>
          </a:p>
          <a:p>
            <a:pPr marL="457200" lvl="0" indent="-336550" algn="l" rtl="0">
              <a:spcBef>
                <a:spcPts val="0"/>
              </a:spcBef>
              <a:spcAft>
                <a:spcPts val="0"/>
              </a:spcAft>
              <a:buClr>
                <a:srgbClr val="00FFFF"/>
              </a:buClr>
              <a:buSzPts val="1700"/>
              <a:buChar char="●"/>
            </a:pPr>
            <a:r>
              <a:rPr lang="en" sz="1700">
                <a:solidFill>
                  <a:srgbClr val="00FFFF"/>
                </a:solidFill>
              </a:rPr>
              <a:t>They say this because Gabriel and Elizabeth called Mary “blessed among women”.  But what did Jesus say? </a:t>
            </a:r>
            <a:r>
              <a:rPr lang="en" sz="1700">
                <a:solidFill>
                  <a:srgbClr val="FFFF00"/>
                </a:solidFill>
              </a:rPr>
              <a:t> </a:t>
            </a:r>
            <a:r>
              <a:rPr lang="en" sz="1700" u="sng">
                <a:solidFill>
                  <a:srgbClr val="FFFF00"/>
                </a:solidFill>
              </a:rPr>
              <a:t>Lk.11:27-28</a:t>
            </a:r>
            <a:r>
              <a:rPr lang="en" sz="1700">
                <a:solidFill>
                  <a:srgbClr val="FFFF00"/>
                </a:solidFill>
              </a:rPr>
              <a:t> </a:t>
            </a:r>
            <a:r>
              <a:rPr lang="en" sz="1700" i="1">
                <a:solidFill>
                  <a:schemeClr val="dk1"/>
                </a:solidFill>
              </a:rPr>
              <a:t>“And it happened, as He spoke these things, that a certain woman from the crowd raised her voice and said to Him, “Blessed is the womb that bore You, and the breasts which nursed You!” 28 But He said, “</a:t>
            </a:r>
            <a:r>
              <a:rPr lang="en" sz="1700" i="1" u="sng">
                <a:solidFill>
                  <a:schemeClr val="dk1"/>
                </a:solidFill>
              </a:rPr>
              <a:t>More than that, blessed are those who hear the word of God and keep it</a:t>
            </a:r>
            <a:r>
              <a:rPr lang="en" sz="1700" i="1">
                <a:solidFill>
                  <a:schemeClr val="dk1"/>
                </a:solidFill>
              </a:rPr>
              <a:t>!”</a:t>
            </a:r>
            <a:endParaRPr sz="1700" i="1">
              <a:solidFill>
                <a:schemeClr val="dk1"/>
              </a:solidFill>
            </a:endParaRPr>
          </a:p>
          <a:p>
            <a:pPr marL="457200" lvl="0" indent="-336550" algn="l" rtl="0">
              <a:spcBef>
                <a:spcPts val="0"/>
              </a:spcBef>
              <a:spcAft>
                <a:spcPts val="0"/>
              </a:spcAft>
              <a:buClr>
                <a:srgbClr val="FFFF00"/>
              </a:buClr>
              <a:buSzPts val="1700"/>
              <a:buChar char="●"/>
            </a:pPr>
            <a:r>
              <a:rPr lang="en" sz="1700" u="sng">
                <a:solidFill>
                  <a:srgbClr val="FFFF00"/>
                </a:solidFill>
              </a:rPr>
              <a:t>Eccl.7:20</a:t>
            </a:r>
            <a:r>
              <a:rPr lang="en" sz="1700">
                <a:solidFill>
                  <a:srgbClr val="FFFF00"/>
                </a:solidFill>
              </a:rPr>
              <a:t> </a:t>
            </a:r>
            <a:r>
              <a:rPr lang="en" sz="1700" i="1">
                <a:solidFill>
                  <a:schemeClr val="dk1"/>
                </a:solidFill>
              </a:rPr>
              <a:t>“Surely there is not a righteous man on earth who does good and never sins.”</a:t>
            </a:r>
            <a:endParaRPr sz="1700" i="1">
              <a:solidFill>
                <a:schemeClr val="dk1"/>
              </a:solidFill>
            </a:endParaRPr>
          </a:p>
          <a:p>
            <a:pPr marL="457200" lvl="0" indent="-336550" algn="l" rtl="0">
              <a:spcBef>
                <a:spcPts val="0"/>
              </a:spcBef>
              <a:spcAft>
                <a:spcPts val="0"/>
              </a:spcAft>
              <a:buClr>
                <a:srgbClr val="FFFF00"/>
              </a:buClr>
              <a:buSzPts val="1700"/>
              <a:buChar char="●"/>
            </a:pPr>
            <a:r>
              <a:rPr lang="en" sz="1700" u="sng">
                <a:solidFill>
                  <a:srgbClr val="FFFF00"/>
                </a:solidFill>
              </a:rPr>
              <a:t>Rom.3:9-10,23</a:t>
            </a:r>
            <a:r>
              <a:rPr lang="en" sz="1700">
                <a:solidFill>
                  <a:srgbClr val="FFFF00"/>
                </a:solidFill>
              </a:rPr>
              <a:t> </a:t>
            </a:r>
            <a:r>
              <a:rPr lang="en" sz="1700" i="1">
                <a:solidFill>
                  <a:schemeClr val="dk1"/>
                </a:solidFill>
              </a:rPr>
              <a:t>“What then? Are we better than they? Not at all. For we have previously charged both Jews and Greeks that they are all under sin. 10 As it is written: “There is none righteous, no, not one;”</a:t>
            </a:r>
            <a:r>
              <a:rPr lang="en" sz="1700">
                <a:solidFill>
                  <a:srgbClr val="FFFF00"/>
                </a:solidFill>
              </a:rPr>
              <a:t> </a:t>
            </a:r>
            <a:r>
              <a:rPr lang="en" sz="1700" u="sng">
                <a:solidFill>
                  <a:srgbClr val="FFFF00"/>
                </a:solidFill>
              </a:rPr>
              <a:t>Rom.3:23</a:t>
            </a:r>
            <a:r>
              <a:rPr lang="en" sz="1700">
                <a:solidFill>
                  <a:srgbClr val="FFFF00"/>
                </a:solidFill>
              </a:rPr>
              <a:t> </a:t>
            </a:r>
            <a:r>
              <a:rPr lang="en" sz="1700" i="1">
                <a:solidFill>
                  <a:schemeClr val="dk1"/>
                </a:solidFill>
              </a:rPr>
              <a:t>“for all have sinned and fall short of the glory of God,”</a:t>
            </a:r>
            <a:r>
              <a:rPr lang="en" sz="1700">
                <a:solidFill>
                  <a:srgbClr val="FFFF00"/>
                </a:solidFill>
              </a:rPr>
              <a:t>  </a:t>
            </a:r>
            <a:endParaRPr sz="1700">
              <a:solidFill>
                <a:srgbClr val="FFFF00"/>
              </a:solidFill>
            </a:endParaRPr>
          </a:p>
          <a:p>
            <a:pPr marL="457200" lvl="0" indent="-336550" algn="l" rtl="0">
              <a:spcBef>
                <a:spcPts val="0"/>
              </a:spcBef>
              <a:spcAft>
                <a:spcPts val="0"/>
              </a:spcAft>
              <a:buClr>
                <a:srgbClr val="FFFF00"/>
              </a:buClr>
              <a:buSzPts val="1700"/>
              <a:buChar char="●"/>
            </a:pPr>
            <a:r>
              <a:rPr lang="en" sz="1700" u="sng">
                <a:solidFill>
                  <a:srgbClr val="FFFF00"/>
                </a:solidFill>
              </a:rPr>
              <a:t>Rom.5:12</a:t>
            </a:r>
            <a:r>
              <a:rPr lang="en" sz="1700">
                <a:solidFill>
                  <a:srgbClr val="FFFF00"/>
                </a:solidFill>
              </a:rPr>
              <a:t> </a:t>
            </a:r>
            <a:r>
              <a:rPr lang="en" sz="1700" i="1">
                <a:solidFill>
                  <a:schemeClr val="dk1"/>
                </a:solidFill>
              </a:rPr>
              <a:t>“Therefore, just as through one man sin entered the world, and death through sin, and thus death spread to all men, because all sinned -”</a:t>
            </a:r>
            <a:endParaRPr sz="1700" i="1">
              <a:solidFill>
                <a:schemeClr val="dk1"/>
              </a:solidFill>
            </a:endParaRPr>
          </a:p>
          <a:p>
            <a:pPr marL="457200" lvl="0" indent="-336550" algn="l" rtl="0">
              <a:spcBef>
                <a:spcPts val="0"/>
              </a:spcBef>
              <a:spcAft>
                <a:spcPts val="0"/>
              </a:spcAft>
              <a:buClr>
                <a:srgbClr val="FFFF00"/>
              </a:buClr>
              <a:buSzPts val="1700"/>
              <a:buChar char="●"/>
            </a:pPr>
            <a:r>
              <a:rPr lang="en" sz="1700" u="sng">
                <a:solidFill>
                  <a:srgbClr val="FFFF00"/>
                </a:solidFill>
              </a:rPr>
              <a:t>1 Jn.1:8</a:t>
            </a:r>
            <a:r>
              <a:rPr lang="en" sz="1700">
                <a:solidFill>
                  <a:srgbClr val="FFFF00"/>
                </a:solidFill>
              </a:rPr>
              <a:t> </a:t>
            </a:r>
            <a:r>
              <a:rPr lang="en" sz="1700" i="1">
                <a:solidFill>
                  <a:schemeClr val="dk1"/>
                </a:solidFill>
              </a:rPr>
              <a:t>“If we say that we have no sin, we deceive ourselves, and the truth is not in us.”</a:t>
            </a:r>
            <a:endParaRPr sz="1700" i="1">
              <a:solidFill>
                <a:schemeClr val="dk1"/>
              </a:solidFill>
            </a:endParaRPr>
          </a:p>
          <a:p>
            <a:pPr marL="457200" lvl="0" indent="-336550" algn="l" rtl="0">
              <a:spcBef>
                <a:spcPts val="0"/>
              </a:spcBef>
              <a:spcAft>
                <a:spcPts val="0"/>
              </a:spcAft>
              <a:buClr>
                <a:srgbClr val="FFFF00"/>
              </a:buClr>
              <a:buSzPts val="1700"/>
              <a:buChar char="●"/>
            </a:pPr>
            <a:r>
              <a:rPr lang="en" sz="1700">
                <a:solidFill>
                  <a:srgbClr val="FFFF00"/>
                </a:solidFill>
              </a:rPr>
              <a:t>If Mary never sinned, then what was she being SAVED from?  </a:t>
            </a:r>
            <a:r>
              <a:rPr lang="en" sz="1700" u="sng">
                <a:solidFill>
                  <a:srgbClr val="FFFF00"/>
                </a:solidFill>
              </a:rPr>
              <a:t>Lk.1:46-47</a:t>
            </a:r>
            <a:r>
              <a:rPr lang="en" sz="1700">
                <a:solidFill>
                  <a:srgbClr val="FFFF00"/>
                </a:solidFill>
              </a:rPr>
              <a:t> </a:t>
            </a:r>
            <a:r>
              <a:rPr lang="en" sz="1700" i="1">
                <a:solidFill>
                  <a:schemeClr val="dk1"/>
                </a:solidFill>
              </a:rPr>
              <a:t>“And Mary said: “My soul magnifies the Lord, 47 and </a:t>
            </a:r>
            <a:r>
              <a:rPr lang="en" sz="1700" i="1" u="sng">
                <a:solidFill>
                  <a:schemeClr val="dk1"/>
                </a:solidFill>
              </a:rPr>
              <a:t>my spirit has rejoiced in God my Savior</a:t>
            </a:r>
            <a:r>
              <a:rPr lang="en" sz="1700" i="1">
                <a:solidFill>
                  <a:schemeClr val="dk1"/>
                </a:solidFill>
              </a:rPr>
              <a:t>.”</a:t>
            </a:r>
            <a:endParaRPr sz="1700" i="1">
              <a:solidFill>
                <a:schemeClr val="dk1"/>
              </a:solidFill>
            </a:endParaRPr>
          </a:p>
          <a:p>
            <a:pPr marL="457200" lvl="0" indent="-336550" algn="l" rtl="0">
              <a:spcBef>
                <a:spcPts val="0"/>
              </a:spcBef>
              <a:spcAft>
                <a:spcPts val="0"/>
              </a:spcAft>
              <a:buClr>
                <a:srgbClr val="FFFF00"/>
              </a:buClr>
              <a:buSzPts val="1700"/>
              <a:buChar char="●"/>
            </a:pPr>
            <a:r>
              <a:rPr lang="en" sz="1700">
                <a:solidFill>
                  <a:srgbClr val="FFFF00"/>
                </a:solidFill>
              </a:rPr>
              <a:t>There is only ONE person whom the bible tells us never sinned!  </a:t>
            </a:r>
            <a:r>
              <a:rPr lang="en" sz="1700">
                <a:solidFill>
                  <a:srgbClr val="00FFFF"/>
                </a:solidFill>
              </a:rPr>
              <a:t>Jesus!  </a:t>
            </a:r>
            <a:r>
              <a:rPr lang="en" sz="1700" u="sng">
                <a:solidFill>
                  <a:srgbClr val="FFFF00"/>
                </a:solidFill>
              </a:rPr>
              <a:t>1 Pet.2:22</a:t>
            </a:r>
            <a:r>
              <a:rPr lang="en" sz="1700">
                <a:solidFill>
                  <a:srgbClr val="FFFF00"/>
                </a:solidFill>
              </a:rPr>
              <a:t> </a:t>
            </a:r>
            <a:r>
              <a:rPr lang="en" sz="1700" i="1">
                <a:solidFill>
                  <a:schemeClr val="dk1"/>
                </a:solidFill>
              </a:rPr>
              <a:t>“Who committed no sin, nor was deceit found in His mouth;”</a:t>
            </a:r>
            <a:r>
              <a:rPr lang="en" sz="1700">
                <a:solidFill>
                  <a:srgbClr val="FFFF00"/>
                </a:solidFill>
              </a:rPr>
              <a:t> (also see </a:t>
            </a:r>
            <a:r>
              <a:rPr lang="en" sz="1700" u="sng">
                <a:solidFill>
                  <a:srgbClr val="FFFF00"/>
                </a:solidFill>
              </a:rPr>
              <a:t>2 Cor.5:21</a:t>
            </a:r>
            <a:r>
              <a:rPr lang="en" sz="1700">
                <a:solidFill>
                  <a:srgbClr val="FFFF00"/>
                </a:solidFill>
              </a:rPr>
              <a:t> and </a:t>
            </a:r>
            <a:r>
              <a:rPr lang="en" sz="1700" u="sng">
                <a:solidFill>
                  <a:srgbClr val="FFFF00"/>
                </a:solidFill>
              </a:rPr>
              <a:t>Heb.4:15</a:t>
            </a:r>
            <a:r>
              <a:rPr lang="en" sz="1700">
                <a:solidFill>
                  <a:srgbClr val="FFFF00"/>
                </a:solidFill>
              </a:rPr>
              <a:t>)</a:t>
            </a:r>
            <a:endParaRPr sz="17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MARY ROSE FROM THE DEAD ?</a:t>
            </a:r>
            <a:endParaRPr sz="4600" b="1">
              <a:solidFill>
                <a:srgbClr val="00FFFF"/>
              </a:solidFill>
            </a:endParaRPr>
          </a:p>
        </p:txBody>
      </p:sp>
      <p:sp>
        <p:nvSpPr>
          <p:cNvPr id="115" name="Google Shape;115;p23"/>
          <p:cNvSpPr txBox="1">
            <a:spLocks noGrp="1"/>
          </p:cNvSpPr>
          <p:nvPr>
            <p:ph type="subTitle" idx="1"/>
          </p:nvPr>
        </p:nvSpPr>
        <p:spPr>
          <a:xfrm>
            <a:off x="-201675" y="354625"/>
            <a:ext cx="9454500" cy="4788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This is called the “Assumption of Mary” by Roman Catholics, and the “Dormition of Mary” by the Eastern Orthodox church.  This doctrine began as early as the 4th century AD.  But this is 300 YEARS after she died!  </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The “Assumption” states that she never died at all, like Enoch and Elijah, and was taken up to heaven in a cloud like Jesus was.  It is celebrated as a holy day every year.</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 “Dormition” teaches that she did physically die, but then she arose out of her tomb 3 days later, that 11 of the apostles saw her empty tomb, and then she ascended into heaven.  It is celebrated as a holy day every year.</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If some of that sounds familiar at all its because our Savior Jesus Christ, the Son of God, DID rise 3 days later and DID later ascend into heaven!  We know this because the holy scriptures tell us this over and over again.</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Those same holy scriptures record absolutely nothing about the life of Mary after Acts chapter 1!  Neither Peter nor Paul nor even John (who was tasked with being her caregiver) EVER wrote about her!  Why is that?</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SHE APPEARS TODAY ?</a:t>
            </a:r>
            <a:endParaRPr sz="4900" b="1">
              <a:solidFill>
                <a:srgbClr val="00FFFF"/>
              </a:solidFill>
            </a:endParaRPr>
          </a:p>
        </p:txBody>
      </p:sp>
      <p:sp>
        <p:nvSpPr>
          <p:cNvPr id="121" name="Google Shape;121;p24"/>
          <p:cNvSpPr txBox="1">
            <a:spLocks noGrp="1"/>
          </p:cNvSpPr>
          <p:nvPr>
            <p:ph type="subTitle" idx="1"/>
          </p:nvPr>
        </p:nvSpPr>
        <p:spPr>
          <a:xfrm>
            <a:off x="-174600" y="354625"/>
            <a:ext cx="9427500" cy="4788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Both the Roman Catholic church and the Orthodox church teach that Mary has made visits, either in person or by means of an “apparition”, to people on earth over the last 2000 years.</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As best I can tell there was only ONE time where the spirit of a dead person appeared, and this is when God allowed a medium to summon Samuel, so that he could tell King Saul he was going to die.</a:t>
            </a:r>
            <a:r>
              <a:rPr lang="en" sz="2000">
                <a:solidFill>
                  <a:srgbClr val="FFFF00"/>
                </a:solidFill>
              </a:rPr>
              <a:t>  (</a:t>
            </a:r>
            <a:r>
              <a:rPr lang="en" sz="2000" u="sng">
                <a:solidFill>
                  <a:srgbClr val="FFFF00"/>
                </a:solidFill>
              </a:rPr>
              <a:t>I Sam.28:1-19</a:t>
            </a:r>
            <a:r>
              <a:rPr lang="en" sz="2000">
                <a:solidFill>
                  <a:srgbClr val="FFFF00"/>
                </a:solidFill>
              </a:rPr>
              <a:t>)  </a:t>
            </a:r>
            <a:r>
              <a:rPr lang="en" sz="2000">
                <a:solidFill>
                  <a:srgbClr val="00FFFF"/>
                </a:solidFill>
              </a:rPr>
              <a:t>And according to the Law of Moses she should have been killed for this sin!</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Deut.18:10-12</a:t>
            </a:r>
            <a:r>
              <a:rPr lang="en" sz="2000">
                <a:solidFill>
                  <a:srgbClr val="FFFF00"/>
                </a:solidFill>
              </a:rPr>
              <a:t> </a:t>
            </a:r>
            <a:r>
              <a:rPr lang="en" sz="2000" i="1">
                <a:solidFill>
                  <a:schemeClr val="dk1"/>
                </a:solidFill>
              </a:rPr>
              <a:t>“There shall not be found among you anyone who makes his son or his daughter pass through the fire, or one who practices witchcraft, or a soothsayer, or one who interprets omens, or a sorcerer, 11 or one who conjures spells, or a medium, or a spiritist, or one who calls up the dead. 12 For all who do these things are an abomination to the Lord, and because of these abominations the Lord your God drives them out from before you.”</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Anyone praying for Mary to make an appearance to them from beyond the grave is partaking in something that God calls an abomination!</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“QUEEN OF HEAVEN” ?</a:t>
            </a:r>
            <a:endParaRPr sz="5000" b="1">
              <a:solidFill>
                <a:srgbClr val="00FFFF"/>
              </a:solidFill>
            </a:endParaRPr>
          </a:p>
        </p:txBody>
      </p:sp>
      <p:sp>
        <p:nvSpPr>
          <p:cNvPr id="127" name="Google Shape;127;p25"/>
          <p:cNvSpPr txBox="1">
            <a:spLocks noGrp="1"/>
          </p:cNvSpPr>
          <p:nvPr>
            <p:ph type="subTitle" idx="1"/>
          </p:nvPr>
        </p:nvSpPr>
        <p:spPr>
          <a:xfrm>
            <a:off x="-174600" y="354625"/>
            <a:ext cx="9427500" cy="47889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Clr>
                <a:srgbClr val="FFFF00"/>
              </a:buClr>
              <a:buSzPts val="1600"/>
              <a:buChar char="●"/>
            </a:pPr>
            <a:r>
              <a:rPr lang="en" sz="1600">
                <a:solidFill>
                  <a:srgbClr val="FFFF00"/>
                </a:solidFill>
              </a:rPr>
              <a:t>The Roman Catholic church, Eastern Orthodox church, Anglican and Lutheran churches have given Mary the title of “Queen of Heaven”.  Their reasoning is that if Mary is in heaven now (their view), and Jesus is the King of the saints, then she is the “queen-mother” to our King.</a:t>
            </a:r>
            <a:endParaRPr sz="1600">
              <a:solidFill>
                <a:srgbClr val="FFFF00"/>
              </a:solidFill>
            </a:endParaRPr>
          </a:p>
          <a:p>
            <a:pPr marL="457200" lvl="0" indent="-330200" algn="l" rtl="0">
              <a:spcBef>
                <a:spcPts val="0"/>
              </a:spcBef>
              <a:spcAft>
                <a:spcPts val="0"/>
              </a:spcAft>
              <a:buClr>
                <a:schemeClr val="dk1"/>
              </a:buClr>
              <a:buSzPts val="1600"/>
              <a:buChar char="●"/>
            </a:pPr>
            <a:r>
              <a:rPr lang="en" sz="1600">
                <a:solidFill>
                  <a:schemeClr val="dk1"/>
                </a:solidFill>
              </a:rPr>
              <a:t>Orthodox quotations:  "Majestic and Heavenly Maid, Lady, Queen, protect and keep me under your wing lest Satan the sower of destruction glory over me, lest my wicked foe be victorious against me." St. Ephrem the Syrian (4th Century) "In a sermon about the death of Mary, "Today He transports from her earthly dwelling, as Queen of the human race, His ever-Virgin Mother, from whose womb He, the living God, took on human form." Archbishop St. Andrew of Crete (8th Century)”</a:t>
            </a:r>
            <a:endParaRPr sz="1600">
              <a:solidFill>
                <a:schemeClr val="dk1"/>
              </a:solidFill>
            </a:endParaRPr>
          </a:p>
          <a:p>
            <a:pPr marL="457200" lvl="0" indent="-330200" algn="l" rtl="0">
              <a:spcBef>
                <a:spcPts val="0"/>
              </a:spcBef>
              <a:spcAft>
                <a:spcPts val="0"/>
              </a:spcAft>
              <a:buClr>
                <a:srgbClr val="00FFFF"/>
              </a:buClr>
              <a:buSzPts val="1600"/>
              <a:buChar char="●"/>
            </a:pPr>
            <a:r>
              <a:rPr lang="en" sz="1600">
                <a:solidFill>
                  <a:srgbClr val="00FFFF"/>
                </a:solidFill>
              </a:rPr>
              <a:t>From an Orthodox church’s website: “When Christ saw His mother and the disciple John standing by the cross, He entrusted him with her care. He also established a new spiritual relationship between them in saying to the disciple: “Behold your Mother” (</a:t>
            </a:r>
            <a:r>
              <a:rPr lang="en" sz="1600" u="sng">
                <a:solidFill>
                  <a:srgbClr val="00FFFF"/>
                </a:solidFill>
              </a:rPr>
              <a:t>John 19:27</a:t>
            </a:r>
            <a:r>
              <a:rPr lang="en" sz="1600">
                <a:solidFill>
                  <a:srgbClr val="00FFFF"/>
                </a:solidFill>
              </a:rPr>
              <a:t>). In making this statement, Christ makes the Theotokos the mother of His Disciples. In other words, the mother of all Christians. And what better way to show a mother you love her than to honor her for the role she played in your salvation?”</a:t>
            </a:r>
            <a:endParaRPr sz="1600">
              <a:solidFill>
                <a:srgbClr val="00FFFF"/>
              </a:solidFill>
            </a:endParaRPr>
          </a:p>
          <a:p>
            <a:pPr marL="457200" lvl="0" indent="-330200" algn="l" rtl="0">
              <a:spcBef>
                <a:spcPts val="0"/>
              </a:spcBef>
              <a:spcAft>
                <a:spcPts val="0"/>
              </a:spcAft>
              <a:buClr>
                <a:srgbClr val="FFFF00"/>
              </a:buClr>
              <a:buSzPts val="1600"/>
              <a:buChar char="●"/>
            </a:pPr>
            <a:r>
              <a:rPr lang="en" sz="1600">
                <a:solidFill>
                  <a:srgbClr val="FFFF00"/>
                </a:solidFill>
              </a:rPr>
              <a:t>Dear friends, the bible DOES mention a “queen of heaven”.  And she was an idol and all who worshipped her were condemned!  </a:t>
            </a:r>
            <a:r>
              <a:rPr lang="en" sz="1600" u="sng">
                <a:solidFill>
                  <a:srgbClr val="FFFF00"/>
                </a:solidFill>
              </a:rPr>
              <a:t>Jer.7:18</a:t>
            </a:r>
            <a:r>
              <a:rPr lang="en" sz="1600">
                <a:solidFill>
                  <a:srgbClr val="FFFF00"/>
                </a:solidFill>
              </a:rPr>
              <a:t> </a:t>
            </a:r>
            <a:r>
              <a:rPr lang="en" sz="1600" i="1">
                <a:solidFill>
                  <a:schemeClr val="dk1"/>
                </a:solidFill>
              </a:rPr>
              <a:t>“The children gather wood, the fathers kindle the fire, and the women knead dough, to make cakes for the queen of heaven; and they pour out drink offerings to other gods, that they may provoke Me to anger.”</a:t>
            </a:r>
            <a:r>
              <a:rPr lang="en" sz="1600">
                <a:solidFill>
                  <a:srgbClr val="FFFF00"/>
                </a:solidFill>
              </a:rPr>
              <a:t>  (See also </a:t>
            </a:r>
            <a:r>
              <a:rPr lang="en" sz="1600" u="sng">
                <a:solidFill>
                  <a:srgbClr val="FFFF00"/>
                </a:solidFill>
              </a:rPr>
              <a:t>Jer.44:24-27</a:t>
            </a:r>
            <a:r>
              <a:rPr lang="en" sz="1600">
                <a:solidFill>
                  <a:srgbClr val="FFFF00"/>
                </a:solidFill>
              </a:rPr>
              <a:t>)</a:t>
            </a:r>
            <a:endParaRPr sz="16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700" b="1">
                <a:solidFill>
                  <a:srgbClr val="00FFFF"/>
                </a:solidFill>
              </a:rPr>
              <a:t>IS ANY OF THIS IN THE BIBLE?</a:t>
            </a:r>
            <a:endParaRPr sz="4700" b="1">
              <a:solidFill>
                <a:srgbClr val="00FFFF"/>
              </a:solidFill>
            </a:endParaRPr>
          </a:p>
        </p:txBody>
      </p:sp>
      <p:sp>
        <p:nvSpPr>
          <p:cNvPr id="133" name="Google Shape;133;p26"/>
          <p:cNvSpPr txBox="1">
            <a:spLocks noGrp="1"/>
          </p:cNvSpPr>
          <p:nvPr>
            <p:ph type="subTitle" idx="1"/>
          </p:nvPr>
        </p:nvSpPr>
        <p:spPr>
          <a:xfrm>
            <a:off x="-174600" y="354625"/>
            <a:ext cx="9380100" cy="47889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Clr>
                <a:srgbClr val="FFFF00"/>
              </a:buClr>
              <a:buSzPts val="1600"/>
              <a:buChar char="●"/>
            </a:pPr>
            <a:r>
              <a:rPr lang="en" sz="1600" dirty="0">
                <a:solidFill>
                  <a:srgbClr val="FFFF00"/>
                </a:solidFill>
              </a:rPr>
              <a:t>I have attempted to give a fair representation of what other churches believe, practice and teach regarding Mary.  I have not accused them of worshipping Mary.  But they SAY they are only asking her to ask Jesus for help, per </a:t>
            </a:r>
            <a:r>
              <a:rPr lang="en" sz="1600" u="sng" dirty="0">
                <a:solidFill>
                  <a:srgbClr val="FFFF00"/>
                </a:solidFill>
              </a:rPr>
              <a:t>Js 5:16</a:t>
            </a:r>
            <a:r>
              <a:rPr lang="en" sz="1600" dirty="0">
                <a:solidFill>
                  <a:srgbClr val="FFFF00"/>
                </a:solidFill>
              </a:rPr>
              <a:t>.  Can we make the requests below to others too?</a:t>
            </a:r>
            <a:endParaRPr sz="1600" dirty="0">
              <a:solidFill>
                <a:srgbClr val="FFFF00"/>
              </a:solidFill>
            </a:endParaRPr>
          </a:p>
          <a:p>
            <a:pPr marL="457200" lvl="0" indent="-330200" algn="l" rtl="0">
              <a:spcBef>
                <a:spcPts val="0"/>
              </a:spcBef>
              <a:spcAft>
                <a:spcPts val="0"/>
              </a:spcAft>
              <a:buClr>
                <a:srgbClr val="00FFFF"/>
              </a:buClr>
              <a:buSzPts val="1600"/>
              <a:buChar char="●"/>
            </a:pPr>
            <a:r>
              <a:rPr lang="en" sz="1600" dirty="0">
                <a:solidFill>
                  <a:srgbClr val="00FFFF"/>
                </a:solidFill>
              </a:rPr>
              <a:t>Excerpts of an Orthodox prayer:</a:t>
            </a:r>
            <a:r>
              <a:rPr lang="en" sz="1600" dirty="0">
                <a:solidFill>
                  <a:srgbClr val="FFFF00"/>
                </a:solidFill>
              </a:rPr>
              <a:t>  </a:t>
            </a:r>
            <a:r>
              <a:rPr lang="en" sz="1600" dirty="0">
                <a:solidFill>
                  <a:schemeClr val="dk1"/>
                </a:solidFill>
              </a:rPr>
              <a:t>“…More honorable than the Cherubim, and beyond compare more glorious than the Seraphim, thou who without stain didst bear God the word, true Birthgiver of God, we magnify thee. O gracious Mother of the gracious God, O most pure and blessed Mary, the Mother of God: Pour the mercy of thy Son and our God upon my impassionate soul, and with thine intercessions set me unto good works, that I may pass the rest of my life without blemish and, with thine aid, attain heaven. O Virgin Mother of God, the only one who art pure and blessed; O Queen of the Heavenly Host, Defender of our souls: Being delivered from evil, as thy servants, O Mother of God, we offer unto thee the hymns of thanks and victory; but as thou hast power invincible, deliver us from all calamity, that we may cry unto thee: Rejoice, O ever-Virgin Bride! O Virgin, spotless, undefiled, unstained, all-chaste and Pure Lady, Bride of God, who by thy glorious birthgiving hast united God the Word with Man and linked our fallen nature with Heavenly Things; who art the hope of the hopeless, the helper of the oppressed, the ready protection of those who hasten unto thee, and the refuge of Christians; despise me not, who am defiled and sinful, who by my wicked thoughts, words and deeds, have become an unworthy servant, and by my slothfulness have turned into a slave to evil affections. O Mother of the God of Love, have mercy and compassion upon me, a sinner and a prodigal.”  </a:t>
            </a:r>
            <a:r>
              <a:rPr lang="en" sz="1600" dirty="0">
                <a:solidFill>
                  <a:schemeClr val="accent1">
                    <a:lumMod val="60000"/>
                    <a:lumOff val="40000"/>
                  </a:schemeClr>
                </a:solidFill>
              </a:rPr>
              <a:t>Can I ask YOU this?</a:t>
            </a:r>
            <a:endParaRPr sz="1600" dirty="0">
              <a:solidFill>
                <a:schemeClr val="accent1">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700" b="1">
                <a:solidFill>
                  <a:srgbClr val="00FFFF"/>
                </a:solidFill>
              </a:rPr>
              <a:t>SINNERS - BUT FORGIVEN</a:t>
            </a:r>
            <a:endParaRPr sz="4700" b="1">
              <a:solidFill>
                <a:srgbClr val="00FFFF"/>
              </a:solidFill>
            </a:endParaRPr>
          </a:p>
        </p:txBody>
      </p:sp>
      <p:sp>
        <p:nvSpPr>
          <p:cNvPr id="139" name="Google Shape;139;p27"/>
          <p:cNvSpPr txBox="1">
            <a:spLocks noGrp="1"/>
          </p:cNvSpPr>
          <p:nvPr>
            <p:ph type="subTitle" idx="1"/>
          </p:nvPr>
        </p:nvSpPr>
        <p:spPr>
          <a:xfrm>
            <a:off x="-140775" y="327550"/>
            <a:ext cx="9346200" cy="48159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ACTS 10:24-26</a:t>
            </a:r>
            <a:r>
              <a:rPr lang="en" sz="2300">
                <a:solidFill>
                  <a:schemeClr val="dk1"/>
                </a:solidFill>
              </a:rPr>
              <a:t> </a:t>
            </a:r>
            <a:r>
              <a:rPr lang="en" sz="2300" i="1">
                <a:solidFill>
                  <a:schemeClr val="dk1"/>
                </a:solidFill>
              </a:rPr>
              <a:t>“And the following day they entered Caesarea. Now Cornelius was waiting for them, and had called together his relatives and close friends. 25 As Peter was coming in, Cornelius met him and fell down at his feet and worshiped him. 26 But Peter lifted him up, saying, “</a:t>
            </a:r>
            <a:r>
              <a:rPr lang="en" sz="2300" i="1" u="sng">
                <a:solidFill>
                  <a:schemeClr val="dk1"/>
                </a:solidFill>
              </a:rPr>
              <a:t>Stand up; I myself am also a man</a:t>
            </a:r>
            <a:r>
              <a:rPr lang="en" sz="2300" i="1">
                <a:solidFill>
                  <a:schemeClr val="dk1"/>
                </a:solidFill>
              </a:rPr>
              <a:t>.”</a:t>
            </a:r>
            <a:endParaRPr sz="2300" i="1">
              <a:solidFill>
                <a:schemeClr val="dk1"/>
              </a:solidFill>
            </a:endParaRPr>
          </a:p>
          <a:p>
            <a:pPr marL="457200" lvl="0" indent="-374650" algn="l" rtl="0">
              <a:spcBef>
                <a:spcPts val="0"/>
              </a:spcBef>
              <a:spcAft>
                <a:spcPts val="0"/>
              </a:spcAft>
              <a:buClr>
                <a:srgbClr val="FFFF00"/>
              </a:buClr>
              <a:buSzPts val="2300"/>
              <a:buChar char="●"/>
            </a:pPr>
            <a:r>
              <a:rPr lang="en" sz="2300">
                <a:solidFill>
                  <a:srgbClr val="FFFF00"/>
                </a:solidFill>
              </a:rPr>
              <a:t>Even the apostles of our Lord realized that they were just flawed servants of a perfect Master.  We’ve talked in this lesson about what God wants, for good reason.  But also know that Mary herself DOES NOT WANT all of this that has been done in her name!</a:t>
            </a:r>
            <a:endParaRPr sz="2300">
              <a:solidFill>
                <a:srgbClr val="FFFF00"/>
              </a:solidFill>
            </a:endParaRPr>
          </a:p>
          <a:p>
            <a:pPr marL="457200" lvl="0" indent="-374650" algn="l" rtl="0">
              <a:spcBef>
                <a:spcPts val="0"/>
              </a:spcBef>
              <a:spcAft>
                <a:spcPts val="0"/>
              </a:spcAft>
              <a:buClr>
                <a:srgbClr val="00FFFF"/>
              </a:buClr>
              <a:buSzPts val="2300"/>
              <a:buChar char="●"/>
            </a:pPr>
            <a:r>
              <a:rPr lang="en" sz="2300">
                <a:solidFill>
                  <a:srgbClr val="00FFFF"/>
                </a:solidFill>
              </a:rPr>
              <a:t>I hope you can see that we are to take the bible very seriously, and we try to do that here.  Not supposed traditions passed down from the apostles - just what the apostles wrote down to be preserved for all time.  If it was good enough for them it should be for us too!</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93400" y="0"/>
            <a:ext cx="92988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SHE SHOWED GREAT FAITH</a:t>
            </a:r>
            <a:endParaRPr sz="5000" b="1">
              <a:solidFill>
                <a:srgbClr val="00FFFF"/>
              </a:solidFill>
            </a:endParaRPr>
          </a:p>
        </p:txBody>
      </p:sp>
      <p:sp>
        <p:nvSpPr>
          <p:cNvPr id="61" name="Google Shape;61;p14"/>
          <p:cNvSpPr txBox="1">
            <a:spLocks noGrp="1"/>
          </p:cNvSpPr>
          <p:nvPr>
            <p:ph type="subTitle" idx="1"/>
          </p:nvPr>
        </p:nvSpPr>
        <p:spPr>
          <a:xfrm>
            <a:off x="-161200" y="307250"/>
            <a:ext cx="9407400" cy="4836300"/>
          </a:xfrm>
          <a:prstGeom prst="rect">
            <a:avLst/>
          </a:prstGeom>
        </p:spPr>
        <p:txBody>
          <a:bodyPr spcFirstLastPara="1" wrap="square" lIns="91425" tIns="91425" rIns="91425" bIns="91425" anchor="t" anchorCtr="0">
            <a:noAutofit/>
          </a:bodyPr>
          <a:lstStyle/>
          <a:p>
            <a:pPr marL="457200" lvl="0" indent="-352425" algn="l" rtl="0">
              <a:spcBef>
                <a:spcPts val="0"/>
              </a:spcBef>
              <a:spcAft>
                <a:spcPts val="0"/>
              </a:spcAft>
              <a:buClr>
                <a:srgbClr val="FFFF00"/>
              </a:buClr>
              <a:buSzPts val="1950"/>
              <a:buChar char="●"/>
            </a:pPr>
            <a:r>
              <a:rPr lang="en" sz="1950">
                <a:solidFill>
                  <a:srgbClr val="FFFF00"/>
                </a:solidFill>
              </a:rPr>
              <a:t>In all likelihood Mary was just a teenager when the angel Gabriel appeared to her!  Jewish women were young when parents were arranging their marriage.</a:t>
            </a:r>
            <a:endParaRPr sz="1950">
              <a:solidFill>
                <a:srgbClr val="FFFF00"/>
              </a:solidFill>
            </a:endParaRPr>
          </a:p>
          <a:p>
            <a:pPr marL="457200" lvl="0" indent="-352425" algn="l" rtl="0">
              <a:spcBef>
                <a:spcPts val="0"/>
              </a:spcBef>
              <a:spcAft>
                <a:spcPts val="0"/>
              </a:spcAft>
              <a:buClr>
                <a:srgbClr val="00FFFF"/>
              </a:buClr>
              <a:buSzPts val="1950"/>
              <a:buChar char="●"/>
            </a:pPr>
            <a:r>
              <a:rPr lang="en" sz="1950">
                <a:solidFill>
                  <a:srgbClr val="00FFFF"/>
                </a:solidFill>
              </a:rPr>
              <a:t>Unlike Zacharias, who earlier in Luke 1 was made unable to speak because he did not believe what Gabriel was telling him, Mary believed everything that Gabriel told her.</a:t>
            </a:r>
            <a:r>
              <a:rPr lang="en" sz="1950">
                <a:solidFill>
                  <a:schemeClr val="dk1"/>
                </a:solidFill>
              </a:rPr>
              <a:t>  </a:t>
            </a:r>
            <a:r>
              <a:rPr lang="en" sz="1950" i="1">
                <a:solidFill>
                  <a:schemeClr val="dk1"/>
                </a:solidFill>
              </a:rPr>
              <a:t>“Then Mary said, “Behold the maidservant of the Lord! </a:t>
            </a:r>
            <a:r>
              <a:rPr lang="en" sz="1950" i="1" u="sng">
                <a:solidFill>
                  <a:schemeClr val="dk1"/>
                </a:solidFill>
              </a:rPr>
              <a:t>Let it be to me according to your word</a:t>
            </a:r>
            <a:r>
              <a:rPr lang="en" sz="1950" i="1">
                <a:solidFill>
                  <a:schemeClr val="dk1"/>
                </a:solidFill>
              </a:rPr>
              <a:t>.”</a:t>
            </a:r>
            <a:r>
              <a:rPr lang="en" sz="1950">
                <a:solidFill>
                  <a:schemeClr val="dk1"/>
                </a:solidFill>
              </a:rPr>
              <a:t>  </a:t>
            </a:r>
            <a:r>
              <a:rPr lang="en" sz="1950">
                <a:solidFill>
                  <a:srgbClr val="00FFFF"/>
                </a:solidFill>
              </a:rPr>
              <a:t>Considering what she has been told, that a virgin will bear a child, AND that Child will be the Son of God, this is amazing.</a:t>
            </a:r>
            <a:endParaRPr sz="1950">
              <a:solidFill>
                <a:srgbClr val="00FFFF"/>
              </a:solidFill>
            </a:endParaRPr>
          </a:p>
          <a:p>
            <a:pPr marL="457200" lvl="0" indent="-352425" algn="l" rtl="0">
              <a:spcBef>
                <a:spcPts val="0"/>
              </a:spcBef>
              <a:spcAft>
                <a:spcPts val="0"/>
              </a:spcAft>
              <a:buClr>
                <a:srgbClr val="00FFFF"/>
              </a:buClr>
              <a:buSzPts val="1950"/>
              <a:buChar char="●"/>
            </a:pPr>
            <a:r>
              <a:rPr lang="en" sz="1950">
                <a:solidFill>
                  <a:srgbClr val="00FFFF"/>
                </a:solidFill>
              </a:rPr>
              <a:t>In</a:t>
            </a:r>
            <a:r>
              <a:rPr lang="en" sz="1950">
                <a:solidFill>
                  <a:schemeClr val="dk1"/>
                </a:solidFill>
              </a:rPr>
              <a:t> </a:t>
            </a:r>
            <a:r>
              <a:rPr lang="en" sz="1950" u="sng">
                <a:solidFill>
                  <a:srgbClr val="FFFF00"/>
                </a:solidFill>
              </a:rPr>
              <a:t>Luke 1:45</a:t>
            </a:r>
            <a:r>
              <a:rPr lang="en" sz="1950">
                <a:solidFill>
                  <a:srgbClr val="00FFFF"/>
                </a:solidFill>
              </a:rPr>
              <a:t>, her cousin Elizabeth says to her</a:t>
            </a:r>
            <a:r>
              <a:rPr lang="en" sz="1950">
                <a:solidFill>
                  <a:schemeClr val="dk1"/>
                </a:solidFill>
              </a:rPr>
              <a:t> </a:t>
            </a:r>
            <a:r>
              <a:rPr lang="en" sz="1950" i="1">
                <a:solidFill>
                  <a:schemeClr val="dk1"/>
                </a:solidFill>
              </a:rPr>
              <a:t>“</a:t>
            </a:r>
            <a:r>
              <a:rPr lang="en" sz="1950" i="1" u="sng">
                <a:solidFill>
                  <a:schemeClr val="dk1"/>
                </a:solidFill>
              </a:rPr>
              <a:t>Blessed is she who believed</a:t>
            </a:r>
            <a:r>
              <a:rPr lang="en" sz="1950" i="1">
                <a:solidFill>
                  <a:schemeClr val="dk1"/>
                </a:solidFill>
              </a:rPr>
              <a:t>, for there will be a fulfillment of those things which were told her from the Lord.”</a:t>
            </a:r>
            <a:endParaRPr sz="1950" i="1">
              <a:solidFill>
                <a:schemeClr val="dk1"/>
              </a:solidFill>
            </a:endParaRPr>
          </a:p>
          <a:p>
            <a:pPr marL="457200" lvl="0" indent="-352425" algn="l" rtl="0">
              <a:spcBef>
                <a:spcPts val="0"/>
              </a:spcBef>
              <a:spcAft>
                <a:spcPts val="0"/>
              </a:spcAft>
              <a:buClr>
                <a:srgbClr val="FFFF00"/>
              </a:buClr>
              <a:buSzPts val="1950"/>
              <a:buChar char="●"/>
            </a:pPr>
            <a:r>
              <a:rPr lang="en" sz="1950">
                <a:solidFill>
                  <a:srgbClr val="FFFF00"/>
                </a:solidFill>
              </a:rPr>
              <a:t>She showed her faith in keeping the law of Moses regarding her days of purification and the circumcision of Jesus on his 8th day.  (</a:t>
            </a:r>
            <a:r>
              <a:rPr lang="en" sz="1950" u="sng">
                <a:solidFill>
                  <a:srgbClr val="FFFF00"/>
                </a:solidFill>
              </a:rPr>
              <a:t>Lk.2:22-24</a:t>
            </a:r>
            <a:r>
              <a:rPr lang="en" sz="1950">
                <a:solidFill>
                  <a:srgbClr val="FFFF00"/>
                </a:solidFill>
              </a:rPr>
              <a:t>)</a:t>
            </a:r>
            <a:endParaRPr sz="1950">
              <a:solidFill>
                <a:srgbClr val="FFFF00"/>
              </a:solidFill>
            </a:endParaRPr>
          </a:p>
          <a:p>
            <a:pPr marL="457200" lvl="0" indent="-352425" algn="l" rtl="0">
              <a:spcBef>
                <a:spcPts val="0"/>
              </a:spcBef>
              <a:spcAft>
                <a:spcPts val="0"/>
              </a:spcAft>
              <a:buClr>
                <a:srgbClr val="00FFFF"/>
              </a:buClr>
              <a:buSzPts val="1950"/>
              <a:buChar char="●"/>
            </a:pPr>
            <a:r>
              <a:rPr lang="en" sz="1950">
                <a:solidFill>
                  <a:srgbClr val="00FFFF"/>
                </a:solidFill>
              </a:rPr>
              <a:t>She kept the Passover feast with her family every year. </a:t>
            </a:r>
            <a:r>
              <a:rPr lang="en" sz="1950">
                <a:solidFill>
                  <a:srgbClr val="FFFF00"/>
                </a:solidFill>
              </a:rPr>
              <a:t> (</a:t>
            </a:r>
            <a:r>
              <a:rPr lang="en" sz="1950" u="sng">
                <a:solidFill>
                  <a:srgbClr val="FFFF00"/>
                </a:solidFill>
              </a:rPr>
              <a:t>Lk.2:41-42</a:t>
            </a:r>
            <a:r>
              <a:rPr lang="en" sz="1950">
                <a:solidFill>
                  <a:srgbClr val="FFFF00"/>
                </a:solidFill>
              </a:rPr>
              <a:t>)</a:t>
            </a:r>
            <a:endParaRPr sz="1950">
              <a:solidFill>
                <a:srgbClr val="FFFF00"/>
              </a:solidFill>
            </a:endParaRPr>
          </a:p>
          <a:p>
            <a:pPr marL="457200" lvl="0" indent="-352425" algn="l" rtl="0">
              <a:spcBef>
                <a:spcPts val="0"/>
              </a:spcBef>
              <a:spcAft>
                <a:spcPts val="0"/>
              </a:spcAft>
              <a:buClr>
                <a:schemeClr val="dk1"/>
              </a:buClr>
              <a:buSzPts val="1950"/>
              <a:buChar char="●"/>
            </a:pPr>
            <a:r>
              <a:rPr lang="en" sz="1950">
                <a:solidFill>
                  <a:schemeClr val="dk1"/>
                </a:solidFill>
              </a:rPr>
              <a:t>She shows her faith in what Jesus could do, even though He had performed no miracles yet, when she told Him the wedding had run out of wine. </a:t>
            </a:r>
            <a:r>
              <a:rPr lang="en" sz="1950">
                <a:solidFill>
                  <a:srgbClr val="FFFF00"/>
                </a:solidFill>
              </a:rPr>
              <a:t> (</a:t>
            </a:r>
            <a:r>
              <a:rPr lang="en" sz="1950" u="sng">
                <a:solidFill>
                  <a:srgbClr val="FFFF00"/>
                </a:solidFill>
              </a:rPr>
              <a:t>Jn.2:1-5</a:t>
            </a:r>
            <a:r>
              <a:rPr lang="en" sz="1950">
                <a:solidFill>
                  <a:srgbClr val="FFFF00"/>
                </a:solidFill>
              </a:rPr>
              <a:t>)</a:t>
            </a:r>
            <a:endParaRPr sz="1950">
              <a:solidFill>
                <a:srgbClr val="FFFF00"/>
              </a:solidFill>
            </a:endParaRPr>
          </a:p>
          <a:p>
            <a:pPr marL="457200" lvl="0" indent="-352425" algn="l" rtl="0">
              <a:spcBef>
                <a:spcPts val="0"/>
              </a:spcBef>
              <a:spcAft>
                <a:spcPts val="0"/>
              </a:spcAft>
              <a:buClr>
                <a:srgbClr val="00FFFF"/>
              </a:buClr>
              <a:buSzPts val="1950"/>
              <a:buChar char="●"/>
            </a:pPr>
            <a:r>
              <a:rPr lang="en" sz="1950">
                <a:solidFill>
                  <a:srgbClr val="00FFFF"/>
                </a:solidFill>
              </a:rPr>
              <a:t>And after Jesus’ resurrection and ascension she was still assembling with and assisting the apostles and other believers. </a:t>
            </a:r>
            <a:r>
              <a:rPr lang="en" sz="1950">
                <a:solidFill>
                  <a:srgbClr val="FFFF00"/>
                </a:solidFill>
              </a:rPr>
              <a:t>(</a:t>
            </a:r>
            <a:r>
              <a:rPr lang="en" sz="1950" u="sng">
                <a:solidFill>
                  <a:srgbClr val="FFFF00"/>
                </a:solidFill>
              </a:rPr>
              <a:t>Acts 1:14</a:t>
            </a:r>
            <a:r>
              <a:rPr lang="en" sz="1950">
                <a:solidFill>
                  <a:srgbClr val="FFFF00"/>
                </a:solidFill>
              </a:rPr>
              <a:t>)</a:t>
            </a:r>
            <a:endParaRPr sz="195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400" b="1" dirty="0">
                <a:solidFill>
                  <a:srgbClr val="00FFFF"/>
                </a:solidFill>
              </a:rPr>
              <a:t>SHE SHOWED GREAT COURAGE</a:t>
            </a:r>
            <a:endParaRPr sz="4400" b="1" dirty="0">
              <a:solidFill>
                <a:srgbClr val="00FFFF"/>
              </a:solidFill>
            </a:endParaRPr>
          </a:p>
        </p:txBody>
      </p:sp>
      <p:sp>
        <p:nvSpPr>
          <p:cNvPr id="67" name="Google Shape;67;p15"/>
          <p:cNvSpPr txBox="1">
            <a:spLocks noGrp="1"/>
          </p:cNvSpPr>
          <p:nvPr>
            <p:ph type="subTitle" idx="1"/>
          </p:nvPr>
        </p:nvSpPr>
        <p:spPr>
          <a:xfrm>
            <a:off x="-170500" y="381600"/>
            <a:ext cx="9423300" cy="4761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Mary had no way to PROVE to anyone that the child she was carrying was placed there by the Holy Spirit.  Can you imagine her fear of what her parents, relatives, neighbors and especially her betrothed husband would say and do to her when finding out she was pregnant, including death! (</a:t>
            </a:r>
            <a:r>
              <a:rPr lang="en" sz="2000" u="sng">
                <a:solidFill>
                  <a:srgbClr val="FFFF00"/>
                </a:solidFill>
              </a:rPr>
              <a:t>Deut.22:20-21</a:t>
            </a:r>
            <a:r>
              <a:rPr lang="en" sz="2000">
                <a:solidFill>
                  <a:srgbClr val="FFFF00"/>
                </a:solidFill>
              </a:rPr>
              <a:t>)</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Matt.1:18-19</a:t>
            </a:r>
            <a:r>
              <a:rPr lang="en" sz="2000">
                <a:solidFill>
                  <a:schemeClr val="dk1"/>
                </a:solidFill>
              </a:rPr>
              <a:t> </a:t>
            </a:r>
            <a:r>
              <a:rPr lang="en" sz="2000" i="1">
                <a:solidFill>
                  <a:schemeClr val="dk1"/>
                </a:solidFill>
              </a:rPr>
              <a:t>“Now the birth of Jesus Christ was as follows: After His mother Mary was betrothed to Joseph, before they came together, she was found with child of the Holy Spirit. 19 Then Joseph her husband, being a just man, and </a:t>
            </a:r>
            <a:r>
              <a:rPr lang="en" sz="2000" i="1" u="sng">
                <a:solidFill>
                  <a:schemeClr val="dk1"/>
                </a:solidFill>
              </a:rPr>
              <a:t>not wanting to make her a public example</a:t>
            </a:r>
            <a:r>
              <a:rPr lang="en" sz="2000" i="1">
                <a:solidFill>
                  <a:schemeClr val="dk1"/>
                </a:solidFill>
              </a:rPr>
              <a:t>, </a:t>
            </a:r>
            <a:r>
              <a:rPr lang="en" sz="2000" i="1" u="sng">
                <a:solidFill>
                  <a:schemeClr val="dk1"/>
                </a:solidFill>
              </a:rPr>
              <a:t>was minded to put her away secretly</a:t>
            </a:r>
            <a:r>
              <a:rPr lang="en" sz="2000" i="1">
                <a:solidFill>
                  <a:schemeClr val="dk1"/>
                </a:solidFill>
              </a:rPr>
              <a:t>.”</a:t>
            </a:r>
            <a:r>
              <a:rPr lang="en" sz="2000">
                <a:solidFill>
                  <a:schemeClr val="dk1"/>
                </a:solidFill>
              </a:rPr>
              <a:t> </a:t>
            </a:r>
            <a:r>
              <a:rPr lang="en" sz="2000">
                <a:solidFill>
                  <a:srgbClr val="00FFFF"/>
                </a:solidFill>
              </a:rPr>
              <a:t>(An angelic vision stopped Joseph from doing this.)</a:t>
            </a:r>
            <a:endParaRPr sz="2000">
              <a:solidFill>
                <a:srgbClr val="00FFFF"/>
              </a:solidFill>
            </a:endParaRPr>
          </a:p>
          <a:p>
            <a:pPr marL="457200" lvl="0" indent="-355600" algn="l" rtl="0">
              <a:spcBef>
                <a:spcPts val="0"/>
              </a:spcBef>
              <a:spcAft>
                <a:spcPts val="0"/>
              </a:spcAft>
              <a:buClr>
                <a:schemeClr val="dk1"/>
              </a:buClr>
              <a:buSzPts val="2000"/>
              <a:buChar char="●"/>
            </a:pPr>
            <a:r>
              <a:rPr lang="en" sz="2000">
                <a:solidFill>
                  <a:schemeClr val="dk1"/>
                </a:solidFill>
              </a:rPr>
              <a:t>She showed courage in making that long journey to Bethlehem so near to the time of her delivery, AND she then delivered that new baby in great haste! </a:t>
            </a:r>
            <a:r>
              <a:rPr lang="en" sz="2000">
                <a:solidFill>
                  <a:srgbClr val="FFFF00"/>
                </a:solidFill>
              </a:rPr>
              <a:t>(</a:t>
            </a:r>
            <a:r>
              <a:rPr lang="en" sz="2000" u="sng">
                <a:solidFill>
                  <a:srgbClr val="FFFF00"/>
                </a:solidFill>
              </a:rPr>
              <a:t>Lk.2:7</a:t>
            </a:r>
            <a:r>
              <a:rPr lang="en" sz="2000">
                <a:solidFill>
                  <a:srgbClr val="FFFF00"/>
                </a:solidFill>
              </a:rPr>
              <a:t>)  </a:t>
            </a:r>
            <a:r>
              <a:rPr lang="en" sz="2000">
                <a:solidFill>
                  <a:schemeClr val="dk1"/>
                </a:solidFill>
              </a:rPr>
              <a:t>Later they had to travel to Egypt to escape Herod! </a:t>
            </a:r>
            <a:r>
              <a:rPr lang="en" sz="2000">
                <a:solidFill>
                  <a:srgbClr val="FFFF00"/>
                </a:solidFill>
              </a:rPr>
              <a:t> (</a:t>
            </a:r>
            <a:r>
              <a:rPr lang="en" sz="2000" u="sng">
                <a:solidFill>
                  <a:srgbClr val="FFFF00"/>
                </a:solidFill>
              </a:rPr>
              <a:t>Matt.2:13-15</a:t>
            </a:r>
            <a:r>
              <a:rPr lang="en" sz="2000">
                <a:solidFill>
                  <a:srgbClr val="FFFF00"/>
                </a:solidFill>
              </a:rPr>
              <a:t>)</a:t>
            </a:r>
            <a:endParaRPr sz="2000">
              <a:solidFill>
                <a:srgbClr val="FFFF00"/>
              </a:solidFill>
            </a:endParaRPr>
          </a:p>
          <a:p>
            <a:pPr marL="457200" lvl="0" indent="-355600" algn="l" rtl="0">
              <a:spcBef>
                <a:spcPts val="0"/>
              </a:spcBef>
              <a:spcAft>
                <a:spcPts val="0"/>
              </a:spcAft>
              <a:buClr>
                <a:srgbClr val="FFFF00"/>
              </a:buClr>
              <a:buSzPts val="2000"/>
              <a:buChar char="●"/>
            </a:pPr>
            <a:r>
              <a:rPr lang="en" sz="2000">
                <a:solidFill>
                  <a:srgbClr val="FFFF00"/>
                </a:solidFill>
              </a:rPr>
              <a:t>It took courage to endure and to watch the crucifixion of her Son. (</a:t>
            </a:r>
            <a:r>
              <a:rPr lang="en" sz="2000" u="sng">
                <a:solidFill>
                  <a:srgbClr val="FFFF00"/>
                </a:solidFill>
              </a:rPr>
              <a:t>Jn.19:25</a:t>
            </a:r>
            <a:r>
              <a:rPr lang="en" sz="2000">
                <a:solidFill>
                  <a:srgbClr val="FFFF00"/>
                </a:solidFill>
              </a:rPr>
              <a:t>)</a:t>
            </a:r>
            <a:r>
              <a:rPr lang="en" sz="2000">
                <a:solidFill>
                  <a:schemeClr val="dk1"/>
                </a:solidFill>
              </a:rPr>
              <a:t> </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And it took great courage for her to entrust her care after Jesus’s death, not to her sister, nor to other family members, but to the apostle John.</a:t>
            </a:r>
            <a:r>
              <a:rPr lang="en" sz="2000">
                <a:solidFill>
                  <a:schemeClr val="dk1"/>
                </a:solidFill>
              </a:rPr>
              <a:t> </a:t>
            </a:r>
            <a:r>
              <a:rPr lang="en" sz="2000">
                <a:solidFill>
                  <a:srgbClr val="FFFF00"/>
                </a:solidFill>
              </a:rPr>
              <a:t>(</a:t>
            </a:r>
            <a:r>
              <a:rPr lang="en" sz="2000" u="sng">
                <a:solidFill>
                  <a:srgbClr val="FFFF00"/>
                </a:solidFill>
              </a:rPr>
              <a:t>Jn.19:26-27</a:t>
            </a:r>
            <a:r>
              <a:rPr lang="en" sz="2000">
                <a:solidFill>
                  <a:srgbClr val="FFFF00"/>
                </a:solidFill>
              </a:rPr>
              <a:t>)</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700" b="1">
                <a:solidFill>
                  <a:srgbClr val="00FFFF"/>
                </a:solidFill>
              </a:rPr>
              <a:t>SHE SHOWED GREAT WISDOM</a:t>
            </a:r>
            <a:endParaRPr sz="4700" b="1">
              <a:solidFill>
                <a:srgbClr val="00FFFF"/>
              </a:solidFill>
            </a:endParaRPr>
          </a:p>
        </p:txBody>
      </p:sp>
      <p:sp>
        <p:nvSpPr>
          <p:cNvPr id="73" name="Google Shape;73;p16"/>
          <p:cNvSpPr txBox="1">
            <a:spLocks noGrp="1"/>
          </p:cNvSpPr>
          <p:nvPr>
            <p:ph type="subTitle" idx="1"/>
          </p:nvPr>
        </p:nvSpPr>
        <p:spPr>
          <a:xfrm>
            <a:off x="-170500" y="381600"/>
            <a:ext cx="9409800" cy="4761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For one so young I am amazed how often we are told Mary was pondering very important matters.  Unlike a lot of other young people, Mary was not impulsive or governed by her emotions and her own desires.</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Lk.1:29</a:t>
            </a:r>
            <a:r>
              <a:rPr lang="en" sz="2000">
                <a:solidFill>
                  <a:srgbClr val="FFFF00"/>
                </a:solidFill>
              </a:rPr>
              <a:t> </a:t>
            </a:r>
            <a:r>
              <a:rPr lang="en" sz="2000" i="1">
                <a:solidFill>
                  <a:schemeClr val="dk1"/>
                </a:solidFill>
              </a:rPr>
              <a:t>“But when she saw him, she was troubled at his saying, </a:t>
            </a:r>
            <a:r>
              <a:rPr lang="en" sz="2000" i="1" u="sng">
                <a:solidFill>
                  <a:schemeClr val="dk1"/>
                </a:solidFill>
              </a:rPr>
              <a:t>and considered what manner of greeting this was.</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Lk.2:18-19</a:t>
            </a:r>
            <a:r>
              <a:rPr lang="en" sz="2000">
                <a:solidFill>
                  <a:srgbClr val="FFFF00"/>
                </a:solidFill>
              </a:rPr>
              <a:t> </a:t>
            </a:r>
            <a:r>
              <a:rPr lang="en" sz="2000" i="1">
                <a:solidFill>
                  <a:schemeClr val="dk1"/>
                </a:solidFill>
              </a:rPr>
              <a:t>“And all those who heard it marveled at those things which were told them by the shepherds. 19 </a:t>
            </a:r>
            <a:r>
              <a:rPr lang="en" sz="2000" i="1" u="sng">
                <a:solidFill>
                  <a:schemeClr val="dk1"/>
                </a:solidFill>
              </a:rPr>
              <a:t>But Mary kept all these things and pondered them in her heart</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Lk.2:50-51</a:t>
            </a:r>
            <a:r>
              <a:rPr lang="en" sz="2000">
                <a:solidFill>
                  <a:srgbClr val="FFFF00"/>
                </a:solidFill>
              </a:rPr>
              <a:t> </a:t>
            </a:r>
            <a:r>
              <a:rPr lang="en" sz="2000" i="1">
                <a:solidFill>
                  <a:schemeClr val="dk1"/>
                </a:solidFill>
              </a:rPr>
              <a:t>“But they did not understand the statement which He spoke to them.Then He went down with them and came to Nazareth, and was subject to them, </a:t>
            </a:r>
            <a:r>
              <a:rPr lang="en" sz="2000" i="1" u="sng">
                <a:solidFill>
                  <a:schemeClr val="dk1"/>
                </a:solidFill>
              </a:rPr>
              <a:t>but His mother kept all these things in her heart</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She showed great wisdom in going to see Elizabeth, to confirm what Gabriel had said about her older cousin being pregnant also, and also to take encouragement from someone who could sympathize with her situation. </a:t>
            </a:r>
            <a:r>
              <a:rPr lang="en" sz="2000">
                <a:solidFill>
                  <a:srgbClr val="FFFF00"/>
                </a:solidFill>
              </a:rPr>
              <a:t> (</a:t>
            </a:r>
            <a:r>
              <a:rPr lang="en" sz="2000" u="sng">
                <a:solidFill>
                  <a:srgbClr val="FFFF00"/>
                </a:solidFill>
              </a:rPr>
              <a:t>Lk.1:39-40</a:t>
            </a:r>
            <a:r>
              <a:rPr lang="en" sz="2000">
                <a:solidFill>
                  <a:srgbClr val="FFFF00"/>
                </a:solidFill>
              </a:rPr>
              <a:t>)</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500" b="1" dirty="0">
                <a:solidFill>
                  <a:srgbClr val="00FFFF"/>
                </a:solidFill>
              </a:rPr>
              <a:t>SHE SHOWED GREAT HUMILITY</a:t>
            </a:r>
            <a:endParaRPr sz="4500" b="1" dirty="0">
              <a:solidFill>
                <a:srgbClr val="00FFFF"/>
              </a:solidFill>
            </a:endParaRPr>
          </a:p>
        </p:txBody>
      </p:sp>
      <p:sp>
        <p:nvSpPr>
          <p:cNvPr id="79" name="Google Shape;79;p17"/>
          <p:cNvSpPr txBox="1">
            <a:spLocks noGrp="1"/>
          </p:cNvSpPr>
          <p:nvPr>
            <p:ph type="subTitle" idx="1"/>
          </p:nvPr>
        </p:nvSpPr>
        <p:spPr>
          <a:xfrm>
            <a:off x="-170500" y="381600"/>
            <a:ext cx="9409800" cy="47619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Gabriel called her </a:t>
            </a:r>
            <a:r>
              <a:rPr lang="en" sz="1900" i="1">
                <a:solidFill>
                  <a:schemeClr val="dk1"/>
                </a:solidFill>
              </a:rPr>
              <a:t>“highly favored one”</a:t>
            </a:r>
            <a:r>
              <a:rPr lang="en" sz="1900">
                <a:solidFill>
                  <a:srgbClr val="FFFF00"/>
                </a:solidFill>
              </a:rPr>
              <a:t>, </a:t>
            </a:r>
            <a:r>
              <a:rPr lang="en" sz="1900" i="1">
                <a:solidFill>
                  <a:schemeClr val="dk1"/>
                </a:solidFill>
              </a:rPr>
              <a:t>“blessed are you among women”</a:t>
            </a:r>
            <a:r>
              <a:rPr lang="en" sz="1900">
                <a:solidFill>
                  <a:srgbClr val="FFFF00"/>
                </a:solidFill>
              </a:rPr>
              <a:t>, and </a:t>
            </a:r>
            <a:r>
              <a:rPr lang="en" sz="1900" i="1">
                <a:solidFill>
                  <a:schemeClr val="dk1"/>
                </a:solidFill>
              </a:rPr>
              <a:t>“you have found favor with God.”</a:t>
            </a:r>
            <a:r>
              <a:rPr lang="en" sz="1900">
                <a:solidFill>
                  <a:srgbClr val="FFFF00"/>
                </a:solidFill>
              </a:rPr>
              <a:t>  Her cousin Elizabeth told her </a:t>
            </a:r>
            <a:r>
              <a:rPr lang="en" sz="1900" i="1">
                <a:solidFill>
                  <a:schemeClr val="dk1"/>
                </a:solidFill>
              </a:rPr>
              <a:t>“Blessed are you among women, and blessed is the fruit of your womb!”  </a:t>
            </a:r>
            <a:r>
              <a:rPr lang="en" sz="1900">
                <a:solidFill>
                  <a:srgbClr val="FFFF00"/>
                </a:solidFill>
              </a:rPr>
              <a:t>SHE would give birth to the Messiah and the Son of God in human form!  She heard what the angels had told the shepherds that night.  Later, the wise men bestow them with lavish gifts reserved for kings and queens.  Did Mary become prideful about this?</a:t>
            </a:r>
            <a:endParaRPr sz="1900">
              <a:solidFill>
                <a:srgbClr val="FFFF00"/>
              </a:solidFill>
            </a:endParaRPr>
          </a:p>
          <a:p>
            <a:pPr marL="457200" lvl="0" indent="-349250" algn="l" rtl="0">
              <a:spcBef>
                <a:spcPts val="0"/>
              </a:spcBef>
              <a:spcAft>
                <a:spcPts val="0"/>
              </a:spcAft>
              <a:buClr>
                <a:srgbClr val="FFFF00"/>
              </a:buClr>
              <a:buSzPts val="1900"/>
              <a:buChar char="●"/>
            </a:pPr>
            <a:r>
              <a:rPr lang="en" sz="1900" u="sng">
                <a:solidFill>
                  <a:srgbClr val="FFFF00"/>
                </a:solidFill>
              </a:rPr>
              <a:t>Lk.1:46-55</a:t>
            </a:r>
            <a:r>
              <a:rPr lang="en" sz="1900">
                <a:solidFill>
                  <a:srgbClr val="FFFF00"/>
                </a:solidFill>
              </a:rPr>
              <a:t> </a:t>
            </a:r>
            <a:r>
              <a:rPr lang="en" sz="1900" i="1">
                <a:solidFill>
                  <a:schemeClr val="dk1"/>
                </a:solidFill>
              </a:rPr>
              <a:t>“And Mary said: “</a:t>
            </a:r>
            <a:r>
              <a:rPr lang="en" sz="1900" i="1" u="sng">
                <a:solidFill>
                  <a:schemeClr val="dk1"/>
                </a:solidFill>
              </a:rPr>
              <a:t>My soul magnifies the Lord</a:t>
            </a:r>
            <a:r>
              <a:rPr lang="en" sz="1900" i="1">
                <a:solidFill>
                  <a:schemeClr val="dk1"/>
                </a:solidFill>
              </a:rPr>
              <a:t>, 47 and my spirit has rejoiced in God my Savior. 48 </a:t>
            </a:r>
            <a:r>
              <a:rPr lang="en" sz="1900" i="1" u="sng">
                <a:solidFill>
                  <a:schemeClr val="dk1"/>
                </a:solidFill>
              </a:rPr>
              <a:t>For He has regarded the lowly state of His maidservant</a:t>
            </a:r>
            <a:r>
              <a:rPr lang="en" sz="1900" i="1">
                <a:solidFill>
                  <a:schemeClr val="dk1"/>
                </a:solidFill>
              </a:rPr>
              <a:t>; for behold, henceforth all generations will call me blessed. 49 </a:t>
            </a:r>
            <a:r>
              <a:rPr lang="en" sz="1900" i="1" u="sng">
                <a:solidFill>
                  <a:schemeClr val="dk1"/>
                </a:solidFill>
              </a:rPr>
              <a:t>For He who is mighty has done great things for me, and holy is His name</a:t>
            </a:r>
            <a:r>
              <a:rPr lang="en" sz="1900" i="1">
                <a:solidFill>
                  <a:schemeClr val="dk1"/>
                </a:solidFill>
              </a:rPr>
              <a:t>. 50 And His mercy is on those who fear Him From generation to generation. 51 He has shown strength with His arm; </a:t>
            </a:r>
            <a:r>
              <a:rPr lang="en" sz="1900" i="1" u="sng">
                <a:solidFill>
                  <a:schemeClr val="dk1"/>
                </a:solidFill>
              </a:rPr>
              <a:t>He has scattered the proud in the imagination of their hearts</a:t>
            </a:r>
            <a:r>
              <a:rPr lang="en" sz="1900" i="1">
                <a:solidFill>
                  <a:schemeClr val="dk1"/>
                </a:solidFill>
              </a:rPr>
              <a:t>. 52 </a:t>
            </a:r>
            <a:r>
              <a:rPr lang="en" sz="1900" i="1" u="sng">
                <a:solidFill>
                  <a:schemeClr val="dk1"/>
                </a:solidFill>
              </a:rPr>
              <a:t>He has put down the mighty from their thrones, and exalted the lowly</a:t>
            </a:r>
            <a:r>
              <a:rPr lang="en" sz="1900" i="1">
                <a:solidFill>
                  <a:schemeClr val="dk1"/>
                </a:solidFill>
              </a:rPr>
              <a:t>. 53 He has filled the hungry with good things, and the rich He has sent away empty. 54 He has helped His servant Israel, in remembrance of His mercy, 55 As He spoke to our fathers, to Abraham and to his seed forever.” </a:t>
            </a:r>
            <a:r>
              <a:rPr lang="en" sz="1900">
                <a:solidFill>
                  <a:srgbClr val="00FFFF"/>
                </a:solidFill>
              </a:rPr>
              <a:t>She was HUMBLE!</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LET US LEARN FROM MARY</a:t>
            </a:r>
            <a:endParaRPr sz="5000" b="1">
              <a:solidFill>
                <a:srgbClr val="00FFFF"/>
              </a:solidFill>
            </a:endParaRPr>
          </a:p>
        </p:txBody>
      </p:sp>
      <p:sp>
        <p:nvSpPr>
          <p:cNvPr id="85" name="Google Shape;85;p18"/>
          <p:cNvSpPr txBox="1">
            <a:spLocks noGrp="1"/>
          </p:cNvSpPr>
          <p:nvPr>
            <p:ph type="subTitle" idx="1"/>
          </p:nvPr>
        </p:nvSpPr>
        <p:spPr>
          <a:xfrm>
            <a:off x="-194900" y="381600"/>
            <a:ext cx="9400200" cy="4761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There are 2 reasons that I teach this lesson today.  Reason 1 is for exactly what we just observed.  Mary is a great example of a faithful servant of God that we can all learn many lessons from.  In this way she is not unlike other women of faith that we do character studies on from time to time, such as Deborah, or Ruth, or Hannah, or Esther, or Mary Magdalene, or Mary’s cousin Elizabeth whom we also read about in this lesson. If the author of Hebrews began listing New Testament examples of faith in chapter 11, Mary might indeed have been one of those </a:t>
            </a:r>
            <a:r>
              <a:rPr lang="en" sz="2000" i="1">
                <a:solidFill>
                  <a:schemeClr val="dk1"/>
                </a:solidFill>
              </a:rPr>
              <a:t>“of whom the world was not worthy” </a:t>
            </a:r>
            <a:r>
              <a:rPr lang="en" sz="2000">
                <a:solidFill>
                  <a:srgbClr val="FFFF00"/>
                </a:solidFill>
              </a:rPr>
              <a:t>(v.38). </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But there is a second, more dangerous reason we study her today, and this is NOT Mary’s fault.  Unless you have been living under a rock most of your life, you know what certain denominations have done with the memory of and the legacy of Mary, the mother of Jesus.  So that is what we need to examine in the remainder of this lesson.</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Can we determine, from the inspired word of God, if what the Roman Catholic and Eastern Orthodox churches teach about Mary are true and righteous?</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“PERPETUAL VIRGIN” ?</a:t>
            </a:r>
            <a:endParaRPr sz="5000" b="1">
              <a:solidFill>
                <a:srgbClr val="00FFFF"/>
              </a:solidFill>
            </a:endParaRPr>
          </a:p>
        </p:txBody>
      </p:sp>
      <p:sp>
        <p:nvSpPr>
          <p:cNvPr id="91" name="Google Shape;91;p19"/>
          <p:cNvSpPr txBox="1">
            <a:spLocks noGrp="1"/>
          </p:cNvSpPr>
          <p:nvPr>
            <p:ph type="subTitle" idx="1"/>
          </p:nvPr>
        </p:nvSpPr>
        <p:spPr>
          <a:xfrm>
            <a:off x="-188150" y="354625"/>
            <a:ext cx="9393600" cy="4788900"/>
          </a:xfrm>
          <a:prstGeom prst="rect">
            <a:avLst/>
          </a:prstGeom>
        </p:spPr>
        <p:txBody>
          <a:bodyPr spcFirstLastPara="1" wrap="square" lIns="91425" tIns="91425" rIns="91425" bIns="91425" anchor="t" anchorCtr="0">
            <a:noAutofit/>
          </a:bodyPr>
          <a:lstStyle/>
          <a:p>
            <a:pPr marL="457200" lvl="0" indent="-336550" algn="l" rtl="0">
              <a:spcBef>
                <a:spcPts val="0"/>
              </a:spcBef>
              <a:spcAft>
                <a:spcPts val="0"/>
              </a:spcAft>
              <a:buClr>
                <a:srgbClr val="FFFF00"/>
              </a:buClr>
              <a:buSzPts val="1700"/>
              <a:buChar char="●"/>
            </a:pPr>
            <a:r>
              <a:rPr lang="en" sz="1700">
                <a:solidFill>
                  <a:srgbClr val="FFFF00"/>
                </a:solidFill>
              </a:rPr>
              <a:t>One of the earliest ideas put forward by so-called “church fathers” was that Mary remained a virgin for the rest of her marriage/life.  But this is never taught in the scriptures, and is actually refuted!</a:t>
            </a:r>
            <a:endParaRPr sz="1700">
              <a:solidFill>
                <a:srgbClr val="FFFF00"/>
              </a:solidFill>
            </a:endParaRPr>
          </a:p>
          <a:p>
            <a:pPr marL="457200" lvl="0" indent="-336550" algn="l" rtl="0">
              <a:spcBef>
                <a:spcPts val="0"/>
              </a:spcBef>
              <a:spcAft>
                <a:spcPts val="0"/>
              </a:spcAft>
              <a:buClr>
                <a:srgbClr val="00FFFF"/>
              </a:buClr>
              <a:buSzPts val="1700"/>
              <a:buChar char="●"/>
            </a:pPr>
            <a:r>
              <a:rPr lang="en" sz="1700">
                <a:solidFill>
                  <a:srgbClr val="00FFFF"/>
                </a:solidFill>
              </a:rPr>
              <a:t>It would violate a fundamental purpose of marriage.</a:t>
            </a:r>
            <a:r>
              <a:rPr lang="en" sz="1700">
                <a:solidFill>
                  <a:srgbClr val="FFFF00"/>
                </a:solidFill>
              </a:rPr>
              <a:t>  </a:t>
            </a:r>
            <a:r>
              <a:rPr lang="en" sz="1700" u="sng">
                <a:solidFill>
                  <a:srgbClr val="FFFF00"/>
                </a:solidFill>
              </a:rPr>
              <a:t>1 Cor.7:2-5</a:t>
            </a:r>
            <a:r>
              <a:rPr lang="en" sz="1700">
                <a:solidFill>
                  <a:srgbClr val="FFFF00"/>
                </a:solidFill>
              </a:rPr>
              <a:t> </a:t>
            </a:r>
            <a:r>
              <a:rPr lang="en" sz="1700" i="1">
                <a:solidFill>
                  <a:schemeClr val="dk1"/>
                </a:solidFill>
              </a:rPr>
              <a:t>“Nevertheless,</a:t>
            </a:r>
            <a:r>
              <a:rPr lang="en" sz="1700" i="1" u="sng">
                <a:solidFill>
                  <a:schemeClr val="dk1"/>
                </a:solidFill>
              </a:rPr>
              <a:t> because of sexual immorality, let each man have his own wife, and let each woman have her own husband</a:t>
            </a:r>
            <a:r>
              <a:rPr lang="en" sz="1700" i="1">
                <a:solidFill>
                  <a:schemeClr val="dk1"/>
                </a:solidFill>
              </a:rPr>
              <a:t>. 3 Let the husband render to his wife the affection due her, and likewise also the wife to her husband. 4 The wife does not have authority over her own body, but the husband does. And likewise the husband does not have authority over his own body, but the wife does. 5 </a:t>
            </a:r>
            <a:r>
              <a:rPr lang="en" sz="1700" i="1" u="sng">
                <a:solidFill>
                  <a:schemeClr val="dk1"/>
                </a:solidFill>
              </a:rPr>
              <a:t>Do not deprive one another except with consent for a time, that you may give yourselves to fasting and prayer; and come together again so that Satan does not tempt you because of your lack of self-control</a:t>
            </a:r>
            <a:r>
              <a:rPr lang="en" sz="1700" i="1">
                <a:solidFill>
                  <a:schemeClr val="dk1"/>
                </a:solidFill>
              </a:rPr>
              <a:t>.” </a:t>
            </a:r>
            <a:r>
              <a:rPr lang="en" sz="1700">
                <a:solidFill>
                  <a:schemeClr val="dk1"/>
                </a:solidFill>
              </a:rPr>
              <a:t> </a:t>
            </a:r>
            <a:r>
              <a:rPr lang="en" sz="1700" u="sng">
                <a:solidFill>
                  <a:srgbClr val="FFFF00"/>
                </a:solidFill>
              </a:rPr>
              <a:t>1 Cor.7:34</a:t>
            </a:r>
            <a:r>
              <a:rPr lang="en" sz="1700">
                <a:solidFill>
                  <a:schemeClr val="dk1"/>
                </a:solidFill>
              </a:rPr>
              <a:t> </a:t>
            </a:r>
            <a:r>
              <a:rPr lang="en" sz="1700" i="1">
                <a:solidFill>
                  <a:schemeClr val="dk1"/>
                </a:solidFill>
              </a:rPr>
              <a:t>“There is </a:t>
            </a:r>
            <a:r>
              <a:rPr lang="en" sz="1700" i="1" u="sng">
                <a:solidFill>
                  <a:schemeClr val="dk1"/>
                </a:solidFill>
              </a:rPr>
              <a:t>a difference between a wife and a virgin</a:t>
            </a:r>
            <a:r>
              <a:rPr lang="en" sz="1700" i="1">
                <a:solidFill>
                  <a:schemeClr val="dk1"/>
                </a:solidFill>
              </a:rPr>
              <a:t>.”</a:t>
            </a:r>
            <a:endParaRPr sz="1700" i="1">
              <a:solidFill>
                <a:schemeClr val="dk1"/>
              </a:solidFill>
            </a:endParaRPr>
          </a:p>
          <a:p>
            <a:pPr marL="457200" lvl="0" indent="-336550" algn="l" rtl="0">
              <a:spcBef>
                <a:spcPts val="0"/>
              </a:spcBef>
              <a:spcAft>
                <a:spcPts val="0"/>
              </a:spcAft>
              <a:buClr>
                <a:srgbClr val="FFFF00"/>
              </a:buClr>
              <a:buSzPts val="1700"/>
              <a:buChar char="●"/>
            </a:pPr>
            <a:r>
              <a:rPr lang="en" sz="1700" u="sng">
                <a:solidFill>
                  <a:srgbClr val="FFFF00"/>
                </a:solidFill>
              </a:rPr>
              <a:t>Matt.1:25</a:t>
            </a:r>
            <a:r>
              <a:rPr lang="en" sz="1700">
                <a:solidFill>
                  <a:srgbClr val="FFFF00"/>
                </a:solidFill>
              </a:rPr>
              <a:t> “(Joseph) </a:t>
            </a:r>
            <a:r>
              <a:rPr lang="en" sz="1700" i="1" u="sng">
                <a:solidFill>
                  <a:schemeClr val="dk1"/>
                </a:solidFill>
              </a:rPr>
              <a:t>did not know her </a:t>
            </a:r>
            <a:r>
              <a:rPr lang="en" sz="1700" i="1" u="sng">
                <a:solidFill>
                  <a:srgbClr val="00FFFF"/>
                </a:solidFill>
              </a:rPr>
              <a:t>till she had brought forth her firstborn</a:t>
            </a:r>
            <a:r>
              <a:rPr lang="en" sz="1700" i="1" u="sng">
                <a:solidFill>
                  <a:schemeClr val="dk1"/>
                </a:solidFill>
              </a:rPr>
              <a:t> Son</a:t>
            </a:r>
            <a:r>
              <a:rPr lang="en" sz="1700" i="1">
                <a:solidFill>
                  <a:schemeClr val="dk1"/>
                </a:solidFill>
              </a:rPr>
              <a:t>. And he called His name Jesus.”</a:t>
            </a:r>
            <a:r>
              <a:rPr lang="en" sz="1700">
                <a:solidFill>
                  <a:srgbClr val="FFFF00"/>
                </a:solidFill>
              </a:rPr>
              <a:t>  See also </a:t>
            </a:r>
            <a:r>
              <a:rPr lang="en" sz="1700" u="sng">
                <a:solidFill>
                  <a:srgbClr val="FFFF00"/>
                </a:solidFill>
              </a:rPr>
              <a:t>Luke 2:7</a:t>
            </a:r>
            <a:r>
              <a:rPr lang="en" sz="1700">
                <a:solidFill>
                  <a:srgbClr val="FFFF00"/>
                </a:solidFill>
              </a:rPr>
              <a:t> - </a:t>
            </a:r>
            <a:r>
              <a:rPr lang="en" sz="1700" i="1">
                <a:solidFill>
                  <a:schemeClr val="dk1"/>
                </a:solidFill>
              </a:rPr>
              <a:t>“</a:t>
            </a:r>
            <a:r>
              <a:rPr lang="en" sz="1700" i="1" u="sng">
                <a:solidFill>
                  <a:schemeClr val="dk1"/>
                </a:solidFill>
              </a:rPr>
              <a:t>firstborn</a:t>
            </a:r>
            <a:r>
              <a:rPr lang="en" sz="1700" i="1">
                <a:solidFill>
                  <a:schemeClr val="dk1"/>
                </a:solidFill>
              </a:rPr>
              <a:t> son”</a:t>
            </a:r>
            <a:r>
              <a:rPr lang="en" sz="1700">
                <a:solidFill>
                  <a:srgbClr val="FFFF00"/>
                </a:solidFill>
              </a:rPr>
              <a:t>.</a:t>
            </a:r>
            <a:endParaRPr sz="1700">
              <a:solidFill>
                <a:srgbClr val="FFFF00"/>
              </a:solidFill>
            </a:endParaRPr>
          </a:p>
          <a:p>
            <a:pPr marL="457200" lvl="0" indent="-336550" algn="l" rtl="0">
              <a:spcBef>
                <a:spcPts val="0"/>
              </a:spcBef>
              <a:spcAft>
                <a:spcPts val="0"/>
              </a:spcAft>
              <a:buClr>
                <a:srgbClr val="00FFFF"/>
              </a:buClr>
              <a:buSzPts val="1700"/>
              <a:buChar char="●"/>
            </a:pPr>
            <a:r>
              <a:rPr lang="en" sz="1700">
                <a:solidFill>
                  <a:srgbClr val="00FFFF"/>
                </a:solidFill>
              </a:rPr>
              <a:t>Jesus had brothers and sisters! </a:t>
            </a:r>
            <a:r>
              <a:rPr lang="en" sz="1700">
                <a:solidFill>
                  <a:srgbClr val="FFFF00"/>
                </a:solidFill>
              </a:rPr>
              <a:t> </a:t>
            </a:r>
            <a:r>
              <a:rPr lang="en" sz="1700" u="sng">
                <a:solidFill>
                  <a:srgbClr val="FFFF00"/>
                </a:solidFill>
              </a:rPr>
              <a:t>Mk.6:3</a:t>
            </a:r>
            <a:r>
              <a:rPr lang="en" sz="1700">
                <a:solidFill>
                  <a:srgbClr val="FFFF00"/>
                </a:solidFill>
              </a:rPr>
              <a:t> </a:t>
            </a:r>
            <a:r>
              <a:rPr lang="en" sz="1700" i="1">
                <a:solidFill>
                  <a:schemeClr val="dk1"/>
                </a:solidFill>
              </a:rPr>
              <a:t>“Is this not the carpenter, the Son of Mary, and </a:t>
            </a:r>
            <a:r>
              <a:rPr lang="en" sz="1700" i="1" u="sng">
                <a:solidFill>
                  <a:schemeClr val="dk1"/>
                </a:solidFill>
              </a:rPr>
              <a:t>brother</a:t>
            </a:r>
            <a:r>
              <a:rPr lang="en" sz="1700" i="1">
                <a:solidFill>
                  <a:schemeClr val="dk1"/>
                </a:solidFill>
              </a:rPr>
              <a:t> of James, Joses, Judas, and Simon? And are not His </a:t>
            </a:r>
            <a:r>
              <a:rPr lang="en" sz="1700" i="1" u="sng">
                <a:solidFill>
                  <a:schemeClr val="dk1"/>
                </a:solidFill>
              </a:rPr>
              <a:t>sisters</a:t>
            </a:r>
            <a:r>
              <a:rPr lang="en" sz="1700" i="1">
                <a:solidFill>
                  <a:schemeClr val="dk1"/>
                </a:solidFill>
              </a:rPr>
              <a:t> here with us?...”    </a:t>
            </a:r>
            <a:r>
              <a:rPr lang="en" sz="1700">
                <a:solidFill>
                  <a:srgbClr val="FFFF00"/>
                </a:solidFill>
              </a:rPr>
              <a:t> See also </a:t>
            </a:r>
            <a:r>
              <a:rPr lang="en" sz="1700" u="sng">
                <a:solidFill>
                  <a:srgbClr val="FFFF00"/>
                </a:solidFill>
              </a:rPr>
              <a:t>Matt.12:46</a:t>
            </a:r>
            <a:r>
              <a:rPr lang="en" sz="1700">
                <a:solidFill>
                  <a:srgbClr val="FFFF00"/>
                </a:solidFill>
              </a:rPr>
              <a:t>, </a:t>
            </a:r>
            <a:r>
              <a:rPr lang="en" sz="1700" u="sng">
                <a:solidFill>
                  <a:srgbClr val="FFFF00"/>
                </a:solidFill>
              </a:rPr>
              <a:t>Matt.13:55</a:t>
            </a:r>
            <a:r>
              <a:rPr lang="en" sz="1700">
                <a:solidFill>
                  <a:srgbClr val="FFFF00"/>
                </a:solidFill>
              </a:rPr>
              <a:t>, </a:t>
            </a:r>
            <a:r>
              <a:rPr lang="en" sz="1700" u="sng">
                <a:solidFill>
                  <a:srgbClr val="FFFF00"/>
                </a:solidFill>
              </a:rPr>
              <a:t>Jn.7:3</a:t>
            </a:r>
            <a:r>
              <a:rPr lang="en" sz="1700">
                <a:solidFill>
                  <a:srgbClr val="FFFF00"/>
                </a:solidFill>
              </a:rPr>
              <a:t>, </a:t>
            </a:r>
            <a:r>
              <a:rPr lang="en" sz="1700" u="sng">
                <a:solidFill>
                  <a:srgbClr val="FFFF00"/>
                </a:solidFill>
              </a:rPr>
              <a:t>Acts 1:14</a:t>
            </a:r>
            <a:r>
              <a:rPr lang="en" sz="1700">
                <a:solidFill>
                  <a:srgbClr val="FFFF00"/>
                </a:solidFill>
              </a:rPr>
              <a:t>, </a:t>
            </a:r>
            <a:r>
              <a:rPr lang="en" sz="1700" u="sng">
                <a:solidFill>
                  <a:srgbClr val="FFFF00"/>
                </a:solidFill>
              </a:rPr>
              <a:t>1 Cor.9:5</a:t>
            </a:r>
            <a:r>
              <a:rPr lang="en" sz="1700">
                <a:solidFill>
                  <a:srgbClr val="FFFF00"/>
                </a:solidFill>
              </a:rPr>
              <a:t>, </a:t>
            </a:r>
            <a:r>
              <a:rPr lang="en" sz="1700" u="sng">
                <a:solidFill>
                  <a:srgbClr val="FFFF00"/>
                </a:solidFill>
              </a:rPr>
              <a:t>Gal.1:19</a:t>
            </a:r>
            <a:endParaRPr sz="1700" u="sng">
              <a:solidFill>
                <a:srgbClr val="FFFF00"/>
              </a:solidFill>
            </a:endParaRPr>
          </a:p>
          <a:p>
            <a:pPr marL="457200" lvl="0" indent="-336550" algn="l" rtl="0">
              <a:spcBef>
                <a:spcPts val="0"/>
              </a:spcBef>
              <a:spcAft>
                <a:spcPts val="0"/>
              </a:spcAft>
              <a:buClr>
                <a:srgbClr val="00FFFF"/>
              </a:buClr>
              <a:buSzPts val="1700"/>
              <a:buChar char="●"/>
            </a:pPr>
            <a:r>
              <a:rPr lang="en" sz="1700">
                <a:solidFill>
                  <a:srgbClr val="00FFFF"/>
                </a:solidFill>
              </a:rPr>
              <a:t>The SAME word is used for Peter and Andrew, James and John, </a:t>
            </a:r>
            <a:r>
              <a:rPr lang="en" sz="1700" i="1">
                <a:solidFill>
                  <a:schemeClr val="dk1"/>
                </a:solidFill>
              </a:rPr>
              <a:t>“seven brothers”</a:t>
            </a:r>
            <a:r>
              <a:rPr lang="en" sz="1700">
                <a:solidFill>
                  <a:srgbClr val="00FFFF"/>
                </a:solidFill>
              </a:rPr>
              <a:t>, etc. </a:t>
            </a:r>
            <a:endParaRPr sz="17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“MOTHER OF GOD” ?</a:t>
            </a:r>
            <a:endParaRPr sz="5000" b="1">
              <a:solidFill>
                <a:srgbClr val="00FFFF"/>
              </a:solidFill>
            </a:endParaRPr>
          </a:p>
        </p:txBody>
      </p:sp>
      <p:sp>
        <p:nvSpPr>
          <p:cNvPr id="97" name="Google Shape;97;p20"/>
          <p:cNvSpPr txBox="1">
            <a:spLocks noGrp="1"/>
          </p:cNvSpPr>
          <p:nvPr>
            <p:ph type="subTitle" idx="1"/>
          </p:nvPr>
        </p:nvSpPr>
        <p:spPr>
          <a:xfrm>
            <a:off x="-201675" y="354625"/>
            <a:ext cx="9454500" cy="47889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a:solidFill>
                  <a:srgbClr val="FFFF00"/>
                </a:solidFill>
              </a:rPr>
              <a:t>Nearly 300 YEARS after Jesus’ death, a dispute arose among Christians regarding the incarnation of Jesus.  Was He half human and half God?  Fully both?  Did He have a split nature, etc?  And Satan seized upon this opportunity and convinced many believers to give Mary a title she is NEVER given in the scriptures - “Theotokos” - the “god-bearer”, and “mother of God”.  And they began singing and praying to Mary!</a:t>
            </a:r>
            <a:endParaRPr sz="1800">
              <a:solidFill>
                <a:srgbClr val="FFFF00"/>
              </a:solidFill>
            </a:endParaRPr>
          </a:p>
          <a:p>
            <a:pPr marL="457200" lvl="0" indent="-342900" algn="l" rtl="0">
              <a:spcBef>
                <a:spcPts val="0"/>
              </a:spcBef>
              <a:spcAft>
                <a:spcPts val="0"/>
              </a:spcAft>
              <a:buClr>
                <a:schemeClr val="dk1"/>
              </a:buClr>
              <a:buSzPts val="1800"/>
              <a:buChar char="●"/>
            </a:pPr>
            <a:r>
              <a:rPr lang="en" sz="1800">
                <a:solidFill>
                  <a:schemeClr val="dk1"/>
                </a:solidFill>
              </a:rPr>
              <a:t>The “sub tuum praesidium” lyrics.  “</a:t>
            </a:r>
            <a:r>
              <a:rPr lang="en" sz="1800" u="sng">
                <a:solidFill>
                  <a:schemeClr val="dk1"/>
                </a:solidFill>
              </a:rPr>
              <a:t>Beneath thy compassion</a:t>
            </a:r>
            <a:r>
              <a:rPr lang="en" sz="1800">
                <a:solidFill>
                  <a:schemeClr val="dk1"/>
                </a:solidFill>
              </a:rPr>
              <a:t>, we take refuge, O </a:t>
            </a:r>
            <a:r>
              <a:rPr lang="en" sz="1800" u="sng">
                <a:solidFill>
                  <a:schemeClr val="dk1"/>
                </a:solidFill>
              </a:rPr>
              <a:t>Theotokos</a:t>
            </a:r>
            <a:r>
              <a:rPr lang="en" sz="1800">
                <a:solidFill>
                  <a:schemeClr val="dk1"/>
                </a:solidFill>
              </a:rPr>
              <a:t> [God-bearer]: </a:t>
            </a:r>
            <a:r>
              <a:rPr lang="en" sz="1800" u="sng">
                <a:solidFill>
                  <a:schemeClr val="dk1"/>
                </a:solidFill>
              </a:rPr>
              <a:t>do not despise our petitions</a:t>
            </a:r>
            <a:r>
              <a:rPr lang="en" sz="1800">
                <a:solidFill>
                  <a:schemeClr val="dk1"/>
                </a:solidFill>
              </a:rPr>
              <a:t> in time of trouble: but </a:t>
            </a:r>
            <a:r>
              <a:rPr lang="en" sz="1800" u="sng">
                <a:solidFill>
                  <a:schemeClr val="dk1"/>
                </a:solidFill>
              </a:rPr>
              <a:t>rescue us from dangers</a:t>
            </a:r>
            <a:r>
              <a:rPr lang="en" sz="1800">
                <a:solidFill>
                  <a:schemeClr val="dk1"/>
                </a:solidFill>
              </a:rPr>
              <a:t>, </a:t>
            </a:r>
            <a:r>
              <a:rPr lang="en" sz="1800" u="sng">
                <a:solidFill>
                  <a:schemeClr val="dk1"/>
                </a:solidFill>
              </a:rPr>
              <a:t>only</a:t>
            </a:r>
            <a:r>
              <a:rPr lang="en" sz="1800">
                <a:solidFill>
                  <a:schemeClr val="dk1"/>
                </a:solidFill>
              </a:rPr>
              <a:t> pure one, </a:t>
            </a:r>
            <a:r>
              <a:rPr lang="en" sz="1800" u="sng">
                <a:solidFill>
                  <a:schemeClr val="dk1"/>
                </a:solidFill>
              </a:rPr>
              <a:t>only</a:t>
            </a:r>
            <a:r>
              <a:rPr lang="en" sz="1800">
                <a:solidFill>
                  <a:schemeClr val="dk1"/>
                </a:solidFill>
              </a:rPr>
              <a:t> blessed one.”</a:t>
            </a:r>
            <a:endParaRPr sz="1800">
              <a:solidFill>
                <a:schemeClr val="dk1"/>
              </a:solidFill>
            </a:endParaRPr>
          </a:p>
          <a:p>
            <a:pPr marL="457200" lvl="0" indent="-342900" algn="l" rtl="0">
              <a:spcBef>
                <a:spcPts val="0"/>
              </a:spcBef>
              <a:spcAft>
                <a:spcPts val="0"/>
              </a:spcAft>
              <a:buClr>
                <a:srgbClr val="00FFFF"/>
              </a:buClr>
              <a:buSzPts val="1800"/>
              <a:buChar char="●"/>
            </a:pPr>
            <a:r>
              <a:rPr lang="en" sz="1800">
                <a:solidFill>
                  <a:srgbClr val="00FFFF"/>
                </a:solidFill>
              </a:rPr>
              <a:t>Mary is NEVER called “Mother of God” in scripture.  Some use Elizabeth calling Mary “the mother of my lord” as evidence, but that “lord” there is NOT the name of God, nor is it the word for God.  It is the word Kurios, meaning “master”.</a:t>
            </a:r>
            <a:endParaRPr sz="1800">
              <a:solidFill>
                <a:srgbClr val="00FFFF"/>
              </a:solidFill>
            </a:endParaRPr>
          </a:p>
          <a:p>
            <a:pPr marL="457200" lvl="0" indent="-342900" algn="l" rtl="0">
              <a:spcBef>
                <a:spcPts val="0"/>
              </a:spcBef>
              <a:spcAft>
                <a:spcPts val="0"/>
              </a:spcAft>
              <a:buClr>
                <a:srgbClr val="FFFF00"/>
              </a:buClr>
              <a:buSzPts val="1800"/>
              <a:buChar char="●"/>
            </a:pPr>
            <a:r>
              <a:rPr lang="en" sz="1800" u="sng">
                <a:solidFill>
                  <a:srgbClr val="FFFF00"/>
                </a:solidFill>
              </a:rPr>
              <a:t>Jn.2:1</a:t>
            </a:r>
            <a:r>
              <a:rPr lang="en" sz="1800">
                <a:solidFill>
                  <a:srgbClr val="00FFFF"/>
                </a:solidFill>
              </a:rPr>
              <a:t> </a:t>
            </a:r>
            <a:r>
              <a:rPr lang="en" sz="1800" i="1">
                <a:solidFill>
                  <a:schemeClr val="dk1"/>
                </a:solidFill>
              </a:rPr>
              <a:t>“On the third day there was a wedding in Cana of Galilee, and </a:t>
            </a:r>
            <a:r>
              <a:rPr lang="en" sz="1800" i="1" u="sng">
                <a:solidFill>
                  <a:schemeClr val="dk1"/>
                </a:solidFill>
              </a:rPr>
              <a:t>the mother of Jesus was there</a:t>
            </a:r>
            <a:r>
              <a:rPr lang="en" sz="1800" i="1">
                <a:solidFill>
                  <a:schemeClr val="dk1"/>
                </a:solidFill>
              </a:rPr>
              <a:t>.”</a:t>
            </a:r>
            <a:r>
              <a:rPr lang="en" sz="1800">
                <a:solidFill>
                  <a:srgbClr val="00FFFF"/>
                </a:solidFill>
              </a:rPr>
              <a:t>  </a:t>
            </a:r>
            <a:r>
              <a:rPr lang="en" sz="1800">
                <a:solidFill>
                  <a:srgbClr val="FFFF00"/>
                </a:solidFill>
              </a:rPr>
              <a:t>John writes his book so that we might believe Jesus is the Son of God, He writes that the Word was God.  But he </a:t>
            </a:r>
            <a:r>
              <a:rPr lang="en" sz="1800" u="sng">
                <a:solidFill>
                  <a:srgbClr val="FFFF00"/>
                </a:solidFill>
              </a:rPr>
              <a:t>doesn’t</a:t>
            </a:r>
            <a:r>
              <a:rPr lang="en" sz="1800">
                <a:solidFill>
                  <a:srgbClr val="FFFF00"/>
                </a:solidFill>
              </a:rPr>
              <a:t> call Mary the mother of God!</a:t>
            </a:r>
            <a:endParaRPr sz="1800">
              <a:solidFill>
                <a:srgbClr val="FFFF00"/>
              </a:solidFill>
            </a:endParaRPr>
          </a:p>
          <a:p>
            <a:pPr marL="457200" lvl="0" indent="-342900" algn="l" rtl="0">
              <a:spcBef>
                <a:spcPts val="0"/>
              </a:spcBef>
              <a:spcAft>
                <a:spcPts val="0"/>
              </a:spcAft>
              <a:buClr>
                <a:srgbClr val="FFFF00"/>
              </a:buClr>
              <a:buSzPts val="1800"/>
              <a:buChar char="●"/>
            </a:pPr>
            <a:r>
              <a:rPr lang="en" sz="1800" u="sng">
                <a:solidFill>
                  <a:srgbClr val="FFFF00"/>
                </a:solidFill>
              </a:rPr>
              <a:t>Acts 1:14</a:t>
            </a:r>
            <a:r>
              <a:rPr lang="en" sz="1800">
                <a:solidFill>
                  <a:srgbClr val="00FFFF"/>
                </a:solidFill>
              </a:rPr>
              <a:t> </a:t>
            </a:r>
            <a:r>
              <a:rPr lang="en" sz="1800" i="1">
                <a:solidFill>
                  <a:schemeClr val="dk1"/>
                </a:solidFill>
              </a:rPr>
              <a:t>“These all continued with one accord in prayer and supplication, with the women </a:t>
            </a:r>
            <a:r>
              <a:rPr lang="en" sz="1800" i="1" u="sng">
                <a:solidFill>
                  <a:schemeClr val="dk1"/>
                </a:solidFill>
              </a:rPr>
              <a:t>and Mary the mother of Jesus</a:t>
            </a:r>
            <a:r>
              <a:rPr lang="en" sz="1800" i="1">
                <a:solidFill>
                  <a:schemeClr val="dk1"/>
                </a:solidFill>
              </a:rPr>
              <a:t>, and with His brothers.”</a:t>
            </a:r>
            <a:r>
              <a:rPr lang="en" sz="1800">
                <a:solidFill>
                  <a:srgbClr val="00FFFF"/>
                </a:solidFill>
              </a:rPr>
              <a:t>  </a:t>
            </a:r>
            <a:r>
              <a:rPr lang="en" sz="1800">
                <a:solidFill>
                  <a:srgbClr val="FFFF00"/>
                </a:solidFill>
              </a:rPr>
              <a:t>(Same words here.)</a:t>
            </a:r>
            <a:endParaRPr sz="1800">
              <a:solidFill>
                <a:srgbClr val="FFFF00"/>
              </a:solidFill>
            </a:endParaRPr>
          </a:p>
          <a:p>
            <a:pPr marL="457200" lvl="0" indent="-342900" algn="l" rtl="0">
              <a:spcBef>
                <a:spcPts val="0"/>
              </a:spcBef>
              <a:spcAft>
                <a:spcPts val="0"/>
              </a:spcAft>
              <a:buClr>
                <a:srgbClr val="00FFFF"/>
              </a:buClr>
              <a:buSzPts val="1800"/>
              <a:buChar char="●"/>
            </a:pPr>
            <a:r>
              <a:rPr lang="en" sz="1800">
                <a:solidFill>
                  <a:srgbClr val="00FFFF"/>
                </a:solidFill>
              </a:rPr>
              <a:t>We can’t allow all the mystery of Immanuel - “God with us” - to make us believe a lie!</a:t>
            </a:r>
            <a:endParaRPr sz="18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93400" y="0"/>
            <a:ext cx="9298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PRAYING TO MARY ?</a:t>
            </a:r>
            <a:endParaRPr sz="5000" b="1">
              <a:solidFill>
                <a:srgbClr val="00FFFF"/>
              </a:solidFill>
            </a:endParaRPr>
          </a:p>
        </p:txBody>
      </p:sp>
      <p:sp>
        <p:nvSpPr>
          <p:cNvPr id="103" name="Google Shape;103;p21"/>
          <p:cNvSpPr txBox="1">
            <a:spLocks noGrp="1"/>
          </p:cNvSpPr>
          <p:nvPr>
            <p:ph type="subTitle" idx="1"/>
          </p:nvPr>
        </p:nvSpPr>
        <p:spPr>
          <a:xfrm>
            <a:off x="-201675" y="354625"/>
            <a:ext cx="9454500" cy="47889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u="sng">
                <a:solidFill>
                  <a:srgbClr val="FFFF00"/>
                </a:solidFill>
              </a:rPr>
              <a:t>Js.5:16</a:t>
            </a:r>
            <a:r>
              <a:rPr lang="en" sz="1800">
                <a:solidFill>
                  <a:srgbClr val="FFFF00"/>
                </a:solidFill>
              </a:rPr>
              <a:t> </a:t>
            </a:r>
            <a:r>
              <a:rPr lang="en" sz="1800" i="1">
                <a:solidFill>
                  <a:schemeClr val="dk1"/>
                </a:solidFill>
              </a:rPr>
              <a:t>“Confess your trespasses to one another, and pray for one another, that you may be healed. The effective, fervent prayer of a righteous man avails much.”</a:t>
            </a:r>
            <a:endParaRPr sz="1800" i="1">
              <a:solidFill>
                <a:schemeClr val="dk1"/>
              </a:solidFill>
            </a:endParaRPr>
          </a:p>
          <a:p>
            <a:pPr marL="457200" lvl="0" indent="-342900" algn="l" rtl="0">
              <a:spcBef>
                <a:spcPts val="0"/>
              </a:spcBef>
              <a:spcAft>
                <a:spcPts val="0"/>
              </a:spcAft>
              <a:buClr>
                <a:srgbClr val="FFFF00"/>
              </a:buClr>
              <a:buSzPts val="1800"/>
              <a:buChar char="●"/>
            </a:pPr>
            <a:r>
              <a:rPr lang="en" sz="1800">
                <a:solidFill>
                  <a:srgbClr val="FFFF00"/>
                </a:solidFill>
              </a:rPr>
              <a:t>The passage above is used by the Catholic and Orthodox churches to justify praying to dead saints, and even to angels!  Their reasoning is that dead saints are still alive, and so we can pray to them and ask them to intercede with God for us.  Is this biblical?</a:t>
            </a:r>
            <a:endParaRPr sz="1800">
              <a:solidFill>
                <a:srgbClr val="FFFF00"/>
              </a:solidFill>
            </a:endParaRPr>
          </a:p>
          <a:p>
            <a:pPr marL="457200" lvl="0" indent="-342900" algn="l" rtl="0">
              <a:spcBef>
                <a:spcPts val="0"/>
              </a:spcBef>
              <a:spcAft>
                <a:spcPts val="0"/>
              </a:spcAft>
              <a:buClr>
                <a:srgbClr val="00FFFF"/>
              </a:buClr>
              <a:buSzPts val="1800"/>
              <a:buChar char="●"/>
            </a:pPr>
            <a:r>
              <a:rPr lang="en" sz="1800">
                <a:solidFill>
                  <a:srgbClr val="00FFFF"/>
                </a:solidFill>
              </a:rPr>
              <a:t>In the Old Testament, where are the prayers to Enoch, Abraham, Moses, David, Elijah, Daniel, etc?  In the New Testament, where are the prayers to John the Baptist, Joseph the father of Jesus, Stephen, James the brother of John, etc?  Where does ANYONE ever offer prayer to an angel?  Instead of all this, how are we taught to pray?</a:t>
            </a:r>
            <a:endParaRPr sz="1800">
              <a:solidFill>
                <a:srgbClr val="00FFFF"/>
              </a:solidFill>
            </a:endParaRPr>
          </a:p>
          <a:p>
            <a:pPr marL="457200" lvl="0" indent="-342900" algn="l" rtl="0">
              <a:spcBef>
                <a:spcPts val="0"/>
              </a:spcBef>
              <a:spcAft>
                <a:spcPts val="0"/>
              </a:spcAft>
              <a:buClr>
                <a:srgbClr val="FFFF00"/>
              </a:buClr>
              <a:buSzPts val="1800"/>
              <a:buChar char="●"/>
            </a:pPr>
            <a:r>
              <a:rPr lang="en" sz="1800" u="sng">
                <a:solidFill>
                  <a:srgbClr val="FFFF00"/>
                </a:solidFill>
              </a:rPr>
              <a:t>Lk.11:1-2</a:t>
            </a:r>
            <a:r>
              <a:rPr lang="en" sz="1800">
                <a:solidFill>
                  <a:srgbClr val="FFFF00"/>
                </a:solidFill>
              </a:rPr>
              <a:t> </a:t>
            </a:r>
            <a:r>
              <a:rPr lang="en" sz="1800" i="1">
                <a:solidFill>
                  <a:schemeClr val="dk1"/>
                </a:solidFill>
              </a:rPr>
              <a:t>“Now it came to pass, as He was praying in a certain place, when He ceased, that one of His disciples said to Him, “</a:t>
            </a:r>
            <a:r>
              <a:rPr lang="en" sz="1800" i="1" u="sng">
                <a:solidFill>
                  <a:schemeClr val="dk1"/>
                </a:solidFill>
              </a:rPr>
              <a:t>Lord, teach us to pray</a:t>
            </a:r>
            <a:r>
              <a:rPr lang="en" sz="1800" i="1">
                <a:solidFill>
                  <a:schemeClr val="dk1"/>
                </a:solidFill>
              </a:rPr>
              <a:t>, as John also taught his disciples.” 2 So He said to them, “</a:t>
            </a:r>
            <a:r>
              <a:rPr lang="en" sz="1800" i="1" u="sng">
                <a:solidFill>
                  <a:schemeClr val="dk1"/>
                </a:solidFill>
              </a:rPr>
              <a:t>When you pray, say: Our Father in heaven</a:t>
            </a:r>
            <a:r>
              <a:rPr lang="en" sz="1800" i="1">
                <a:solidFill>
                  <a:schemeClr val="dk1"/>
                </a:solidFill>
              </a:rPr>
              <a:t>, Hallowed be </a:t>
            </a:r>
            <a:r>
              <a:rPr lang="en" sz="1800" i="1" u="sng">
                <a:solidFill>
                  <a:schemeClr val="dk1"/>
                </a:solidFill>
              </a:rPr>
              <a:t>Your</a:t>
            </a:r>
            <a:r>
              <a:rPr lang="en" sz="1800" i="1">
                <a:solidFill>
                  <a:schemeClr val="dk1"/>
                </a:solidFill>
              </a:rPr>
              <a:t> name….”</a:t>
            </a:r>
            <a:endParaRPr sz="1800" i="1">
              <a:solidFill>
                <a:schemeClr val="dk1"/>
              </a:solidFill>
            </a:endParaRPr>
          </a:p>
          <a:p>
            <a:pPr marL="457200" lvl="0" indent="-342900" algn="l" rtl="0">
              <a:spcBef>
                <a:spcPts val="0"/>
              </a:spcBef>
              <a:spcAft>
                <a:spcPts val="0"/>
              </a:spcAft>
              <a:buClr>
                <a:srgbClr val="FFFF00"/>
              </a:buClr>
              <a:buSzPts val="1800"/>
              <a:buChar char="●"/>
            </a:pPr>
            <a:r>
              <a:rPr lang="en" sz="1800" u="sng">
                <a:solidFill>
                  <a:srgbClr val="FFFF00"/>
                </a:solidFill>
              </a:rPr>
              <a:t>Phil.4:6</a:t>
            </a:r>
            <a:r>
              <a:rPr lang="en" sz="1800">
                <a:solidFill>
                  <a:srgbClr val="FFFF00"/>
                </a:solidFill>
              </a:rPr>
              <a:t> </a:t>
            </a:r>
            <a:r>
              <a:rPr lang="en" sz="1800" i="1">
                <a:solidFill>
                  <a:schemeClr val="dk1"/>
                </a:solidFill>
              </a:rPr>
              <a:t>“Be anxious for nothing, but in everything by prayer and supplication, with thanksgiving, </a:t>
            </a:r>
            <a:r>
              <a:rPr lang="en" sz="1800" i="1" u="sng">
                <a:solidFill>
                  <a:schemeClr val="dk1"/>
                </a:solidFill>
              </a:rPr>
              <a:t>let your requests be made known to God</a:t>
            </a:r>
            <a:r>
              <a:rPr lang="en" sz="1800" i="1">
                <a:solidFill>
                  <a:schemeClr val="dk1"/>
                </a:solidFill>
              </a:rPr>
              <a:t>;”</a:t>
            </a:r>
            <a:endParaRPr sz="1800" i="1">
              <a:solidFill>
                <a:schemeClr val="dk1"/>
              </a:solidFill>
            </a:endParaRPr>
          </a:p>
          <a:p>
            <a:pPr marL="457200" lvl="0" indent="-342900" algn="l" rtl="0">
              <a:spcBef>
                <a:spcPts val="0"/>
              </a:spcBef>
              <a:spcAft>
                <a:spcPts val="0"/>
              </a:spcAft>
              <a:buClr>
                <a:srgbClr val="00FFFF"/>
              </a:buClr>
              <a:buSzPts val="1800"/>
              <a:buChar char="●"/>
            </a:pPr>
            <a:r>
              <a:rPr lang="en" sz="1800">
                <a:solidFill>
                  <a:srgbClr val="00FFFF"/>
                </a:solidFill>
              </a:rPr>
              <a:t>It also appears that, with Jesus now as our King and ascended to the right hand of His Father, we can also pray to Jesus.</a:t>
            </a:r>
            <a:r>
              <a:rPr lang="en" sz="1800">
                <a:solidFill>
                  <a:srgbClr val="FFFF00"/>
                </a:solidFill>
              </a:rPr>
              <a:t>  (</a:t>
            </a:r>
            <a:r>
              <a:rPr lang="en" sz="1800" u="sng">
                <a:solidFill>
                  <a:srgbClr val="FFFF00"/>
                </a:solidFill>
              </a:rPr>
              <a:t>1 Cor.1:1-2</a:t>
            </a:r>
            <a:r>
              <a:rPr lang="en" sz="1800">
                <a:solidFill>
                  <a:srgbClr val="FFFF00"/>
                </a:solidFill>
              </a:rPr>
              <a:t>, </a:t>
            </a:r>
            <a:r>
              <a:rPr lang="en" sz="1800" u="sng">
                <a:solidFill>
                  <a:srgbClr val="FFFF00"/>
                </a:solidFill>
              </a:rPr>
              <a:t>2 Cor.12:8</a:t>
            </a:r>
            <a:r>
              <a:rPr lang="en" sz="1800">
                <a:solidFill>
                  <a:srgbClr val="FFFF00"/>
                </a:solidFill>
              </a:rPr>
              <a:t>, </a:t>
            </a:r>
            <a:r>
              <a:rPr lang="en" sz="1800" u="sng">
                <a:solidFill>
                  <a:srgbClr val="FFFF00"/>
                </a:solidFill>
              </a:rPr>
              <a:t>Acts 7:59</a:t>
            </a:r>
            <a:r>
              <a:rPr lang="en" sz="1800">
                <a:solidFill>
                  <a:srgbClr val="FFFF00"/>
                </a:solidFill>
              </a:rPr>
              <a:t>, </a:t>
            </a:r>
            <a:r>
              <a:rPr lang="en" sz="1800" u="sng">
                <a:solidFill>
                  <a:srgbClr val="FFFF00"/>
                </a:solidFill>
              </a:rPr>
              <a:t>Rev.22:20</a:t>
            </a:r>
            <a:r>
              <a:rPr lang="en" sz="1800">
                <a:solidFill>
                  <a:srgbClr val="FFFF00"/>
                </a:solidFill>
              </a:rPr>
              <a:t>)</a:t>
            </a:r>
            <a:endParaRPr sz="18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4234</Words>
  <Application>Microsoft Office PowerPoint</Application>
  <PresentationFormat>On-screen Show (16:9)</PresentationFormat>
  <Paragraphs>81</Paragraphs>
  <Slides>15</Slides>
  <Notes>15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Arial</vt:lpstr>
      <vt:lpstr>Simple Dark</vt:lpstr>
      <vt:lpstr>MARY - MOTHER OF JESUS</vt:lpstr>
      <vt:lpstr>SHE SHOWED GREAT FAITH</vt:lpstr>
      <vt:lpstr>SHE SHOWED GREAT COURAGE</vt:lpstr>
      <vt:lpstr>SHE SHOWED GREAT WISDOM</vt:lpstr>
      <vt:lpstr>SHE SHOWED GREAT HUMILITY</vt:lpstr>
      <vt:lpstr>LET US LEARN FROM MARY</vt:lpstr>
      <vt:lpstr>“PERPETUAL VIRGIN” ?</vt:lpstr>
      <vt:lpstr>“MOTHER OF GOD” ?</vt:lpstr>
      <vt:lpstr>PRAYING TO MARY ?</vt:lpstr>
      <vt:lpstr>MARY NEVER SINNED ?</vt:lpstr>
      <vt:lpstr>MARY ROSE FROM THE DEAD ?</vt:lpstr>
      <vt:lpstr>SHE APPEARS TODAY ?</vt:lpstr>
      <vt:lpstr>THE “QUEEN OF HEAVEN” ?</vt:lpstr>
      <vt:lpstr>IS ANY OF THIS IN THE BIBLE?</vt:lpstr>
      <vt:lpstr>SINNERS - BUT FORGIVEN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2024-11-10T03:35:02Z</dcterms:modified>
</cp:coreProperties>
</file>