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99" d="100"/>
          <a:sy n="199" d="100"/>
        </p:scale>
        <p:origin x="3222"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30c91412848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30c91412848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30c91412848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30c91412848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0c335ba25d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0c335ba25d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30c335ba25d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30c335ba25d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30c335ba25d_0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30c335ba25d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30c335ba25d_0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30c335ba25d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30c9141284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30c9141284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30c91412848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30c91412848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30c91412848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30c91412848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30c91412848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30c91412848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0" y="0"/>
            <a:ext cx="91440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TRADITION</a:t>
            </a:r>
            <a:endParaRPr sz="5000" b="1">
              <a:solidFill>
                <a:srgbClr val="00FFFF"/>
              </a:solidFill>
            </a:endParaRPr>
          </a:p>
        </p:txBody>
      </p:sp>
      <p:sp>
        <p:nvSpPr>
          <p:cNvPr id="55" name="Google Shape;55;p13"/>
          <p:cNvSpPr txBox="1">
            <a:spLocks noGrp="1"/>
          </p:cNvSpPr>
          <p:nvPr>
            <p:ph type="subTitle" idx="1"/>
          </p:nvPr>
        </p:nvSpPr>
        <p:spPr>
          <a:xfrm>
            <a:off x="-52800" y="358700"/>
            <a:ext cx="9265200" cy="4784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700" u="sng">
                <a:solidFill>
                  <a:srgbClr val="FFFF00"/>
                </a:solidFill>
              </a:rPr>
              <a:t>Mk.7:1-13</a:t>
            </a:r>
            <a:r>
              <a:rPr lang="en" sz="1700">
                <a:solidFill>
                  <a:schemeClr val="dk1"/>
                </a:solidFill>
              </a:rPr>
              <a:t> </a:t>
            </a:r>
            <a:r>
              <a:rPr lang="en" sz="1700">
                <a:solidFill>
                  <a:srgbClr val="00FFFF"/>
                </a:solidFill>
              </a:rPr>
              <a:t>(NASB95)</a:t>
            </a:r>
            <a:r>
              <a:rPr lang="en" sz="1700">
                <a:solidFill>
                  <a:schemeClr val="dk1"/>
                </a:solidFill>
              </a:rPr>
              <a:t> </a:t>
            </a:r>
            <a:r>
              <a:rPr lang="en" sz="1700" i="1">
                <a:solidFill>
                  <a:schemeClr val="dk1"/>
                </a:solidFill>
              </a:rPr>
              <a:t>“The Pharisees and some of the scribes gathered around Him when they had come from Jerusalem, 2 and had seen that some of His disciples were eating their bread with impure hands, that is, unwashed. 3 (For the Pharisees and all the Jews do not eat unless they carefully wash their hands, </a:t>
            </a:r>
            <a:r>
              <a:rPr lang="en" sz="1700" i="1" u="sng">
                <a:solidFill>
                  <a:schemeClr val="dk1"/>
                </a:solidFill>
              </a:rPr>
              <a:t>thus observing the traditions of the elders</a:t>
            </a:r>
            <a:r>
              <a:rPr lang="en" sz="1700" i="1">
                <a:solidFill>
                  <a:schemeClr val="dk1"/>
                </a:solidFill>
              </a:rPr>
              <a:t>; 4 and when they come from the marketplace, they do not eat unless they cleanse themselves; </a:t>
            </a:r>
            <a:r>
              <a:rPr lang="en" sz="1700" i="1" u="sng">
                <a:solidFill>
                  <a:schemeClr val="dk1"/>
                </a:solidFill>
              </a:rPr>
              <a:t>and there are many other things which they have received in order to observe</a:t>
            </a:r>
            <a:r>
              <a:rPr lang="en" sz="1700" i="1">
                <a:solidFill>
                  <a:schemeClr val="dk1"/>
                </a:solidFill>
              </a:rPr>
              <a:t>, such as the washing of cups and pitchers and copper pots.) 5 The Pharisees and the scribes asked Him, “</a:t>
            </a:r>
            <a:r>
              <a:rPr lang="en" sz="1700" i="1" u="sng">
                <a:solidFill>
                  <a:schemeClr val="dk1"/>
                </a:solidFill>
              </a:rPr>
              <a:t>Why do Your disciples not walk according to the tradition of the elders</a:t>
            </a:r>
            <a:r>
              <a:rPr lang="en" sz="1700" i="1">
                <a:solidFill>
                  <a:schemeClr val="dk1"/>
                </a:solidFill>
              </a:rPr>
              <a:t>, but eat their bread with impure hands?” 6 And He said to them, “Rightly did Isaiah prophesy of you hypocrites, as it is written: ‘This people honors Me with their lips, but their heart is far away from Me. 7 ‘</a:t>
            </a:r>
            <a:r>
              <a:rPr lang="en" sz="1700" i="1" u="sng">
                <a:solidFill>
                  <a:schemeClr val="dk1"/>
                </a:solidFill>
              </a:rPr>
              <a:t>But in vain do they worship Me</a:t>
            </a:r>
            <a:r>
              <a:rPr lang="en" sz="1700" i="1">
                <a:solidFill>
                  <a:schemeClr val="dk1"/>
                </a:solidFill>
              </a:rPr>
              <a:t>, </a:t>
            </a:r>
            <a:r>
              <a:rPr lang="en" sz="1700" i="1" u="sng">
                <a:solidFill>
                  <a:schemeClr val="dk1"/>
                </a:solidFill>
              </a:rPr>
              <a:t>teaching as doctrines the precepts of men</a:t>
            </a:r>
            <a:r>
              <a:rPr lang="en" sz="1700" i="1">
                <a:solidFill>
                  <a:schemeClr val="dk1"/>
                </a:solidFill>
              </a:rPr>
              <a:t>.’ 8 </a:t>
            </a:r>
            <a:r>
              <a:rPr lang="en" sz="1700" i="1" u="sng">
                <a:solidFill>
                  <a:schemeClr val="dk1"/>
                </a:solidFill>
              </a:rPr>
              <a:t>Neglecting the commandment of God, you hold to the tradition of men</a:t>
            </a:r>
            <a:r>
              <a:rPr lang="en" sz="1700" i="1">
                <a:solidFill>
                  <a:schemeClr val="dk1"/>
                </a:solidFill>
              </a:rPr>
              <a:t>.” 9 He was also saying to them, “</a:t>
            </a:r>
            <a:r>
              <a:rPr lang="en" sz="1700" i="1" u="sng">
                <a:solidFill>
                  <a:schemeClr val="dk1"/>
                </a:solidFill>
              </a:rPr>
              <a:t>You are experts at setting aside the commandment of God in order to keep your tradition</a:t>
            </a:r>
            <a:r>
              <a:rPr lang="en" sz="1700" i="1">
                <a:solidFill>
                  <a:schemeClr val="dk1"/>
                </a:solidFill>
              </a:rPr>
              <a:t>. 10 For Moses said, ‘Honor your father and your mother’; and, ‘He who speaks evil of father or mother, is to be put to death’; 11 but you say, ‘If a man says to his father or his mother, whatever I have that would help you is Corban (that is to say, given to God),’ 12 you no longer permit him to do anything for his father or his mother; 13 </a:t>
            </a:r>
            <a:r>
              <a:rPr lang="en" sz="1700" i="1" u="sng">
                <a:solidFill>
                  <a:schemeClr val="dk1"/>
                </a:solidFill>
              </a:rPr>
              <a:t>thus invalidating the word of God by your tradition which you have handed down; and you do many things such as that</a:t>
            </a:r>
            <a:r>
              <a:rPr lang="en" sz="1700" i="1">
                <a:solidFill>
                  <a:schemeClr val="dk1"/>
                </a:solidFill>
              </a:rPr>
              <a:t>.”</a:t>
            </a:r>
            <a:endParaRPr sz="1700" i="1"/>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147525" y="0"/>
            <a:ext cx="95223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900" b="1">
                <a:solidFill>
                  <a:srgbClr val="00FFFF"/>
                </a:solidFill>
              </a:rPr>
              <a:t>HOW DO WE KNOW?</a:t>
            </a:r>
            <a:endParaRPr sz="4900" b="1">
              <a:solidFill>
                <a:srgbClr val="00FFFF"/>
              </a:solidFill>
            </a:endParaRPr>
          </a:p>
        </p:txBody>
      </p:sp>
      <p:sp>
        <p:nvSpPr>
          <p:cNvPr id="109" name="Google Shape;109;p22"/>
          <p:cNvSpPr txBox="1">
            <a:spLocks noGrp="1"/>
          </p:cNvSpPr>
          <p:nvPr>
            <p:ph type="subTitle" idx="1"/>
          </p:nvPr>
        </p:nvSpPr>
        <p:spPr>
          <a:xfrm>
            <a:off x="-188150" y="347875"/>
            <a:ext cx="9420600" cy="47955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dirty="0">
                <a:solidFill>
                  <a:srgbClr val="FFFF00"/>
                </a:solidFill>
              </a:rPr>
              <a:t>I firmly believe that if someone says the apostles passed on important doctrine and traditions that they never wrote down they must PROVE that point somehow.  You can’t just say that I must believe some uninspired Christian who, decades or even hundreds of years later claims “The apostles taught this.”  If that’s all it takes then how are we to know who is lying, who is mistaken, etc?  But I submit for you now a couple more passages to consider regarding what they wrote down for us.</a:t>
            </a:r>
            <a:endParaRPr sz="1900" dirty="0">
              <a:solidFill>
                <a:srgbClr val="FFFF00"/>
              </a:solidFill>
            </a:endParaRPr>
          </a:p>
          <a:p>
            <a:pPr marL="457200" lvl="0" indent="-349250" algn="l" rtl="0">
              <a:spcBef>
                <a:spcPts val="0"/>
              </a:spcBef>
              <a:spcAft>
                <a:spcPts val="0"/>
              </a:spcAft>
              <a:buClr>
                <a:srgbClr val="FFFF00"/>
              </a:buClr>
              <a:buSzPts val="1900"/>
              <a:buChar char="●"/>
            </a:pPr>
            <a:r>
              <a:rPr lang="en" sz="1900" u="sng" dirty="0">
                <a:solidFill>
                  <a:srgbClr val="FFFF00"/>
                </a:solidFill>
              </a:rPr>
              <a:t>2 Cor.10:11</a:t>
            </a:r>
            <a:r>
              <a:rPr lang="en" sz="1900" dirty="0">
                <a:solidFill>
                  <a:srgbClr val="FFFF00"/>
                </a:solidFill>
              </a:rPr>
              <a:t> </a:t>
            </a:r>
            <a:r>
              <a:rPr lang="en" sz="1900" i="1" dirty="0">
                <a:solidFill>
                  <a:schemeClr val="dk1"/>
                </a:solidFill>
              </a:rPr>
              <a:t>“Let such a person consider this, that what we are in word by letters when absent, </a:t>
            </a:r>
            <a:r>
              <a:rPr lang="en" sz="1900" i="1" u="sng" dirty="0">
                <a:solidFill>
                  <a:schemeClr val="dk1"/>
                </a:solidFill>
              </a:rPr>
              <a:t>such persons we are also in deed when present</a:t>
            </a:r>
            <a:r>
              <a:rPr lang="en" sz="1900" i="1" dirty="0">
                <a:solidFill>
                  <a:schemeClr val="dk1"/>
                </a:solidFill>
              </a:rPr>
              <a:t>.”</a:t>
            </a:r>
            <a:r>
              <a:rPr lang="en" sz="1900" dirty="0">
                <a:solidFill>
                  <a:srgbClr val="FFFF00"/>
                </a:solidFill>
              </a:rPr>
              <a:t>  </a:t>
            </a:r>
            <a:r>
              <a:rPr lang="en" sz="1900" dirty="0">
                <a:solidFill>
                  <a:srgbClr val="00FFFF"/>
                </a:solidFill>
              </a:rPr>
              <a:t>Paul clearly says here that he is the same person, giving the same message, whether he is writing a letter, or he is there in person.  Were there secret teachings he refused to write?</a:t>
            </a:r>
            <a:endParaRPr sz="1900" dirty="0">
              <a:solidFill>
                <a:srgbClr val="00FFFF"/>
              </a:solidFill>
            </a:endParaRPr>
          </a:p>
          <a:p>
            <a:pPr marL="457200" lvl="0" indent="-349250" algn="l" rtl="0">
              <a:spcBef>
                <a:spcPts val="0"/>
              </a:spcBef>
              <a:spcAft>
                <a:spcPts val="0"/>
              </a:spcAft>
              <a:buClr>
                <a:srgbClr val="FFFF00"/>
              </a:buClr>
              <a:buSzPts val="1900"/>
              <a:buChar char="●"/>
            </a:pPr>
            <a:r>
              <a:rPr lang="en" sz="1900" u="sng" dirty="0">
                <a:solidFill>
                  <a:srgbClr val="FFFF00"/>
                </a:solidFill>
              </a:rPr>
              <a:t>Eph.3:3-5</a:t>
            </a:r>
            <a:r>
              <a:rPr lang="en" sz="1900" dirty="0">
                <a:solidFill>
                  <a:srgbClr val="FFFF00"/>
                </a:solidFill>
              </a:rPr>
              <a:t> </a:t>
            </a:r>
            <a:r>
              <a:rPr lang="en" sz="1900" i="1" dirty="0">
                <a:solidFill>
                  <a:schemeClr val="dk1"/>
                </a:solidFill>
              </a:rPr>
              <a:t>“that by revelation there was made known to me the mystery, </a:t>
            </a:r>
            <a:r>
              <a:rPr lang="en" sz="1900" i="1" u="sng" dirty="0">
                <a:solidFill>
                  <a:schemeClr val="dk1"/>
                </a:solidFill>
              </a:rPr>
              <a:t>as I wrote before</a:t>
            </a:r>
            <a:r>
              <a:rPr lang="en" sz="1900" i="1" dirty="0">
                <a:solidFill>
                  <a:schemeClr val="dk1"/>
                </a:solidFill>
              </a:rPr>
              <a:t> in brief. 4 </a:t>
            </a:r>
            <a:r>
              <a:rPr lang="en" sz="1900" i="1" u="sng" dirty="0">
                <a:solidFill>
                  <a:schemeClr val="dk1"/>
                </a:solidFill>
              </a:rPr>
              <a:t>By referring to this, when you read you can understand my insight into the mystery of Christ</a:t>
            </a:r>
            <a:r>
              <a:rPr lang="en" sz="1900" i="1" dirty="0">
                <a:solidFill>
                  <a:schemeClr val="dk1"/>
                </a:solidFill>
              </a:rPr>
              <a:t>, 5 which in other generations was not made known to the sons of men, as </a:t>
            </a:r>
            <a:r>
              <a:rPr lang="en" sz="1900" i="1" u="sng" dirty="0">
                <a:solidFill>
                  <a:schemeClr val="dk1"/>
                </a:solidFill>
              </a:rPr>
              <a:t>it has now been revealed to His holy apostles and prophets in the Spirit</a:t>
            </a:r>
            <a:r>
              <a:rPr lang="en" sz="1900" i="1" dirty="0">
                <a:solidFill>
                  <a:schemeClr val="dk1"/>
                </a:solidFill>
              </a:rPr>
              <a:t>;”</a:t>
            </a:r>
            <a:r>
              <a:rPr lang="en" sz="1900" dirty="0">
                <a:solidFill>
                  <a:srgbClr val="FFFF00"/>
                </a:solidFill>
              </a:rPr>
              <a:t>  </a:t>
            </a:r>
            <a:r>
              <a:rPr lang="en" sz="1900" dirty="0">
                <a:solidFill>
                  <a:srgbClr val="00FFFF"/>
                </a:solidFill>
              </a:rPr>
              <a:t>Paul says that when a Christian reads what he WROTE DOWN, we can understand it.  And we don’t need church leaders to interpret it!</a:t>
            </a:r>
            <a:endParaRPr sz="19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147525" y="0"/>
            <a:ext cx="95223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900" b="1">
                <a:solidFill>
                  <a:srgbClr val="00FFFF"/>
                </a:solidFill>
              </a:rPr>
              <a:t>APPLICATIONS</a:t>
            </a:r>
            <a:endParaRPr sz="4900" b="1">
              <a:solidFill>
                <a:srgbClr val="00FFFF"/>
              </a:solidFill>
            </a:endParaRPr>
          </a:p>
        </p:txBody>
      </p:sp>
      <p:sp>
        <p:nvSpPr>
          <p:cNvPr id="115" name="Google Shape;115;p23"/>
          <p:cNvSpPr txBox="1">
            <a:spLocks noGrp="1"/>
          </p:cNvSpPr>
          <p:nvPr>
            <p:ph type="subTitle" idx="1"/>
          </p:nvPr>
        </p:nvSpPr>
        <p:spPr>
          <a:xfrm>
            <a:off x="-188150" y="347875"/>
            <a:ext cx="9393600" cy="47955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FFFF00"/>
              </a:buClr>
              <a:buSzPts val="1800"/>
              <a:buChar char="●"/>
            </a:pPr>
            <a:r>
              <a:rPr lang="en" sz="1800" dirty="0">
                <a:solidFill>
                  <a:srgbClr val="FFFF00"/>
                </a:solidFill>
              </a:rPr>
              <a:t>Each autonomous congregation will have their own personal traditions.  As long as these traditions do not violate the teachings or examples or inferences of the New Testament, these </a:t>
            </a:r>
            <a:r>
              <a:rPr lang="en" sz="1800" u="sng" dirty="0">
                <a:solidFill>
                  <a:srgbClr val="FFFF00"/>
                </a:solidFill>
              </a:rPr>
              <a:t>might</a:t>
            </a:r>
            <a:r>
              <a:rPr lang="en" sz="1800" dirty="0">
                <a:solidFill>
                  <a:srgbClr val="FFFF00"/>
                </a:solidFill>
              </a:rPr>
              <a:t> be fine traditions.  But our traditions regarding such things as meeting times, “exhortations”, “as we stand and sing”, 4-part harmony singing, “coming forward”, “passing the collection plate”, “gospel meetings”, what to name the meeting place, and so on, must NEVER be held so dear to us that we begin considering them to be doctrine!  If we become guilty of that we are no better than those Pharisees of Jesus’ day who </a:t>
            </a:r>
            <a:r>
              <a:rPr lang="en" sz="1800" i="1" dirty="0">
                <a:solidFill>
                  <a:schemeClr val="dk1"/>
                </a:solidFill>
              </a:rPr>
              <a:t>“set aside the commandment of God in order to keep your tradition.”</a:t>
            </a:r>
            <a:r>
              <a:rPr lang="en" sz="1800" dirty="0">
                <a:solidFill>
                  <a:srgbClr val="FFFF00"/>
                </a:solidFill>
              </a:rPr>
              <a:t>  (</a:t>
            </a:r>
            <a:r>
              <a:rPr lang="en" sz="1800" u="sng" dirty="0">
                <a:solidFill>
                  <a:srgbClr val="FFFF00"/>
                </a:solidFill>
              </a:rPr>
              <a:t>Mk.7:9</a:t>
            </a:r>
            <a:r>
              <a:rPr lang="en" sz="1800" dirty="0">
                <a:solidFill>
                  <a:srgbClr val="FFFF00"/>
                </a:solidFill>
              </a:rPr>
              <a:t>)</a:t>
            </a:r>
            <a:endParaRPr sz="1800" dirty="0">
              <a:solidFill>
                <a:srgbClr val="FFFF00"/>
              </a:solidFill>
            </a:endParaRPr>
          </a:p>
          <a:p>
            <a:pPr marL="457200" lvl="0" indent="-342900" algn="l" rtl="0">
              <a:spcBef>
                <a:spcPts val="0"/>
              </a:spcBef>
              <a:spcAft>
                <a:spcPts val="0"/>
              </a:spcAft>
              <a:buClr>
                <a:srgbClr val="00FFFF"/>
              </a:buClr>
              <a:buSzPts val="1800"/>
              <a:buChar char="●"/>
            </a:pPr>
            <a:r>
              <a:rPr lang="en" sz="1800" dirty="0">
                <a:solidFill>
                  <a:srgbClr val="00FFFF"/>
                </a:solidFill>
              </a:rPr>
              <a:t>Regarding those today who say that the church and church tradition carries just as much authority as scripture, who quote their early “church fathers” and “councils” and “synods” far more than the bible, who say the apostles passed on important traditions like separating priests, bishops and elders; or “apostolic succession”; or building replicas of the tabernacle and temple; or surrounding ourselves with statues and pictures of martyred saints; or venerating and praying to Mary; or churches burning incense; or baptizing babies; or “original sin”; or the churches celebrating DOZENS of religious holidays; etc. - I simply say “Prove it.”  Show me where they wrote it down.</a:t>
            </a:r>
            <a:endParaRPr sz="18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0" y="0"/>
            <a:ext cx="91440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PARADOSIS</a:t>
            </a:r>
            <a:endParaRPr sz="5000" b="1">
              <a:solidFill>
                <a:srgbClr val="00FFFF"/>
              </a:solidFill>
            </a:endParaRPr>
          </a:p>
        </p:txBody>
      </p:sp>
      <p:sp>
        <p:nvSpPr>
          <p:cNvPr id="61" name="Google Shape;61;p14"/>
          <p:cNvSpPr txBox="1">
            <a:spLocks noGrp="1"/>
          </p:cNvSpPr>
          <p:nvPr>
            <p:ph type="subTitle" idx="1"/>
          </p:nvPr>
        </p:nvSpPr>
        <p:spPr>
          <a:xfrm>
            <a:off x="-154300" y="324850"/>
            <a:ext cx="9387000" cy="48186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rgbClr val="FFFF00"/>
              </a:buClr>
              <a:buSzPts val="2300"/>
              <a:buChar char="●"/>
            </a:pPr>
            <a:r>
              <a:rPr lang="en" sz="2200" dirty="0">
                <a:solidFill>
                  <a:srgbClr val="FFFF00"/>
                </a:solidFill>
              </a:rPr>
              <a:t>Greek word meaning “handed down or handed over”, “transmission”.  Translated in our bibles as “tradition” 13 times in the</a:t>
            </a:r>
            <a:r>
              <a:rPr lang="en" sz="2300" dirty="0">
                <a:solidFill>
                  <a:srgbClr val="FFFF00"/>
                </a:solidFill>
              </a:rPr>
              <a:t> New Testament.</a:t>
            </a:r>
            <a:endParaRPr sz="2300" dirty="0">
              <a:solidFill>
                <a:srgbClr val="FFFF00"/>
              </a:solidFill>
            </a:endParaRPr>
          </a:p>
          <a:p>
            <a:pPr marL="457200" lvl="0" indent="-368300" algn="l" rtl="0">
              <a:spcBef>
                <a:spcPts val="0"/>
              </a:spcBef>
              <a:spcAft>
                <a:spcPts val="0"/>
              </a:spcAft>
              <a:buClr>
                <a:schemeClr val="dk1"/>
              </a:buClr>
              <a:buSzPts val="2200"/>
              <a:buChar char="●"/>
            </a:pPr>
            <a:r>
              <a:rPr lang="en" sz="2200" dirty="0">
                <a:solidFill>
                  <a:schemeClr val="dk1"/>
                </a:solidFill>
              </a:rPr>
              <a:t>What did Jesus have to say to the Pharisees about the “tradition of the elders”, which had been “handed down” over many generations?</a:t>
            </a:r>
            <a:endParaRPr sz="2200" dirty="0">
              <a:solidFill>
                <a:schemeClr val="dk1"/>
              </a:solidFill>
            </a:endParaRPr>
          </a:p>
          <a:p>
            <a:pPr marL="457200" lvl="0" indent="-368300" algn="l" rtl="0">
              <a:spcBef>
                <a:spcPts val="0"/>
              </a:spcBef>
              <a:spcAft>
                <a:spcPts val="0"/>
              </a:spcAft>
              <a:buClr>
                <a:srgbClr val="00FFFF"/>
              </a:buClr>
              <a:buSzPts val="2200"/>
              <a:buChar char="●"/>
            </a:pPr>
            <a:r>
              <a:rPr lang="en" sz="2200" dirty="0">
                <a:solidFill>
                  <a:srgbClr val="00FFFF"/>
                </a:solidFill>
              </a:rPr>
              <a:t>First, notice that these traditions were not found in the Law of Moses - Exodus, Leviticus, Numbers, Deuteronomy.  Nor were they anywhere in the words of the Old Testament prophets.</a:t>
            </a:r>
            <a:endParaRPr sz="2200" dirty="0">
              <a:solidFill>
                <a:srgbClr val="00FFFF"/>
              </a:solidFill>
            </a:endParaRPr>
          </a:p>
          <a:p>
            <a:pPr marL="457200" lvl="0" indent="-368300" algn="l" rtl="0">
              <a:spcBef>
                <a:spcPts val="0"/>
              </a:spcBef>
              <a:spcAft>
                <a:spcPts val="0"/>
              </a:spcAft>
              <a:buClr>
                <a:srgbClr val="FFFF00"/>
              </a:buClr>
              <a:buSzPts val="2200"/>
              <a:buChar char="●"/>
            </a:pPr>
            <a:r>
              <a:rPr lang="en" sz="2200" dirty="0">
                <a:solidFill>
                  <a:srgbClr val="FFFF00"/>
                </a:solidFill>
              </a:rPr>
              <a:t>Jesus said they worshipped God “in vain” (it was meaningless).</a:t>
            </a:r>
            <a:endParaRPr sz="2200" dirty="0">
              <a:solidFill>
                <a:srgbClr val="FFFF00"/>
              </a:solidFill>
            </a:endParaRPr>
          </a:p>
          <a:p>
            <a:pPr marL="457200" lvl="0" indent="-368300" algn="l" rtl="0">
              <a:spcBef>
                <a:spcPts val="0"/>
              </a:spcBef>
              <a:spcAft>
                <a:spcPts val="0"/>
              </a:spcAft>
              <a:buClr>
                <a:schemeClr val="dk1"/>
              </a:buClr>
              <a:buSzPts val="2200"/>
              <a:buChar char="●"/>
            </a:pPr>
            <a:r>
              <a:rPr lang="en" sz="2200" dirty="0">
                <a:solidFill>
                  <a:schemeClr val="dk1"/>
                </a:solidFill>
              </a:rPr>
              <a:t>They taught the words of men as if they were commandments of God.</a:t>
            </a:r>
            <a:endParaRPr sz="2200" dirty="0">
              <a:solidFill>
                <a:schemeClr val="dk1"/>
              </a:solidFill>
            </a:endParaRPr>
          </a:p>
          <a:p>
            <a:pPr marL="457200" lvl="0" indent="-368300" algn="l" rtl="0">
              <a:spcBef>
                <a:spcPts val="0"/>
              </a:spcBef>
              <a:spcAft>
                <a:spcPts val="0"/>
              </a:spcAft>
              <a:buClr>
                <a:srgbClr val="00FFFF"/>
              </a:buClr>
              <a:buSzPts val="2200"/>
              <a:buChar char="●"/>
            </a:pPr>
            <a:r>
              <a:rPr lang="en" sz="2200" dirty="0">
                <a:solidFill>
                  <a:srgbClr val="00FFFF"/>
                </a:solidFill>
              </a:rPr>
              <a:t>They neglected God’s commands by keeping to precepts of men.</a:t>
            </a:r>
            <a:endParaRPr sz="2200" dirty="0">
              <a:solidFill>
                <a:srgbClr val="00FFFF"/>
              </a:solidFill>
            </a:endParaRPr>
          </a:p>
          <a:p>
            <a:pPr marL="457200" lvl="0" indent="-368300" algn="l" rtl="0">
              <a:spcBef>
                <a:spcPts val="0"/>
              </a:spcBef>
              <a:spcAft>
                <a:spcPts val="0"/>
              </a:spcAft>
              <a:buClr>
                <a:srgbClr val="FFFF00"/>
              </a:buClr>
              <a:buSzPts val="2200"/>
              <a:buChar char="●"/>
            </a:pPr>
            <a:r>
              <a:rPr lang="en" sz="2200" dirty="0">
                <a:solidFill>
                  <a:srgbClr val="FFFF00"/>
                </a:solidFill>
              </a:rPr>
              <a:t>They set aside the command of God in order to keep their traditions.</a:t>
            </a:r>
            <a:endParaRPr sz="2200" dirty="0">
              <a:solidFill>
                <a:srgbClr val="FFFF00"/>
              </a:solidFill>
            </a:endParaRPr>
          </a:p>
          <a:p>
            <a:pPr marL="457200" lvl="0" indent="-368300" algn="l" rtl="0">
              <a:spcBef>
                <a:spcPts val="0"/>
              </a:spcBef>
              <a:spcAft>
                <a:spcPts val="0"/>
              </a:spcAft>
              <a:buClr>
                <a:schemeClr val="dk1"/>
              </a:buClr>
              <a:buSzPts val="2200"/>
              <a:buChar char="●"/>
            </a:pPr>
            <a:r>
              <a:rPr lang="en" sz="2200" dirty="0">
                <a:solidFill>
                  <a:schemeClr val="dk1"/>
                </a:solidFill>
              </a:rPr>
              <a:t>They invalidated God’s word with these handed-down traditions.</a:t>
            </a:r>
            <a:endParaRPr sz="2200" dirty="0">
              <a:solidFill>
                <a:schemeClr val="dk1"/>
              </a:solidFill>
            </a:endParaRPr>
          </a:p>
          <a:p>
            <a:pPr marL="457200" lvl="0" indent="-368300" algn="l" rtl="0">
              <a:spcBef>
                <a:spcPts val="0"/>
              </a:spcBef>
              <a:spcAft>
                <a:spcPts val="0"/>
              </a:spcAft>
              <a:buClr>
                <a:srgbClr val="00FFFF"/>
              </a:buClr>
              <a:buSzPts val="2200"/>
              <a:buChar char="●"/>
            </a:pPr>
            <a:r>
              <a:rPr lang="en" sz="2200" dirty="0">
                <a:solidFill>
                  <a:srgbClr val="00FFFF"/>
                </a:solidFill>
              </a:rPr>
              <a:t>They did MANY other such things, besides just what Jesus mentioned.</a:t>
            </a:r>
            <a:endParaRPr sz="2200" dirty="0">
              <a:solidFill>
                <a:srgbClr val="00FFFF"/>
              </a:solidFill>
            </a:endParaRPr>
          </a:p>
          <a:p>
            <a:pPr marL="457200" lvl="0" indent="-368300" algn="l" rtl="0">
              <a:spcBef>
                <a:spcPts val="0"/>
              </a:spcBef>
              <a:spcAft>
                <a:spcPts val="0"/>
              </a:spcAft>
              <a:buClr>
                <a:srgbClr val="FFFF00"/>
              </a:buClr>
              <a:buSzPts val="2200"/>
              <a:buChar char="●"/>
            </a:pPr>
            <a:r>
              <a:rPr lang="en" sz="2200" dirty="0">
                <a:solidFill>
                  <a:srgbClr val="FFFF00"/>
                </a:solidFill>
              </a:rPr>
              <a:t>We need to examine if Christians are doing the same thing TODAY!</a:t>
            </a:r>
            <a:endParaRPr sz="22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1">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1">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0" y="0"/>
            <a:ext cx="91440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“ORAL TRADITION”?</a:t>
            </a:r>
            <a:endParaRPr sz="5000" b="1">
              <a:solidFill>
                <a:srgbClr val="00FFFF"/>
              </a:solidFill>
            </a:endParaRPr>
          </a:p>
        </p:txBody>
      </p:sp>
      <p:sp>
        <p:nvSpPr>
          <p:cNvPr id="67" name="Google Shape;67;p15"/>
          <p:cNvSpPr txBox="1">
            <a:spLocks noGrp="1"/>
          </p:cNvSpPr>
          <p:nvPr>
            <p:ph type="subTitle" idx="1"/>
          </p:nvPr>
        </p:nvSpPr>
        <p:spPr>
          <a:xfrm>
            <a:off x="-188150" y="324900"/>
            <a:ext cx="9420600" cy="48186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FFFF00"/>
              </a:buClr>
              <a:buSzPts val="1800"/>
              <a:buChar char="●"/>
            </a:pPr>
            <a:r>
              <a:rPr lang="en" sz="1800" dirty="0">
                <a:solidFill>
                  <a:srgbClr val="FFFF00"/>
                </a:solidFill>
              </a:rPr>
              <a:t>I’ve been doing research for a couple months now on this subject matter.  Most so-called “protestant” denominations at least claim to believe in “sola scriptura”, meaning “scripture only” as their source of authority.  But the oldest denominations, such as the Eastern Orthodox and Roman Catholic churches, believe that the church itself is also a source of authority, because of “Oral Traditions” that were (allegedly) passed down from the apostles to the next generation of Christians.</a:t>
            </a:r>
            <a:endParaRPr sz="1800" dirty="0">
              <a:solidFill>
                <a:srgbClr val="FFFF00"/>
              </a:solidFill>
            </a:endParaRPr>
          </a:p>
          <a:p>
            <a:pPr marL="457200" lvl="0" indent="-342900" algn="l" rtl="0">
              <a:spcBef>
                <a:spcPts val="0"/>
              </a:spcBef>
              <a:spcAft>
                <a:spcPts val="0"/>
              </a:spcAft>
              <a:buClr>
                <a:schemeClr val="dk1"/>
              </a:buClr>
              <a:buSzPts val="1800"/>
              <a:buChar char="●"/>
            </a:pPr>
            <a:r>
              <a:rPr lang="en" sz="1800" dirty="0">
                <a:solidFill>
                  <a:schemeClr val="dk1"/>
                </a:solidFill>
              </a:rPr>
              <a:t>First of all, the words “Oral tradition” do not appear in scripture.  But, just as we read in Mark 7, clearly some things were being taught to subsequent generations of Jews.  It would be foolish to deny that elders and parents taught many things, by word of mouth, to other believers, especially those who could not read.  We still do this today.  But the real question is “What were parents and elders supposed to be teaching to their brethren?”</a:t>
            </a:r>
            <a:endParaRPr sz="1800" dirty="0">
              <a:solidFill>
                <a:schemeClr val="dk1"/>
              </a:solidFill>
            </a:endParaRPr>
          </a:p>
          <a:p>
            <a:pPr marL="457200" lvl="0" indent="-342900" algn="l" rtl="0">
              <a:spcBef>
                <a:spcPts val="0"/>
              </a:spcBef>
              <a:spcAft>
                <a:spcPts val="0"/>
              </a:spcAft>
              <a:buClr>
                <a:srgbClr val="FFFF00"/>
              </a:buClr>
              <a:buSzPts val="1800"/>
              <a:buChar char="●"/>
            </a:pPr>
            <a:r>
              <a:rPr lang="en" sz="1800" u="sng" dirty="0">
                <a:solidFill>
                  <a:srgbClr val="FFFF00"/>
                </a:solidFill>
              </a:rPr>
              <a:t>Deut.6:5-7</a:t>
            </a:r>
            <a:r>
              <a:rPr lang="en" sz="1800" dirty="0">
                <a:solidFill>
                  <a:srgbClr val="FFFF00"/>
                </a:solidFill>
              </a:rPr>
              <a:t> </a:t>
            </a:r>
            <a:r>
              <a:rPr lang="en" sz="1800" i="1" dirty="0">
                <a:solidFill>
                  <a:schemeClr val="dk1"/>
                </a:solidFill>
              </a:rPr>
              <a:t>“You shall love the Lord your God with all your heart and with all your soul and with all your might. 6 </a:t>
            </a:r>
            <a:r>
              <a:rPr lang="en" sz="1800" i="1" u="sng" dirty="0">
                <a:solidFill>
                  <a:schemeClr val="dk1"/>
                </a:solidFill>
              </a:rPr>
              <a:t>These words</a:t>
            </a:r>
            <a:r>
              <a:rPr lang="en" sz="1800" i="1" dirty="0">
                <a:solidFill>
                  <a:schemeClr val="dk1"/>
                </a:solidFill>
              </a:rPr>
              <a:t>, which I am commanding you today, shall be on your heart. 7 </a:t>
            </a:r>
            <a:r>
              <a:rPr lang="en" sz="1800" i="1" u="sng" dirty="0">
                <a:solidFill>
                  <a:schemeClr val="dk1"/>
                </a:solidFill>
              </a:rPr>
              <a:t>You shall teach them </a:t>
            </a:r>
            <a:r>
              <a:rPr lang="en" sz="1800" i="1" dirty="0">
                <a:solidFill>
                  <a:schemeClr val="dk1"/>
                </a:solidFill>
              </a:rPr>
              <a:t>diligently to your sons </a:t>
            </a:r>
            <a:r>
              <a:rPr lang="en" sz="1800" i="1" u="sng" dirty="0">
                <a:solidFill>
                  <a:schemeClr val="dk1"/>
                </a:solidFill>
              </a:rPr>
              <a:t>and shall talk of them</a:t>
            </a:r>
            <a:r>
              <a:rPr lang="en" sz="1800" i="1" dirty="0">
                <a:solidFill>
                  <a:schemeClr val="dk1"/>
                </a:solidFill>
              </a:rPr>
              <a:t> when you sit in your house and when you walk by the way and when you lie down and when you rise up.”</a:t>
            </a:r>
            <a:r>
              <a:rPr lang="en" sz="1800" dirty="0">
                <a:solidFill>
                  <a:srgbClr val="FFFF00"/>
                </a:solidFill>
              </a:rPr>
              <a:t>  </a:t>
            </a:r>
            <a:r>
              <a:rPr lang="en" sz="1800" dirty="0">
                <a:solidFill>
                  <a:srgbClr val="00FFFF"/>
                </a:solidFill>
              </a:rPr>
              <a:t>Israelites were to teach their children THE WRITTEN LAW OF GOD!</a:t>
            </a:r>
            <a:endParaRPr sz="18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135350" y="0"/>
            <a:ext cx="94206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600" b="1">
                <a:solidFill>
                  <a:srgbClr val="00FFFF"/>
                </a:solidFill>
              </a:rPr>
              <a:t>HOW THE APOSTLES LEARNED</a:t>
            </a:r>
            <a:endParaRPr sz="4600" b="1">
              <a:solidFill>
                <a:srgbClr val="00FFFF"/>
              </a:solidFill>
            </a:endParaRPr>
          </a:p>
        </p:txBody>
      </p:sp>
      <p:sp>
        <p:nvSpPr>
          <p:cNvPr id="73" name="Google Shape;73;p16"/>
          <p:cNvSpPr txBox="1">
            <a:spLocks noGrp="1"/>
          </p:cNvSpPr>
          <p:nvPr>
            <p:ph type="subTitle" idx="1"/>
          </p:nvPr>
        </p:nvSpPr>
        <p:spPr>
          <a:xfrm>
            <a:off x="-188150" y="324900"/>
            <a:ext cx="9420600" cy="48186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dirty="0">
                <a:solidFill>
                  <a:srgbClr val="FFFF00"/>
                </a:solidFill>
              </a:rPr>
              <a:t>Where did Paul get his knowledge?  </a:t>
            </a:r>
            <a:r>
              <a:rPr lang="en" sz="1900" u="sng" dirty="0">
                <a:solidFill>
                  <a:srgbClr val="FFFF00"/>
                </a:solidFill>
              </a:rPr>
              <a:t>Gal.1:11-12</a:t>
            </a:r>
            <a:r>
              <a:rPr lang="en" sz="1900" dirty="0">
                <a:solidFill>
                  <a:srgbClr val="FFFF00"/>
                </a:solidFill>
              </a:rPr>
              <a:t> </a:t>
            </a:r>
            <a:r>
              <a:rPr lang="en" sz="1900" i="1" dirty="0">
                <a:solidFill>
                  <a:schemeClr val="dk1"/>
                </a:solidFill>
              </a:rPr>
              <a:t>“For I would have you know, brethren, that the gospel which was preached by me is not according to man. 12 </a:t>
            </a:r>
            <a:r>
              <a:rPr lang="en" sz="1900" i="1" u="sng" dirty="0">
                <a:solidFill>
                  <a:schemeClr val="dk1"/>
                </a:solidFill>
              </a:rPr>
              <a:t>For I neither received it from man, nor was I taught it, but I received it through a revelation of Jesus Christ</a:t>
            </a:r>
            <a:r>
              <a:rPr lang="en" sz="1900" i="1" dirty="0">
                <a:solidFill>
                  <a:schemeClr val="dk1"/>
                </a:solidFill>
              </a:rPr>
              <a:t>.”</a:t>
            </a:r>
            <a:r>
              <a:rPr lang="en" sz="1900" dirty="0">
                <a:solidFill>
                  <a:srgbClr val="FFFF00"/>
                </a:solidFill>
              </a:rPr>
              <a:t> </a:t>
            </a:r>
            <a:endParaRPr sz="1900" dirty="0">
              <a:solidFill>
                <a:srgbClr val="FFFF00"/>
              </a:solidFill>
            </a:endParaRPr>
          </a:p>
          <a:p>
            <a:pPr marL="457200" lvl="0" indent="-349250" algn="l" rtl="0">
              <a:spcBef>
                <a:spcPts val="0"/>
              </a:spcBef>
              <a:spcAft>
                <a:spcPts val="0"/>
              </a:spcAft>
              <a:buClr>
                <a:srgbClr val="FFFF00"/>
              </a:buClr>
              <a:buSzPts val="1900"/>
              <a:buChar char="●"/>
            </a:pPr>
            <a:r>
              <a:rPr lang="en" sz="1900" dirty="0">
                <a:solidFill>
                  <a:srgbClr val="FFFF00"/>
                </a:solidFill>
              </a:rPr>
              <a:t>And the other apostles, the ones who had walked with Jesus?  Did they receive their knowledge of God’s will through “oral traditions”?  </a:t>
            </a:r>
            <a:r>
              <a:rPr lang="en" sz="1900" u="sng" dirty="0">
                <a:solidFill>
                  <a:srgbClr val="FFFF00"/>
                </a:solidFill>
              </a:rPr>
              <a:t>Jn.14:25-26</a:t>
            </a:r>
            <a:r>
              <a:rPr lang="en" sz="1900" dirty="0">
                <a:solidFill>
                  <a:srgbClr val="FFFF00"/>
                </a:solidFill>
              </a:rPr>
              <a:t> </a:t>
            </a:r>
            <a:r>
              <a:rPr lang="en" sz="1900" i="1" dirty="0">
                <a:solidFill>
                  <a:schemeClr val="dk1"/>
                </a:solidFill>
              </a:rPr>
              <a:t>“These things I have spoken to you while abiding with you. 26 But the Helper, the Holy Spirit, whom the Father will send in My name, </a:t>
            </a:r>
            <a:r>
              <a:rPr lang="en" sz="1900" i="1" u="sng" dirty="0">
                <a:solidFill>
                  <a:schemeClr val="dk1"/>
                </a:solidFill>
              </a:rPr>
              <a:t>He will teach you all things</a:t>
            </a:r>
            <a:r>
              <a:rPr lang="en" sz="1900" i="1" dirty="0">
                <a:solidFill>
                  <a:schemeClr val="dk1"/>
                </a:solidFill>
              </a:rPr>
              <a:t>, and bring to your remembrance all that I said to you.”</a:t>
            </a:r>
            <a:r>
              <a:rPr lang="en" sz="1900" dirty="0">
                <a:solidFill>
                  <a:srgbClr val="FFFF00"/>
                </a:solidFill>
              </a:rPr>
              <a:t>  </a:t>
            </a:r>
            <a:r>
              <a:rPr lang="en" sz="1900" u="sng" dirty="0">
                <a:solidFill>
                  <a:srgbClr val="FFFF00"/>
                </a:solidFill>
              </a:rPr>
              <a:t>Jn.16:12-15</a:t>
            </a:r>
            <a:r>
              <a:rPr lang="en" sz="1900" dirty="0">
                <a:solidFill>
                  <a:srgbClr val="FFFF00"/>
                </a:solidFill>
              </a:rPr>
              <a:t> </a:t>
            </a:r>
            <a:r>
              <a:rPr lang="en" sz="1900" i="1" dirty="0">
                <a:solidFill>
                  <a:schemeClr val="dk1"/>
                </a:solidFill>
              </a:rPr>
              <a:t>“I have many more things to say to you, but you cannot bear them now. 13 But when He, the Spirit of truth, comes, </a:t>
            </a:r>
            <a:r>
              <a:rPr lang="en" sz="1900" i="1" u="sng" dirty="0">
                <a:solidFill>
                  <a:schemeClr val="dk1"/>
                </a:solidFill>
              </a:rPr>
              <a:t>He will guide you into all the truth</a:t>
            </a:r>
            <a:r>
              <a:rPr lang="en" sz="1900" i="1" dirty="0">
                <a:solidFill>
                  <a:schemeClr val="dk1"/>
                </a:solidFill>
              </a:rPr>
              <a:t>; for He will not speak on His own initiative, but whatever He hears, He will speak; and He will disclose to you what is to come. 14 He will glorify Me, for He will take of Mine and will disclose it to you. 15 All things that the Father has are Mine; therefore I said that He takes of Mine and will disclose it to you.”</a:t>
            </a:r>
            <a:endParaRPr sz="1900" i="1" dirty="0">
              <a:solidFill>
                <a:schemeClr val="dk1"/>
              </a:solidFill>
            </a:endParaRPr>
          </a:p>
          <a:p>
            <a:pPr marL="457200" lvl="0" indent="-349250" algn="l" rtl="0">
              <a:spcBef>
                <a:spcPts val="0"/>
              </a:spcBef>
              <a:spcAft>
                <a:spcPts val="0"/>
              </a:spcAft>
              <a:buClr>
                <a:srgbClr val="00FFFF"/>
              </a:buClr>
              <a:buSzPts val="1900"/>
              <a:buChar char="●"/>
            </a:pPr>
            <a:r>
              <a:rPr lang="en" sz="1900" dirty="0">
                <a:solidFill>
                  <a:srgbClr val="00FFFF"/>
                </a:solidFill>
              </a:rPr>
              <a:t>The apostles received their knowledge directly from Jesus and the Holy Spirit!</a:t>
            </a:r>
            <a:endParaRPr sz="19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147525" y="0"/>
            <a:ext cx="95223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	WARNINGS</a:t>
            </a:r>
            <a:endParaRPr sz="5000" b="1">
              <a:solidFill>
                <a:srgbClr val="00FFFF"/>
              </a:solidFill>
            </a:endParaRPr>
          </a:p>
        </p:txBody>
      </p:sp>
      <p:sp>
        <p:nvSpPr>
          <p:cNvPr id="79" name="Google Shape;79;p17"/>
          <p:cNvSpPr txBox="1">
            <a:spLocks noGrp="1"/>
          </p:cNvSpPr>
          <p:nvPr>
            <p:ph type="subTitle" idx="1"/>
          </p:nvPr>
        </p:nvSpPr>
        <p:spPr>
          <a:xfrm>
            <a:off x="-188150" y="347875"/>
            <a:ext cx="9420600" cy="47955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dirty="0">
                <a:solidFill>
                  <a:srgbClr val="FFFF00"/>
                </a:solidFill>
              </a:rPr>
              <a:t>Those inspired apostles DID write about tradition.  Please pay close attention to what they said about it.</a:t>
            </a:r>
            <a:endParaRPr sz="2000" dirty="0">
              <a:solidFill>
                <a:srgbClr val="FFFF00"/>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Gal.1:13-14</a:t>
            </a:r>
            <a:r>
              <a:rPr lang="en" sz="2000" dirty="0">
                <a:solidFill>
                  <a:srgbClr val="00FFFF"/>
                </a:solidFill>
              </a:rPr>
              <a:t> </a:t>
            </a:r>
            <a:r>
              <a:rPr lang="en" sz="2000" i="1" dirty="0">
                <a:solidFill>
                  <a:schemeClr val="dk1"/>
                </a:solidFill>
              </a:rPr>
              <a:t>“For you have heard of my former manner of life in Judaism, how I used to persecute the church of God beyond measure and tried to destroy it; 14 and I was advancing in Judaism beyond many of my contemporaries among my countrymen, </a:t>
            </a:r>
            <a:r>
              <a:rPr lang="en" sz="2000" i="1" u="sng" dirty="0">
                <a:solidFill>
                  <a:schemeClr val="dk1"/>
                </a:solidFill>
              </a:rPr>
              <a:t>being more extremely zealous for my ancestral traditions</a:t>
            </a:r>
            <a:r>
              <a:rPr lang="en" sz="2000" i="1" dirty="0">
                <a:solidFill>
                  <a:schemeClr val="dk1"/>
                </a:solidFill>
              </a:rPr>
              <a:t>.”</a:t>
            </a:r>
            <a:endParaRPr sz="2000" i="1" dirty="0">
              <a:solidFill>
                <a:schemeClr val="dk1"/>
              </a:solidFill>
            </a:endParaRPr>
          </a:p>
          <a:p>
            <a:pPr marL="457200" lvl="0" indent="-355600" algn="l" rtl="0">
              <a:spcBef>
                <a:spcPts val="0"/>
              </a:spcBef>
              <a:spcAft>
                <a:spcPts val="0"/>
              </a:spcAft>
              <a:buClr>
                <a:srgbClr val="00FFFF"/>
              </a:buClr>
              <a:buSzPts val="2000"/>
              <a:buChar char="●"/>
            </a:pPr>
            <a:r>
              <a:rPr lang="en" sz="2000" dirty="0">
                <a:solidFill>
                  <a:srgbClr val="00FFFF"/>
                </a:solidFill>
              </a:rPr>
              <a:t>Paul gave warning here about zeal for tradition that can blind someone from the truth, in this case the zeal that he had as a Jew hunting Christians!</a:t>
            </a:r>
            <a:endParaRPr sz="2000" dirty="0">
              <a:solidFill>
                <a:srgbClr val="00FFFF"/>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Col.2:8-10</a:t>
            </a:r>
            <a:r>
              <a:rPr lang="en" sz="2000" dirty="0">
                <a:solidFill>
                  <a:srgbClr val="00FFFF"/>
                </a:solidFill>
              </a:rPr>
              <a:t>  </a:t>
            </a:r>
            <a:r>
              <a:rPr lang="en" sz="2000" i="1" dirty="0">
                <a:solidFill>
                  <a:schemeClr val="dk1"/>
                </a:solidFill>
              </a:rPr>
              <a:t>“</a:t>
            </a:r>
            <a:r>
              <a:rPr lang="en" sz="2000" i="1" u="sng" dirty="0">
                <a:solidFill>
                  <a:schemeClr val="dk1"/>
                </a:solidFill>
              </a:rPr>
              <a:t>See to it that no one takes you captive through philosophy and empty deception, according to the tradition of men</a:t>
            </a:r>
            <a:r>
              <a:rPr lang="en" sz="2000" i="1" dirty="0">
                <a:solidFill>
                  <a:schemeClr val="dk1"/>
                </a:solidFill>
              </a:rPr>
              <a:t>, according to the elementary principles of the world, rather than according to Christ. 9 For in Him all the fullness of Deity dwells in bodily form, 10 and in Him you have been made complete, and </a:t>
            </a:r>
            <a:r>
              <a:rPr lang="en" sz="2000" i="1" u="sng" dirty="0">
                <a:solidFill>
                  <a:schemeClr val="dk1"/>
                </a:solidFill>
              </a:rPr>
              <a:t>He is the head over all rule and authority</a:t>
            </a:r>
            <a:r>
              <a:rPr lang="en" sz="2000" i="1" dirty="0">
                <a:solidFill>
                  <a:schemeClr val="dk1"/>
                </a:solidFill>
              </a:rPr>
              <a:t>;”</a:t>
            </a:r>
            <a:endParaRPr sz="2000" i="1" dirty="0">
              <a:solidFill>
                <a:schemeClr val="dk1"/>
              </a:solidFill>
            </a:endParaRPr>
          </a:p>
          <a:p>
            <a:pPr marL="457200" lvl="0" indent="-355600" algn="l" rtl="0">
              <a:spcBef>
                <a:spcPts val="0"/>
              </a:spcBef>
              <a:spcAft>
                <a:spcPts val="0"/>
              </a:spcAft>
              <a:buClr>
                <a:srgbClr val="00FFFF"/>
              </a:buClr>
              <a:buSzPts val="2000"/>
              <a:buChar char="●"/>
            </a:pPr>
            <a:r>
              <a:rPr lang="en" sz="2000" dirty="0">
                <a:solidFill>
                  <a:srgbClr val="00FFFF"/>
                </a:solidFill>
              </a:rPr>
              <a:t>Here Paul warned about human tradition instead of the authority of Christ.</a:t>
            </a:r>
            <a:endParaRPr sz="20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147525" y="0"/>
            <a:ext cx="95223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APOSTOLIC TRADITIONS</a:t>
            </a:r>
            <a:endParaRPr sz="5000" b="1">
              <a:solidFill>
                <a:srgbClr val="00FFFF"/>
              </a:solidFill>
            </a:endParaRPr>
          </a:p>
        </p:txBody>
      </p:sp>
      <p:sp>
        <p:nvSpPr>
          <p:cNvPr id="85" name="Google Shape;85;p18"/>
          <p:cNvSpPr txBox="1">
            <a:spLocks noGrp="1"/>
          </p:cNvSpPr>
          <p:nvPr>
            <p:ph type="subTitle" idx="1"/>
          </p:nvPr>
        </p:nvSpPr>
        <p:spPr>
          <a:xfrm>
            <a:off x="-188150" y="347875"/>
            <a:ext cx="9420600" cy="47955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dirty="0">
                <a:solidFill>
                  <a:srgbClr val="FFFF00"/>
                </a:solidFill>
              </a:rPr>
              <a:t>The apostles DID say to follow the traditions that they passed on!</a:t>
            </a:r>
            <a:endParaRPr sz="2000" dirty="0">
              <a:solidFill>
                <a:srgbClr val="FFFF00"/>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1 Cor.11:1-2</a:t>
            </a:r>
            <a:r>
              <a:rPr lang="en" sz="2000" dirty="0">
                <a:solidFill>
                  <a:srgbClr val="FFFF00"/>
                </a:solidFill>
              </a:rPr>
              <a:t> </a:t>
            </a:r>
            <a:r>
              <a:rPr lang="en" sz="2000" i="1" dirty="0">
                <a:solidFill>
                  <a:schemeClr val="dk1"/>
                </a:solidFill>
              </a:rPr>
              <a:t>“</a:t>
            </a:r>
            <a:r>
              <a:rPr lang="en" sz="2000" i="1" u="sng" dirty="0">
                <a:solidFill>
                  <a:schemeClr val="dk1"/>
                </a:solidFill>
              </a:rPr>
              <a:t>Be imitators of me, just as I also am of Christ</a:t>
            </a:r>
            <a:r>
              <a:rPr lang="en" sz="2000" i="1" dirty="0">
                <a:solidFill>
                  <a:schemeClr val="dk1"/>
                </a:solidFill>
              </a:rPr>
              <a:t>. 2 Now I praise you because you remember me in everything and </a:t>
            </a:r>
            <a:r>
              <a:rPr lang="en" sz="2000" i="1" u="sng" dirty="0">
                <a:solidFill>
                  <a:schemeClr val="dk1"/>
                </a:solidFill>
              </a:rPr>
              <a:t>hold firmly to the traditions, just as I delivered them to you</a:t>
            </a:r>
            <a:r>
              <a:rPr lang="en" sz="2000" i="1" dirty="0">
                <a:solidFill>
                  <a:schemeClr val="dk1"/>
                </a:solidFill>
              </a:rPr>
              <a:t>.”</a:t>
            </a:r>
            <a:endParaRPr sz="2000" i="1" dirty="0">
              <a:solidFill>
                <a:schemeClr val="dk1"/>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2 </a:t>
            </a:r>
            <a:r>
              <a:rPr lang="en" sz="2000" u="sng">
                <a:solidFill>
                  <a:srgbClr val="FFFF00"/>
                </a:solidFill>
              </a:rPr>
              <a:t>Thess.2:15</a:t>
            </a:r>
            <a:r>
              <a:rPr lang="en" sz="2000">
                <a:solidFill>
                  <a:srgbClr val="FFFF00"/>
                </a:solidFill>
              </a:rPr>
              <a:t> </a:t>
            </a:r>
            <a:r>
              <a:rPr lang="en" sz="2000" i="1" dirty="0">
                <a:solidFill>
                  <a:schemeClr val="dk1"/>
                </a:solidFill>
              </a:rPr>
              <a:t>“So then, brethren, </a:t>
            </a:r>
            <a:r>
              <a:rPr lang="en" sz="2000" i="1" u="sng" dirty="0">
                <a:solidFill>
                  <a:schemeClr val="dk1"/>
                </a:solidFill>
              </a:rPr>
              <a:t>stand firm and hold to the traditions which you were taught, whether by word of mouth or by letter from us</a:t>
            </a:r>
            <a:r>
              <a:rPr lang="en" sz="2000" i="1" dirty="0">
                <a:solidFill>
                  <a:schemeClr val="dk1"/>
                </a:solidFill>
              </a:rPr>
              <a:t>.”</a:t>
            </a:r>
            <a:endParaRPr sz="2000" i="1" dirty="0">
              <a:solidFill>
                <a:schemeClr val="dk1"/>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2 Thess.3:4-6</a:t>
            </a:r>
            <a:r>
              <a:rPr lang="en" sz="2000" dirty="0">
                <a:solidFill>
                  <a:srgbClr val="FFFF00"/>
                </a:solidFill>
              </a:rPr>
              <a:t> </a:t>
            </a:r>
            <a:r>
              <a:rPr lang="en" sz="2000" i="1" dirty="0">
                <a:solidFill>
                  <a:schemeClr val="dk1"/>
                </a:solidFill>
              </a:rPr>
              <a:t>“We have confidence in the Lord concerning you, that you are doing and will continue to do what we command. 5 May the Lord direct your hearts into the love of God and into the steadfastness of Christ. 6 Now we command you, brethren, in the name of our Lord Jesus Christ, that you </a:t>
            </a:r>
            <a:r>
              <a:rPr lang="en" sz="2000" i="1" u="sng" dirty="0">
                <a:solidFill>
                  <a:schemeClr val="dk1"/>
                </a:solidFill>
              </a:rPr>
              <a:t>keep away from every brother who leads an unruly life and not according to the tradition which you received from us</a:t>
            </a:r>
            <a:r>
              <a:rPr lang="en" sz="2000" i="1" dirty="0">
                <a:solidFill>
                  <a:schemeClr val="dk1"/>
                </a:solidFill>
              </a:rPr>
              <a:t>.”</a:t>
            </a:r>
            <a:endParaRPr sz="2000" i="1" dirty="0">
              <a:solidFill>
                <a:schemeClr val="dk1"/>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Phil.3:17</a:t>
            </a:r>
            <a:r>
              <a:rPr lang="en" sz="2000" dirty="0">
                <a:solidFill>
                  <a:srgbClr val="FFFF00"/>
                </a:solidFill>
              </a:rPr>
              <a:t> </a:t>
            </a:r>
            <a:r>
              <a:rPr lang="en" sz="2000" i="1" dirty="0">
                <a:solidFill>
                  <a:schemeClr val="dk1"/>
                </a:solidFill>
              </a:rPr>
              <a:t>“Brethren, </a:t>
            </a:r>
            <a:r>
              <a:rPr lang="en" sz="2000" i="1" u="sng" dirty="0">
                <a:solidFill>
                  <a:schemeClr val="dk1"/>
                </a:solidFill>
              </a:rPr>
              <a:t>join in following my example, and observe those who walk according to the pattern you have in us</a:t>
            </a:r>
            <a:r>
              <a:rPr lang="en" sz="2000" i="1" dirty="0">
                <a:solidFill>
                  <a:schemeClr val="dk1"/>
                </a:solidFill>
              </a:rPr>
              <a:t>.”</a:t>
            </a:r>
            <a:endParaRPr sz="2000" i="1" dirty="0">
              <a:solidFill>
                <a:schemeClr val="dk1"/>
              </a:solidFill>
            </a:endParaRPr>
          </a:p>
          <a:p>
            <a:pPr marL="457200" lvl="0" indent="-355600" algn="l" rtl="0">
              <a:spcBef>
                <a:spcPts val="0"/>
              </a:spcBef>
              <a:spcAft>
                <a:spcPts val="0"/>
              </a:spcAft>
              <a:buClr>
                <a:srgbClr val="FFFF00"/>
              </a:buClr>
              <a:buSzPts val="2000"/>
              <a:buChar char="●"/>
            </a:pPr>
            <a:r>
              <a:rPr lang="en" sz="2000" dirty="0">
                <a:solidFill>
                  <a:srgbClr val="FFFF00"/>
                </a:solidFill>
              </a:rPr>
              <a:t>So WHERE were other Christians to find these traditions and examples?</a:t>
            </a:r>
            <a:endParaRPr sz="20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147525" y="0"/>
            <a:ext cx="95223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THEY TAUGHT THEM</a:t>
            </a:r>
            <a:endParaRPr sz="5000" b="1">
              <a:solidFill>
                <a:srgbClr val="00FFFF"/>
              </a:solidFill>
            </a:endParaRPr>
          </a:p>
        </p:txBody>
      </p:sp>
      <p:sp>
        <p:nvSpPr>
          <p:cNvPr id="91" name="Google Shape;91;p19"/>
          <p:cNvSpPr txBox="1">
            <a:spLocks noGrp="1"/>
          </p:cNvSpPr>
          <p:nvPr>
            <p:ph type="subTitle" idx="1"/>
          </p:nvPr>
        </p:nvSpPr>
        <p:spPr>
          <a:xfrm>
            <a:off x="-205860" y="348000"/>
            <a:ext cx="9452672" cy="47955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dirty="0">
                <a:solidFill>
                  <a:srgbClr val="FFFF00"/>
                </a:solidFill>
              </a:rPr>
              <a:t>Yes, clearly, wherever the apostles were present, they were preaching and teaching those around them.  </a:t>
            </a:r>
            <a:endParaRPr sz="1900" dirty="0">
              <a:solidFill>
                <a:srgbClr val="FFFF00"/>
              </a:solidFill>
            </a:endParaRPr>
          </a:p>
          <a:p>
            <a:pPr marL="457200" lvl="0" indent="-349250" algn="l" rtl="0">
              <a:spcBef>
                <a:spcPts val="0"/>
              </a:spcBef>
              <a:spcAft>
                <a:spcPts val="0"/>
              </a:spcAft>
              <a:buClr>
                <a:srgbClr val="FFFF00"/>
              </a:buClr>
              <a:buSzPts val="1900"/>
              <a:buChar char="●"/>
            </a:pPr>
            <a:r>
              <a:rPr lang="en" sz="1900" u="sng" dirty="0">
                <a:solidFill>
                  <a:srgbClr val="FFFF00"/>
                </a:solidFill>
              </a:rPr>
              <a:t>1 Thess.4:1-2,6</a:t>
            </a:r>
            <a:r>
              <a:rPr lang="en" sz="1900" dirty="0">
                <a:solidFill>
                  <a:srgbClr val="FFFF00"/>
                </a:solidFill>
              </a:rPr>
              <a:t> </a:t>
            </a:r>
            <a:r>
              <a:rPr lang="en" sz="1900" i="1" dirty="0">
                <a:solidFill>
                  <a:schemeClr val="dk1"/>
                </a:solidFill>
              </a:rPr>
              <a:t>“Finally then, brethren, we request and exhort you in the Lord Jesus, that as you received from us instruction as to how you ought to walk and please God (just as you actually do walk), that you excel still more. 2 </a:t>
            </a:r>
            <a:r>
              <a:rPr lang="en" sz="1900" i="1" u="sng" dirty="0">
                <a:solidFill>
                  <a:schemeClr val="dk1"/>
                </a:solidFill>
              </a:rPr>
              <a:t>For you know what commandments we gave you by the authority of the Lord Jesus</a:t>
            </a:r>
            <a:r>
              <a:rPr lang="en" sz="1900" i="1" dirty="0">
                <a:solidFill>
                  <a:schemeClr val="dk1"/>
                </a:solidFill>
              </a:rPr>
              <a:t>……</a:t>
            </a:r>
            <a:r>
              <a:rPr lang="en" sz="1900" i="1" u="sng" dirty="0">
                <a:solidFill>
                  <a:schemeClr val="dk1"/>
                </a:solidFill>
              </a:rPr>
              <a:t>just as we also told you before and solemnly warned you</a:t>
            </a:r>
            <a:r>
              <a:rPr lang="en" sz="1900" i="1" dirty="0">
                <a:solidFill>
                  <a:schemeClr val="dk1"/>
                </a:solidFill>
              </a:rPr>
              <a:t>.”</a:t>
            </a:r>
            <a:endParaRPr sz="1900" i="1" dirty="0">
              <a:solidFill>
                <a:schemeClr val="dk1"/>
              </a:solidFill>
            </a:endParaRPr>
          </a:p>
          <a:p>
            <a:pPr marL="457200" lvl="0" indent="-349250" algn="l" rtl="0">
              <a:spcBef>
                <a:spcPts val="0"/>
              </a:spcBef>
              <a:spcAft>
                <a:spcPts val="0"/>
              </a:spcAft>
              <a:buClr>
                <a:srgbClr val="FFFF00"/>
              </a:buClr>
              <a:buSzPts val="1900"/>
              <a:buChar char="●"/>
            </a:pPr>
            <a:r>
              <a:rPr lang="en" sz="1900" u="sng" dirty="0">
                <a:solidFill>
                  <a:srgbClr val="FFFF00"/>
                </a:solidFill>
              </a:rPr>
              <a:t>2 Pet.3:1-2</a:t>
            </a:r>
            <a:r>
              <a:rPr lang="en" sz="1900" dirty="0">
                <a:solidFill>
                  <a:srgbClr val="FFFF00"/>
                </a:solidFill>
              </a:rPr>
              <a:t> </a:t>
            </a:r>
            <a:r>
              <a:rPr lang="en" sz="1900" i="1" dirty="0">
                <a:solidFill>
                  <a:schemeClr val="dk1"/>
                </a:solidFill>
              </a:rPr>
              <a:t>“This is now, beloved, the second letter I am writing to you in which I am stirring up your sincere mind by way of reminder, 2 that you should remember the words spoken beforehand by the holy prophets </a:t>
            </a:r>
            <a:r>
              <a:rPr lang="en" sz="1900" i="1" u="sng" dirty="0">
                <a:solidFill>
                  <a:schemeClr val="dk1"/>
                </a:solidFill>
              </a:rPr>
              <a:t>and the commandment of the Lord and Savior spoken by your apostles</a:t>
            </a:r>
            <a:r>
              <a:rPr lang="en" sz="1900" i="1" dirty="0">
                <a:solidFill>
                  <a:schemeClr val="dk1"/>
                </a:solidFill>
              </a:rPr>
              <a:t>.”</a:t>
            </a:r>
            <a:endParaRPr sz="1900" i="1" dirty="0">
              <a:solidFill>
                <a:schemeClr val="dk1"/>
              </a:solidFill>
            </a:endParaRPr>
          </a:p>
          <a:p>
            <a:pPr marL="457200" lvl="0" indent="-349250" algn="l" rtl="0">
              <a:spcBef>
                <a:spcPts val="0"/>
              </a:spcBef>
              <a:spcAft>
                <a:spcPts val="0"/>
              </a:spcAft>
              <a:buClr>
                <a:srgbClr val="FFFF00"/>
              </a:buClr>
              <a:buSzPts val="1900"/>
              <a:buChar char="●"/>
            </a:pPr>
            <a:r>
              <a:rPr lang="en" sz="1900" u="sng" dirty="0">
                <a:solidFill>
                  <a:srgbClr val="FFFF00"/>
                </a:solidFill>
              </a:rPr>
              <a:t>Jude 17-18</a:t>
            </a:r>
            <a:r>
              <a:rPr lang="en" sz="1900" dirty="0">
                <a:solidFill>
                  <a:srgbClr val="FFFF00"/>
                </a:solidFill>
              </a:rPr>
              <a:t> </a:t>
            </a:r>
            <a:r>
              <a:rPr lang="en" sz="1900" i="1" dirty="0">
                <a:solidFill>
                  <a:schemeClr val="dk1"/>
                </a:solidFill>
              </a:rPr>
              <a:t>“But you, beloved, ought to </a:t>
            </a:r>
            <a:r>
              <a:rPr lang="en" sz="1900" i="1" u="sng" dirty="0">
                <a:solidFill>
                  <a:schemeClr val="dk1"/>
                </a:solidFill>
              </a:rPr>
              <a:t>remember the words that were spoken beforehand by the apostles of our Lord Jesus Christ</a:t>
            </a:r>
            <a:r>
              <a:rPr lang="en" sz="1900" i="1" dirty="0">
                <a:solidFill>
                  <a:schemeClr val="dk1"/>
                </a:solidFill>
              </a:rPr>
              <a:t>, 18 that they were saying to you, “In the last time there will be mockers, following after their own ungodly lusts.”</a:t>
            </a:r>
            <a:endParaRPr sz="1900" i="1" dirty="0">
              <a:solidFill>
                <a:schemeClr val="dk1"/>
              </a:solidFill>
            </a:endParaRPr>
          </a:p>
          <a:p>
            <a:pPr marL="457200" lvl="0" indent="-349250" algn="l" rtl="0">
              <a:spcBef>
                <a:spcPts val="0"/>
              </a:spcBef>
              <a:spcAft>
                <a:spcPts val="0"/>
              </a:spcAft>
              <a:buClr>
                <a:srgbClr val="00FFFF"/>
              </a:buClr>
              <a:buSzPts val="1900"/>
              <a:buChar char="●"/>
            </a:pPr>
            <a:r>
              <a:rPr lang="en" sz="1900" dirty="0">
                <a:solidFill>
                  <a:srgbClr val="00FFFF"/>
                </a:solidFill>
              </a:rPr>
              <a:t>But how many Christians would be so lucky to hear one of the apostles in person?</a:t>
            </a:r>
            <a:endParaRPr sz="19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147525" y="0"/>
            <a:ext cx="95223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900" b="1">
                <a:solidFill>
                  <a:srgbClr val="00FFFF"/>
                </a:solidFill>
              </a:rPr>
              <a:t>THEN THEY WROTE IT DOWN!</a:t>
            </a:r>
            <a:endParaRPr sz="4900" b="1">
              <a:solidFill>
                <a:srgbClr val="00FFFF"/>
              </a:solidFill>
            </a:endParaRPr>
          </a:p>
        </p:txBody>
      </p:sp>
      <p:sp>
        <p:nvSpPr>
          <p:cNvPr id="97" name="Google Shape;97;p20"/>
          <p:cNvSpPr txBox="1">
            <a:spLocks noGrp="1"/>
          </p:cNvSpPr>
          <p:nvPr>
            <p:ph type="subTitle" idx="1"/>
          </p:nvPr>
        </p:nvSpPr>
        <p:spPr>
          <a:xfrm>
            <a:off x="-188150" y="347875"/>
            <a:ext cx="9420600" cy="47955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a:solidFill>
                  <a:srgbClr val="FFFF00"/>
                </a:solidFill>
              </a:rPr>
              <a:t>PLEASE listen to all these passages!</a:t>
            </a:r>
            <a:endParaRPr sz="1900">
              <a:solidFill>
                <a:srgbClr val="FFFF00"/>
              </a:solidFill>
            </a:endParaRPr>
          </a:p>
          <a:p>
            <a:pPr marL="457200" lvl="0" indent="-349250" algn="l" rtl="0">
              <a:spcBef>
                <a:spcPts val="0"/>
              </a:spcBef>
              <a:spcAft>
                <a:spcPts val="0"/>
              </a:spcAft>
              <a:buClr>
                <a:srgbClr val="FFFF00"/>
              </a:buClr>
              <a:buSzPts val="1900"/>
              <a:buChar char="●"/>
            </a:pPr>
            <a:r>
              <a:rPr lang="en" sz="1900" u="sng">
                <a:solidFill>
                  <a:srgbClr val="FFFF00"/>
                </a:solidFill>
              </a:rPr>
              <a:t>1 Cor.5:9</a:t>
            </a:r>
            <a:r>
              <a:rPr lang="en" sz="1900">
                <a:solidFill>
                  <a:srgbClr val="FFFF00"/>
                </a:solidFill>
              </a:rPr>
              <a:t> </a:t>
            </a:r>
            <a:r>
              <a:rPr lang="en" sz="1900" i="1">
                <a:solidFill>
                  <a:schemeClr val="dk1"/>
                </a:solidFill>
              </a:rPr>
              <a:t>“</a:t>
            </a:r>
            <a:r>
              <a:rPr lang="en" sz="1900" i="1" u="sng">
                <a:solidFill>
                  <a:schemeClr val="dk1"/>
                </a:solidFill>
              </a:rPr>
              <a:t>I wrote you in my letter</a:t>
            </a:r>
            <a:r>
              <a:rPr lang="en" sz="1900" i="1">
                <a:solidFill>
                  <a:schemeClr val="dk1"/>
                </a:solidFill>
              </a:rPr>
              <a:t> not to associate with immoral people;”</a:t>
            </a:r>
            <a:endParaRPr sz="1900" i="1">
              <a:solidFill>
                <a:schemeClr val="dk1"/>
              </a:solidFill>
            </a:endParaRPr>
          </a:p>
          <a:p>
            <a:pPr marL="457200" lvl="0" indent="-349250" algn="l" rtl="0">
              <a:spcBef>
                <a:spcPts val="0"/>
              </a:spcBef>
              <a:spcAft>
                <a:spcPts val="0"/>
              </a:spcAft>
              <a:buClr>
                <a:srgbClr val="FFFF00"/>
              </a:buClr>
              <a:buSzPts val="1900"/>
              <a:buChar char="●"/>
            </a:pPr>
            <a:r>
              <a:rPr lang="en" sz="1900" u="sng">
                <a:solidFill>
                  <a:srgbClr val="FFFF00"/>
                </a:solidFill>
              </a:rPr>
              <a:t>1 Cor.14:37</a:t>
            </a:r>
            <a:r>
              <a:rPr lang="en" sz="1900">
                <a:solidFill>
                  <a:srgbClr val="FFFF00"/>
                </a:solidFill>
              </a:rPr>
              <a:t> </a:t>
            </a:r>
            <a:r>
              <a:rPr lang="en" sz="1900" i="1">
                <a:solidFill>
                  <a:schemeClr val="dk1"/>
                </a:solidFill>
              </a:rPr>
              <a:t>“If anyone thinks he is a prophet or spiritual, let him recognize that </a:t>
            </a:r>
            <a:r>
              <a:rPr lang="en" sz="1900" i="1" u="sng">
                <a:solidFill>
                  <a:schemeClr val="dk1"/>
                </a:solidFill>
              </a:rPr>
              <a:t>the things which I write to you are the Lord’s commandment</a:t>
            </a:r>
            <a:r>
              <a:rPr lang="en" sz="1900" i="1">
                <a:solidFill>
                  <a:schemeClr val="dk1"/>
                </a:solidFill>
              </a:rPr>
              <a:t>.”</a:t>
            </a:r>
            <a:endParaRPr sz="1900" i="1">
              <a:solidFill>
                <a:schemeClr val="dk1"/>
              </a:solidFill>
            </a:endParaRPr>
          </a:p>
          <a:p>
            <a:pPr marL="457200" lvl="0" indent="-349250" algn="l" rtl="0">
              <a:spcBef>
                <a:spcPts val="0"/>
              </a:spcBef>
              <a:spcAft>
                <a:spcPts val="0"/>
              </a:spcAft>
              <a:buClr>
                <a:srgbClr val="FFFF00"/>
              </a:buClr>
              <a:buSzPts val="1900"/>
              <a:buChar char="●"/>
            </a:pPr>
            <a:r>
              <a:rPr lang="en" sz="1900" u="sng">
                <a:solidFill>
                  <a:srgbClr val="FFFF00"/>
                </a:solidFill>
              </a:rPr>
              <a:t>Col.4:16</a:t>
            </a:r>
            <a:r>
              <a:rPr lang="en" sz="1900">
                <a:solidFill>
                  <a:srgbClr val="FFFF00"/>
                </a:solidFill>
              </a:rPr>
              <a:t> </a:t>
            </a:r>
            <a:r>
              <a:rPr lang="en" sz="1900" i="1">
                <a:solidFill>
                  <a:schemeClr val="dk1"/>
                </a:solidFill>
              </a:rPr>
              <a:t>“</a:t>
            </a:r>
            <a:r>
              <a:rPr lang="en" sz="1900" i="1" u="sng">
                <a:solidFill>
                  <a:schemeClr val="dk1"/>
                </a:solidFill>
              </a:rPr>
              <a:t>When this letter is read among you</a:t>
            </a:r>
            <a:r>
              <a:rPr lang="en" sz="1900" i="1">
                <a:solidFill>
                  <a:schemeClr val="dk1"/>
                </a:solidFill>
              </a:rPr>
              <a:t>, have it also read in the church of the Laodiceans; and you, </a:t>
            </a:r>
            <a:r>
              <a:rPr lang="en" sz="1900" i="1" u="sng">
                <a:solidFill>
                  <a:schemeClr val="dk1"/>
                </a:solidFill>
              </a:rPr>
              <a:t>for your part read my letter that is coming from Laodicea</a:t>
            </a:r>
            <a:r>
              <a:rPr lang="en" sz="1900" i="1">
                <a:solidFill>
                  <a:schemeClr val="dk1"/>
                </a:solidFill>
              </a:rPr>
              <a:t>.”</a:t>
            </a:r>
            <a:endParaRPr sz="1900" i="1">
              <a:solidFill>
                <a:schemeClr val="dk1"/>
              </a:solidFill>
            </a:endParaRPr>
          </a:p>
          <a:p>
            <a:pPr marL="457200" lvl="0" indent="-349250" algn="l" rtl="0">
              <a:spcBef>
                <a:spcPts val="0"/>
              </a:spcBef>
              <a:spcAft>
                <a:spcPts val="0"/>
              </a:spcAft>
              <a:buClr>
                <a:srgbClr val="FFFF00"/>
              </a:buClr>
              <a:buSzPts val="1900"/>
              <a:buChar char="●"/>
            </a:pPr>
            <a:r>
              <a:rPr lang="en" sz="1900" u="sng">
                <a:solidFill>
                  <a:srgbClr val="FFFF00"/>
                </a:solidFill>
              </a:rPr>
              <a:t>1 Thess.5:27</a:t>
            </a:r>
            <a:r>
              <a:rPr lang="en" sz="1900">
                <a:solidFill>
                  <a:srgbClr val="FFFF00"/>
                </a:solidFill>
              </a:rPr>
              <a:t> </a:t>
            </a:r>
            <a:r>
              <a:rPr lang="en" sz="1900" i="1">
                <a:solidFill>
                  <a:schemeClr val="dk1"/>
                </a:solidFill>
              </a:rPr>
              <a:t>“I adjure you by the Lord to </a:t>
            </a:r>
            <a:r>
              <a:rPr lang="en" sz="1900" i="1" u="sng">
                <a:solidFill>
                  <a:schemeClr val="dk1"/>
                </a:solidFill>
              </a:rPr>
              <a:t>have this letter read to all the brethren</a:t>
            </a:r>
            <a:r>
              <a:rPr lang="en" sz="1900" i="1">
                <a:solidFill>
                  <a:schemeClr val="dk1"/>
                </a:solidFill>
              </a:rPr>
              <a:t>.”</a:t>
            </a:r>
            <a:endParaRPr sz="1900" i="1">
              <a:solidFill>
                <a:schemeClr val="dk1"/>
              </a:solidFill>
            </a:endParaRPr>
          </a:p>
          <a:p>
            <a:pPr marL="457200" lvl="0" indent="-349250" algn="l" rtl="0">
              <a:spcBef>
                <a:spcPts val="0"/>
              </a:spcBef>
              <a:spcAft>
                <a:spcPts val="0"/>
              </a:spcAft>
              <a:buClr>
                <a:srgbClr val="FFFF00"/>
              </a:buClr>
              <a:buSzPts val="1900"/>
              <a:buChar char="●"/>
            </a:pPr>
            <a:r>
              <a:rPr lang="en" sz="1900" u="sng">
                <a:solidFill>
                  <a:srgbClr val="FFFF00"/>
                </a:solidFill>
              </a:rPr>
              <a:t>2 Pet.1:15</a:t>
            </a:r>
            <a:r>
              <a:rPr lang="en" sz="1900">
                <a:solidFill>
                  <a:srgbClr val="FFFF00"/>
                </a:solidFill>
              </a:rPr>
              <a:t> </a:t>
            </a:r>
            <a:r>
              <a:rPr lang="en" sz="1900" i="1">
                <a:solidFill>
                  <a:schemeClr val="dk1"/>
                </a:solidFill>
              </a:rPr>
              <a:t>“And I will also be diligent that at any time </a:t>
            </a:r>
            <a:r>
              <a:rPr lang="en" sz="1900" i="1" u="sng">
                <a:solidFill>
                  <a:schemeClr val="dk1"/>
                </a:solidFill>
              </a:rPr>
              <a:t>after my departure you will be able to call these things to mind</a:t>
            </a:r>
            <a:r>
              <a:rPr lang="en" sz="1900" i="1">
                <a:solidFill>
                  <a:schemeClr val="dk1"/>
                </a:solidFill>
              </a:rPr>
              <a:t>.”</a:t>
            </a:r>
            <a:endParaRPr sz="1900" i="1">
              <a:solidFill>
                <a:schemeClr val="dk1"/>
              </a:solidFill>
            </a:endParaRPr>
          </a:p>
          <a:p>
            <a:pPr marL="457200" lvl="0" indent="-349250" algn="l" rtl="0">
              <a:spcBef>
                <a:spcPts val="0"/>
              </a:spcBef>
              <a:spcAft>
                <a:spcPts val="0"/>
              </a:spcAft>
              <a:buClr>
                <a:srgbClr val="FFFF00"/>
              </a:buClr>
              <a:buSzPts val="1900"/>
              <a:buChar char="●"/>
            </a:pPr>
            <a:r>
              <a:rPr lang="en" sz="1900" u="sng">
                <a:solidFill>
                  <a:srgbClr val="FFFF00"/>
                </a:solidFill>
              </a:rPr>
              <a:t>Acts 15:30</a:t>
            </a:r>
            <a:r>
              <a:rPr lang="en" sz="1900">
                <a:solidFill>
                  <a:srgbClr val="FFFF00"/>
                </a:solidFill>
              </a:rPr>
              <a:t> </a:t>
            </a:r>
            <a:r>
              <a:rPr lang="en" sz="1900" i="1">
                <a:solidFill>
                  <a:schemeClr val="dk1"/>
                </a:solidFill>
              </a:rPr>
              <a:t>“So when they were sent away, they went down to Antioch; and having gathered the congregation together, </a:t>
            </a:r>
            <a:r>
              <a:rPr lang="en" sz="1900" i="1" u="sng">
                <a:solidFill>
                  <a:schemeClr val="dk1"/>
                </a:solidFill>
              </a:rPr>
              <a:t>they delivered the letter</a:t>
            </a:r>
            <a:r>
              <a:rPr lang="en" sz="1900" i="1">
                <a:solidFill>
                  <a:schemeClr val="dk1"/>
                </a:solidFill>
              </a:rPr>
              <a:t>.”</a:t>
            </a:r>
            <a:endParaRPr sz="1900" i="1">
              <a:solidFill>
                <a:schemeClr val="dk1"/>
              </a:solidFill>
            </a:endParaRPr>
          </a:p>
          <a:p>
            <a:pPr marL="457200" lvl="0" indent="-349250" algn="l" rtl="0">
              <a:spcBef>
                <a:spcPts val="0"/>
              </a:spcBef>
              <a:spcAft>
                <a:spcPts val="0"/>
              </a:spcAft>
              <a:buClr>
                <a:srgbClr val="FFFF00"/>
              </a:buClr>
              <a:buSzPts val="1900"/>
              <a:buChar char="●"/>
            </a:pPr>
            <a:r>
              <a:rPr lang="en" sz="1900" u="sng">
                <a:solidFill>
                  <a:srgbClr val="FFFF00"/>
                </a:solidFill>
              </a:rPr>
              <a:t>Acts 21:25</a:t>
            </a:r>
            <a:r>
              <a:rPr lang="en" sz="1900">
                <a:solidFill>
                  <a:srgbClr val="FFFF00"/>
                </a:solidFill>
              </a:rPr>
              <a:t> </a:t>
            </a:r>
            <a:r>
              <a:rPr lang="en" sz="1900" i="1">
                <a:solidFill>
                  <a:schemeClr val="dk1"/>
                </a:solidFill>
              </a:rPr>
              <a:t>“But concerning the Gentiles who have believed, </a:t>
            </a:r>
            <a:r>
              <a:rPr lang="en" sz="1900" i="1" u="sng">
                <a:solidFill>
                  <a:schemeClr val="dk1"/>
                </a:solidFill>
              </a:rPr>
              <a:t>we wrote</a:t>
            </a:r>
            <a:r>
              <a:rPr lang="en" sz="1900" i="1">
                <a:solidFill>
                  <a:schemeClr val="dk1"/>
                </a:solidFill>
              </a:rPr>
              <a:t>…..”</a:t>
            </a:r>
            <a:endParaRPr sz="1900" i="1">
              <a:solidFill>
                <a:schemeClr val="dk1"/>
              </a:solidFill>
            </a:endParaRPr>
          </a:p>
          <a:p>
            <a:pPr marL="457200" lvl="0" indent="-349250" algn="l" rtl="0">
              <a:spcBef>
                <a:spcPts val="0"/>
              </a:spcBef>
              <a:spcAft>
                <a:spcPts val="0"/>
              </a:spcAft>
              <a:buClr>
                <a:srgbClr val="FFFF00"/>
              </a:buClr>
              <a:buSzPts val="1900"/>
              <a:buChar char="●"/>
            </a:pPr>
            <a:r>
              <a:rPr lang="en" sz="1900">
                <a:solidFill>
                  <a:srgbClr val="FFFF00"/>
                </a:solidFill>
              </a:rPr>
              <a:t>Even in John’s Revelation from Jesus, what does Jesus tell him to do to ALL SEVEN churches?  (</a:t>
            </a:r>
            <a:r>
              <a:rPr lang="en" sz="1900" u="sng">
                <a:solidFill>
                  <a:srgbClr val="FFFF00"/>
                </a:solidFill>
              </a:rPr>
              <a:t>Rev.2-3</a:t>
            </a:r>
            <a:r>
              <a:rPr lang="en" sz="1900">
                <a:solidFill>
                  <a:srgbClr val="FFFF00"/>
                </a:solidFill>
              </a:rPr>
              <a:t>) </a:t>
            </a:r>
            <a:r>
              <a:rPr lang="en" sz="1900" i="1">
                <a:solidFill>
                  <a:schemeClr val="dk1"/>
                </a:solidFill>
              </a:rPr>
              <a:t>“And to the angel of the church in </a:t>
            </a:r>
            <a:r>
              <a:rPr lang="en" sz="1900">
                <a:solidFill>
                  <a:srgbClr val="FFFF00"/>
                </a:solidFill>
              </a:rPr>
              <a:t>(city)</a:t>
            </a:r>
            <a:r>
              <a:rPr lang="en" sz="1900" i="1">
                <a:solidFill>
                  <a:schemeClr val="dk1"/>
                </a:solidFill>
              </a:rPr>
              <a:t> </a:t>
            </a:r>
            <a:r>
              <a:rPr lang="en" sz="1900" i="1" u="sng">
                <a:solidFill>
                  <a:schemeClr val="dk1"/>
                </a:solidFill>
              </a:rPr>
              <a:t>write</a:t>
            </a:r>
            <a:r>
              <a:rPr lang="en" sz="1900" i="1">
                <a:solidFill>
                  <a:schemeClr val="dk1"/>
                </a:solidFill>
              </a:rPr>
              <a:t>:”</a:t>
            </a:r>
            <a:endParaRPr sz="1900" i="1">
              <a:solidFill>
                <a:schemeClr val="dk1"/>
              </a:solidFill>
            </a:endParaRPr>
          </a:p>
          <a:p>
            <a:pPr marL="457200" lvl="0" indent="-349250" algn="l" rtl="0">
              <a:spcBef>
                <a:spcPts val="0"/>
              </a:spcBef>
              <a:spcAft>
                <a:spcPts val="0"/>
              </a:spcAft>
              <a:buClr>
                <a:srgbClr val="00FFFF"/>
              </a:buClr>
              <a:buSzPts val="1900"/>
              <a:buChar char="●"/>
            </a:pPr>
            <a:r>
              <a:rPr lang="en" sz="1900">
                <a:solidFill>
                  <a:srgbClr val="00FFFF"/>
                </a:solidFill>
              </a:rPr>
              <a:t>The apostles wrote Jesus’ will down so it would be preserved for all mankind!</a:t>
            </a:r>
            <a:endParaRPr sz="19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97">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9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147525" y="0"/>
            <a:ext cx="95223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900" b="1">
                <a:solidFill>
                  <a:srgbClr val="00FFFF"/>
                </a:solidFill>
              </a:rPr>
              <a:t>“IT IS WRITTEN”</a:t>
            </a:r>
            <a:endParaRPr sz="4900" b="1">
              <a:solidFill>
                <a:srgbClr val="00FFFF"/>
              </a:solidFill>
            </a:endParaRPr>
          </a:p>
        </p:txBody>
      </p:sp>
      <p:sp>
        <p:nvSpPr>
          <p:cNvPr id="103" name="Google Shape;103;p21"/>
          <p:cNvSpPr txBox="1">
            <a:spLocks noGrp="1"/>
          </p:cNvSpPr>
          <p:nvPr>
            <p:ph type="subTitle" idx="1"/>
          </p:nvPr>
        </p:nvSpPr>
        <p:spPr>
          <a:xfrm>
            <a:off x="-188150" y="347875"/>
            <a:ext cx="9420600" cy="47955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FFFF00"/>
              </a:buClr>
              <a:buSzPts val="1800"/>
              <a:buChar char="●"/>
            </a:pPr>
            <a:r>
              <a:rPr lang="en" sz="1800" dirty="0">
                <a:solidFill>
                  <a:srgbClr val="FFFF00"/>
                </a:solidFill>
              </a:rPr>
              <a:t>When the devil tempted our Lord in the wilderness, did Jesus respond with “Well Satan, the oral traditions passed down by our Jewish elders say that I should do this.”?  Of course not.  He went straight to the written Law of Moses, all the diligently recorded, detailed teachings they received at Mt. Sinai over a period of 40 days, and was able to simply tell the devil </a:t>
            </a:r>
            <a:r>
              <a:rPr lang="en" sz="1800" i="1" dirty="0">
                <a:solidFill>
                  <a:schemeClr val="dk1"/>
                </a:solidFill>
              </a:rPr>
              <a:t>“It is written.”</a:t>
            </a:r>
            <a:r>
              <a:rPr lang="en" sz="1800" dirty="0">
                <a:solidFill>
                  <a:srgbClr val="FFFF00"/>
                </a:solidFill>
              </a:rPr>
              <a:t>  Not just orally passed down from family to family - it was written down.  Is it any different now?</a:t>
            </a:r>
            <a:endParaRPr sz="1800" dirty="0">
              <a:solidFill>
                <a:srgbClr val="FFFF00"/>
              </a:solidFill>
            </a:endParaRPr>
          </a:p>
          <a:p>
            <a:pPr marL="457200" lvl="0" indent="-342900" algn="l" rtl="0">
              <a:spcBef>
                <a:spcPts val="0"/>
              </a:spcBef>
              <a:spcAft>
                <a:spcPts val="0"/>
              </a:spcAft>
              <a:buClr>
                <a:srgbClr val="00FFFF"/>
              </a:buClr>
              <a:buSzPts val="1800"/>
              <a:buChar char="●"/>
            </a:pPr>
            <a:r>
              <a:rPr lang="en" sz="1800" dirty="0">
                <a:solidFill>
                  <a:srgbClr val="00FFFF"/>
                </a:solidFill>
              </a:rPr>
              <a:t>We remember those 3 times Jesus told the devil</a:t>
            </a:r>
            <a:r>
              <a:rPr lang="en" sz="1800" dirty="0">
                <a:solidFill>
                  <a:srgbClr val="FFFF00"/>
                </a:solidFill>
              </a:rPr>
              <a:t> </a:t>
            </a:r>
            <a:r>
              <a:rPr lang="en" sz="1800" i="1" dirty="0">
                <a:solidFill>
                  <a:schemeClr val="dk1"/>
                </a:solidFill>
              </a:rPr>
              <a:t>“It is written”</a:t>
            </a:r>
            <a:r>
              <a:rPr lang="en" sz="1800" dirty="0">
                <a:solidFill>
                  <a:srgbClr val="00FFFF"/>
                </a:solidFill>
              </a:rPr>
              <a:t>.  But do you know how many times the phrase</a:t>
            </a:r>
            <a:r>
              <a:rPr lang="en" sz="1800" dirty="0">
                <a:solidFill>
                  <a:srgbClr val="FFFF00"/>
                </a:solidFill>
              </a:rPr>
              <a:t> </a:t>
            </a:r>
            <a:r>
              <a:rPr lang="en" sz="1800" i="1" dirty="0">
                <a:solidFill>
                  <a:schemeClr val="dk1"/>
                </a:solidFill>
              </a:rPr>
              <a:t>“It is written”</a:t>
            </a:r>
            <a:r>
              <a:rPr lang="en" sz="1800" dirty="0">
                <a:solidFill>
                  <a:srgbClr val="FFFF00"/>
                </a:solidFill>
              </a:rPr>
              <a:t> </a:t>
            </a:r>
            <a:r>
              <a:rPr lang="en" sz="1800" dirty="0">
                <a:solidFill>
                  <a:srgbClr val="00FFFF"/>
                </a:solidFill>
              </a:rPr>
              <a:t>occurs in the New Testament?</a:t>
            </a:r>
            <a:endParaRPr sz="1800" dirty="0">
              <a:solidFill>
                <a:srgbClr val="00FFFF"/>
              </a:solidFill>
            </a:endParaRPr>
          </a:p>
          <a:p>
            <a:pPr marL="457200" lvl="0" indent="-342900" algn="l" rtl="0">
              <a:spcBef>
                <a:spcPts val="0"/>
              </a:spcBef>
              <a:spcAft>
                <a:spcPts val="0"/>
              </a:spcAft>
              <a:buClr>
                <a:srgbClr val="FFFF00"/>
              </a:buClr>
              <a:buSzPts val="1800"/>
              <a:buChar char="●"/>
            </a:pPr>
            <a:r>
              <a:rPr lang="en" sz="1800" dirty="0">
                <a:solidFill>
                  <a:schemeClr val="dk1"/>
                </a:solidFill>
              </a:rPr>
              <a:t>67 times!  That’s how often God’s people are reminded of what He already wrote down for them!  7 additional times Jesus asked the question</a:t>
            </a:r>
            <a:r>
              <a:rPr lang="en" sz="1800" dirty="0">
                <a:solidFill>
                  <a:srgbClr val="FFFF00"/>
                </a:solidFill>
              </a:rPr>
              <a:t> </a:t>
            </a:r>
            <a:r>
              <a:rPr lang="en" sz="1800" i="1" dirty="0">
                <a:solidFill>
                  <a:schemeClr val="dk1"/>
                </a:solidFill>
              </a:rPr>
              <a:t>“Have you not read?”</a:t>
            </a:r>
            <a:endParaRPr sz="1800" i="1" dirty="0">
              <a:solidFill>
                <a:schemeClr val="dk1"/>
              </a:solidFill>
            </a:endParaRPr>
          </a:p>
          <a:p>
            <a:pPr marL="457200" lvl="0" indent="-342900" algn="l" rtl="0">
              <a:spcBef>
                <a:spcPts val="0"/>
              </a:spcBef>
              <a:spcAft>
                <a:spcPts val="0"/>
              </a:spcAft>
              <a:buClr>
                <a:srgbClr val="FFFF00"/>
              </a:buClr>
              <a:buSzPts val="1800"/>
              <a:buChar char="●"/>
            </a:pPr>
            <a:r>
              <a:rPr lang="en" sz="1800" dirty="0">
                <a:solidFill>
                  <a:srgbClr val="FFFF00"/>
                </a:solidFill>
              </a:rPr>
              <a:t>One might try to make a case for “oral tradition” from the sermon on the mount?  Because 6 times Jesus tells that crowd, in </a:t>
            </a:r>
            <a:r>
              <a:rPr lang="en" sz="1800" u="sng" dirty="0">
                <a:solidFill>
                  <a:srgbClr val="FFFF00"/>
                </a:solidFill>
              </a:rPr>
              <a:t>Matthew 5</a:t>
            </a:r>
            <a:r>
              <a:rPr lang="en" sz="1800" dirty="0">
                <a:solidFill>
                  <a:srgbClr val="FFFF00"/>
                </a:solidFill>
              </a:rPr>
              <a:t>, </a:t>
            </a:r>
            <a:r>
              <a:rPr lang="en" sz="1800" i="1" dirty="0">
                <a:solidFill>
                  <a:schemeClr val="dk1"/>
                </a:solidFill>
              </a:rPr>
              <a:t>“You have heard that it was said.”</a:t>
            </a:r>
            <a:r>
              <a:rPr lang="en" sz="1800" dirty="0">
                <a:solidFill>
                  <a:srgbClr val="FFFF00"/>
                </a:solidFill>
              </a:rPr>
              <a:t>  Very interesting.  Yes, there is oral tradition there.  And what does Jesus say in 5 of the 6 cases that they had “heard said”?  He quotes the Law of Moses!  And note that on the last one, where they had “heard” to “hate their enemy”, that was WRONG!</a:t>
            </a:r>
            <a:endParaRPr sz="1800" dirty="0">
              <a:solidFill>
                <a:srgbClr val="FFFF00"/>
              </a:solidFill>
            </a:endParaRPr>
          </a:p>
          <a:p>
            <a:pPr marL="457200" lvl="0" indent="-342900" algn="l" rtl="0">
              <a:spcBef>
                <a:spcPts val="0"/>
              </a:spcBef>
              <a:spcAft>
                <a:spcPts val="0"/>
              </a:spcAft>
              <a:buClr>
                <a:srgbClr val="00FFFF"/>
              </a:buClr>
              <a:buSzPts val="1800"/>
              <a:buChar char="●"/>
            </a:pPr>
            <a:r>
              <a:rPr lang="en" sz="1800" dirty="0">
                <a:solidFill>
                  <a:srgbClr val="00FFFF"/>
                </a:solidFill>
              </a:rPr>
              <a:t>Brethren, no one doubts that traditions and doctrine were being taught, verbally, by the apostles.  But what they taught, they also wrote down.  Who would deny this?</a:t>
            </a:r>
            <a:endParaRPr sz="18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2832</Words>
  <Application>Microsoft Office PowerPoint</Application>
  <PresentationFormat>On-screen Show (16:9)</PresentationFormat>
  <Paragraphs>64</Paragraphs>
  <Slides>11</Slides>
  <Notes>11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11</vt:i4>
      </vt:variant>
    </vt:vector>
  </HeadingPairs>
  <TitlesOfParts>
    <vt:vector size="13" baseType="lpstr">
      <vt:lpstr>Arial</vt:lpstr>
      <vt:lpstr>Simple Dark</vt:lpstr>
      <vt:lpstr>TRADITION</vt:lpstr>
      <vt:lpstr>PARADOSIS</vt:lpstr>
      <vt:lpstr>“ORAL TRADITION”?</vt:lpstr>
      <vt:lpstr>HOW THE APOSTLES LEARNED</vt:lpstr>
      <vt:lpstr> WARNINGS</vt:lpstr>
      <vt:lpstr>APOSTOLIC TRADITIONS</vt:lpstr>
      <vt:lpstr>THEY TAUGHT THEM</vt:lpstr>
      <vt:lpstr>THEN THEY WROTE IT DOWN!</vt:lpstr>
      <vt:lpstr>“IT IS WRITTEN”</vt:lpstr>
      <vt:lpstr>HOW DO WE KNOW?</vt:lpstr>
      <vt:lpstr>APPLICATIONS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Eric Bridge</dc:creator>
  <cp:lastModifiedBy>Eric Bridge</cp:lastModifiedBy>
  <cp:revision>2</cp:revision>
  <dcterms:modified xsi:type="dcterms:W3CDTF">2024-10-21T03:44:46Z</dcterms:modified>
</cp:coreProperties>
</file>