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082faed7f4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082faed7f4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088422ecff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088422ecf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082faed7f4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082faed7f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082faed7f4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082faed7f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082faed7f4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3082faed7f4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3082faed7f4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3082faed7f4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088422ecff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088422ecff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088422ecff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088422ecff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088422ecff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088422ecff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xfrm>
            <a:off x="0" y="-44675"/>
            <a:ext cx="9144000" cy="518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50">
                <a:solidFill>
                  <a:srgbClr val="FFFF00"/>
                </a:solidFill>
              </a:rPr>
              <a:t>He could hear the roosters crowing outside the prison, in the stillness of the early morning.  The day had finally arrived - the day of his crucifixion.  He had been unable to sleep the night before, for obvious reasons.  He could hear the guards coming now, their heavy boots scraping against the stone floor.  The door at the end of the hallway burst open, and the soldier’s flickering torch lit the dark chamber like lightning in a storm.  Another guard hurriedly unlocked the cell door and forcefully lifted him to his feet.  “Get up!”, the guard shouted.  The prisoner started to resist, to no avail, as his hands and feet were still bound and bruised.  The two guards, one on each side, dragged him down the corridor and toward the stairs.  He looked to the other cells, where other soldiers were getting a couple of thieves ready for the same torturous death.  As they forced him up the stairs he could hear muffled shouting in the courtyard above, “Crucify him!  Crucify him!”  The door at the top of the staircase was hastily opened and blazing sunlight flooded into the chamber and burned the prisoner’s eyes.  A centurion approached him with a knife and quickly cut the leather ties around his ankles and wrists.  And what that centurion said next, this prisoner would never forget:  “Barabbas, by order of the governor, and against my better judgment, you are now a free man.  Another prisoner, some new guy they brought in just this morning named Jesus, is going to die in your place.” </a:t>
            </a:r>
            <a:endParaRPr sz="185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2"/>
          <p:cNvSpPr txBox="1">
            <a:spLocks noGrp="1"/>
          </p:cNvSpPr>
          <p:nvPr>
            <p:ph type="ctrTitle"/>
          </p:nvPr>
        </p:nvSpPr>
        <p:spPr>
          <a:xfrm>
            <a:off x="-215225" y="0"/>
            <a:ext cx="9569700" cy="49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FOR YOUR CONSIDERATION</a:t>
            </a:r>
            <a:endParaRPr sz="5000" b="1">
              <a:solidFill>
                <a:srgbClr val="00FFFF"/>
              </a:solidFill>
            </a:endParaRPr>
          </a:p>
        </p:txBody>
      </p:sp>
      <p:sp>
        <p:nvSpPr>
          <p:cNvPr id="105" name="Google Shape;105;p22"/>
          <p:cNvSpPr txBox="1">
            <a:spLocks noGrp="1"/>
          </p:cNvSpPr>
          <p:nvPr>
            <p:ph type="subTitle" idx="1"/>
          </p:nvPr>
        </p:nvSpPr>
        <p:spPr>
          <a:xfrm>
            <a:off x="-188150" y="385775"/>
            <a:ext cx="9332100" cy="4757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I want to make sure you are all aware that the “non-scripture” narrative I have read from today is entirely speculation.  I have no idea what Barabbas was thinking that day.  We never read about him again in the bible.  But I have always wondered, and even prayed, that he did indeed decide to change his life that day, and to obey the very One who was dying for him on that cross.</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Have you ever looked up what Barabbas’ name means?  It is a two part name.</a:t>
            </a:r>
            <a:endParaRPr sz="1900">
              <a:solidFill>
                <a:srgbClr val="00FFFF"/>
              </a:solidFill>
            </a:endParaRPr>
          </a:p>
          <a:p>
            <a:pPr marL="457200" lvl="0" indent="-349250" algn="l" rtl="0">
              <a:spcBef>
                <a:spcPts val="0"/>
              </a:spcBef>
              <a:spcAft>
                <a:spcPts val="0"/>
              </a:spcAft>
              <a:buClr>
                <a:srgbClr val="00FFFF"/>
              </a:buClr>
              <a:buSzPts val="1900"/>
              <a:buChar char="●"/>
            </a:pPr>
            <a:r>
              <a:rPr lang="en" sz="1900">
                <a:solidFill>
                  <a:srgbClr val="00FFFF"/>
                </a:solidFill>
              </a:rPr>
              <a:t>Bar - meaning “son” (like Simon “Bar Jonah”).  Part two is “abba” - meaning “father”.  How ironic that this wicked man’s name means “son of the father”.  And this irony reminds me of one final passage I want to leave with you.</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Gal.4:3-7</a:t>
            </a:r>
            <a:r>
              <a:rPr lang="en" sz="1900">
                <a:solidFill>
                  <a:srgbClr val="00FFFF"/>
                </a:solidFill>
              </a:rPr>
              <a:t> </a:t>
            </a:r>
            <a:r>
              <a:rPr lang="en" sz="1900" i="1">
                <a:solidFill>
                  <a:schemeClr val="dk1"/>
                </a:solidFill>
              </a:rPr>
              <a:t>“So also we, while we were children, </a:t>
            </a:r>
            <a:r>
              <a:rPr lang="en" sz="1900" i="1" u="sng">
                <a:solidFill>
                  <a:schemeClr val="dk1"/>
                </a:solidFill>
              </a:rPr>
              <a:t>were held in bondage</a:t>
            </a:r>
            <a:r>
              <a:rPr lang="en" sz="1900" i="1">
                <a:solidFill>
                  <a:schemeClr val="dk1"/>
                </a:solidFill>
              </a:rPr>
              <a:t> under the elemental things of the world. 4 But when the fullness of the time came, God sent forth His Son, born of a woman, born under the Law, 5 so that He might redeem those who were under the Law, </a:t>
            </a:r>
            <a:r>
              <a:rPr lang="en" sz="1900" i="1" u="sng">
                <a:solidFill>
                  <a:schemeClr val="dk1"/>
                </a:solidFill>
              </a:rPr>
              <a:t>that we might receive the adoption as sons</a:t>
            </a:r>
            <a:r>
              <a:rPr lang="en" sz="1900" i="1">
                <a:solidFill>
                  <a:schemeClr val="dk1"/>
                </a:solidFill>
              </a:rPr>
              <a:t>. 6 Because you are sons, </a:t>
            </a:r>
            <a:r>
              <a:rPr lang="en" sz="1900" i="1" u="sng">
                <a:solidFill>
                  <a:schemeClr val="dk1"/>
                </a:solidFill>
              </a:rPr>
              <a:t>God has sent forth the Spirit of His Son into our hearts, crying, “Abba! Father</a:t>
            </a:r>
            <a:r>
              <a:rPr lang="en" sz="1900" i="1">
                <a:solidFill>
                  <a:schemeClr val="dk1"/>
                </a:solidFill>
              </a:rPr>
              <a:t>!” 7 </a:t>
            </a:r>
            <a:r>
              <a:rPr lang="en" sz="1900" i="1" u="sng">
                <a:solidFill>
                  <a:schemeClr val="dk1"/>
                </a:solidFill>
              </a:rPr>
              <a:t>Therefore you are no longer a slave, but a son; and if a son, then an heir through God</a:t>
            </a:r>
            <a:r>
              <a:rPr lang="en" sz="1900" i="1">
                <a:solidFill>
                  <a:schemeClr val="dk1"/>
                </a:solidFill>
              </a:rPr>
              <a:t>.”  </a:t>
            </a:r>
            <a:r>
              <a:rPr lang="en" sz="1900">
                <a:solidFill>
                  <a:srgbClr val="00FFFF"/>
                </a:solidFill>
              </a:rPr>
              <a:t>YOU can become an adopted son of the Father!</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ctrTitle"/>
          </p:nvPr>
        </p:nvSpPr>
        <p:spPr>
          <a:xfrm>
            <a:off x="-215225" y="0"/>
            <a:ext cx="9556200" cy="49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LESSONS FROM BARABBAS</a:t>
            </a:r>
            <a:endParaRPr sz="5000" b="1">
              <a:solidFill>
                <a:srgbClr val="00FFFF"/>
              </a:solidFill>
            </a:endParaRPr>
          </a:p>
        </p:txBody>
      </p:sp>
      <p:sp>
        <p:nvSpPr>
          <p:cNvPr id="60" name="Google Shape;60;p14"/>
          <p:cNvSpPr txBox="1">
            <a:spLocks noGrp="1"/>
          </p:cNvSpPr>
          <p:nvPr>
            <p:ph type="subTitle" idx="1"/>
          </p:nvPr>
        </p:nvSpPr>
        <p:spPr>
          <a:xfrm>
            <a:off x="0" y="385775"/>
            <a:ext cx="9144000" cy="475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u="sng">
                <a:solidFill>
                  <a:srgbClr val="FFFF00"/>
                </a:solidFill>
              </a:rPr>
              <a:t>Matt.27:15-26</a:t>
            </a:r>
            <a:r>
              <a:rPr lang="en" sz="1800">
                <a:solidFill>
                  <a:schemeClr val="dk1"/>
                </a:solidFill>
              </a:rPr>
              <a:t> </a:t>
            </a:r>
            <a:r>
              <a:rPr lang="en" sz="1800">
                <a:solidFill>
                  <a:srgbClr val="00FFFF"/>
                </a:solidFill>
              </a:rPr>
              <a:t>(NASB95)</a:t>
            </a:r>
            <a:r>
              <a:rPr lang="en" sz="1800">
                <a:solidFill>
                  <a:schemeClr val="dk1"/>
                </a:solidFill>
              </a:rPr>
              <a:t> </a:t>
            </a:r>
            <a:r>
              <a:rPr lang="en" sz="1800" i="1">
                <a:solidFill>
                  <a:schemeClr val="dk1"/>
                </a:solidFill>
              </a:rPr>
              <a:t>“Now at the feast the governor was accustomed to release for the people any one prisoner whom they wanted. 16 </a:t>
            </a:r>
            <a:r>
              <a:rPr lang="en" sz="1800" i="1" u="sng">
                <a:solidFill>
                  <a:schemeClr val="dk1"/>
                </a:solidFill>
              </a:rPr>
              <a:t>At that time they were holding a notorious prisoner, called Barabbas</a:t>
            </a:r>
            <a:r>
              <a:rPr lang="en" sz="1800" i="1">
                <a:solidFill>
                  <a:schemeClr val="dk1"/>
                </a:solidFill>
              </a:rPr>
              <a:t>. 17 So when the people gathered together, Pilate said to them, “Whom do you want me to release for you? Barabbas, or Jesus who is called Christ?” 18 For he knew that because of envy they had handed Him over. 19 While he was sitting on the judgment seat, his wife sent him a message, saying, “Have nothing to do with that righteous Man; for last night I suffered greatly in a dream because of Him.” 20 But the chief priests and the elders persuaded the crowds to ask for Barabbas and to put Jesus to death. 21 </a:t>
            </a:r>
            <a:r>
              <a:rPr lang="en" sz="1800" i="1" u="sng">
                <a:solidFill>
                  <a:schemeClr val="dk1"/>
                </a:solidFill>
              </a:rPr>
              <a:t>But the governor said to them, “Which of the two do you want me to release for you?” And they said, “Barabbas</a:t>
            </a:r>
            <a:r>
              <a:rPr lang="en" sz="1800" i="1">
                <a:solidFill>
                  <a:schemeClr val="dk1"/>
                </a:solidFill>
              </a:rPr>
              <a:t>.” 22 Pilate said to them, “Then what shall I do with Jesus who is called Christ?” They all said, “Crucify Him!” 23 And he said, “Why, what evil has He done?” But they kept shouting all the more, saying, “Crucify Him!” 24 When Pilate saw that he was accomplishing nothing, but rather that a riot was starting, he took water and washed his hands in front of the crowd, saying, “I am innocent of this Man’s blood; see to that yourselves.” 25 And all the people said, “His blood shall be on us and on our children!” 26 Then he released Barabbas for them; but after having Jesus scourged, he handed Him over to be crucified.”</a:t>
            </a:r>
            <a:endParaRPr sz="18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215225" y="0"/>
            <a:ext cx="9556200" cy="49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WHO WAS BARABBAS?</a:t>
            </a:r>
            <a:endParaRPr sz="5000" b="1">
              <a:solidFill>
                <a:srgbClr val="00FFFF"/>
              </a:solidFill>
            </a:endParaRPr>
          </a:p>
        </p:txBody>
      </p:sp>
      <p:sp>
        <p:nvSpPr>
          <p:cNvPr id="66" name="Google Shape;66;p15"/>
          <p:cNvSpPr txBox="1">
            <a:spLocks noGrp="1"/>
          </p:cNvSpPr>
          <p:nvPr>
            <p:ph type="subTitle" idx="1"/>
          </p:nvPr>
        </p:nvSpPr>
        <p:spPr>
          <a:xfrm>
            <a:off x="-161075" y="385775"/>
            <a:ext cx="9305100" cy="4757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He is mentioned, BY NAME, in all 4 “gospels” - Matthew, Mark, Luke and John.  He is also referred to in Acts.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He was a Jew who had been captured and imprisoned by the Romans (Romans did not crucify Roman citizens).</a:t>
            </a:r>
            <a:endParaRPr sz="2000">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Matt.27:16</a:t>
            </a:r>
            <a:r>
              <a:rPr lang="en" sz="2000">
                <a:solidFill>
                  <a:schemeClr val="dk1"/>
                </a:solidFill>
              </a:rPr>
              <a:t> </a:t>
            </a:r>
            <a:r>
              <a:rPr lang="en" sz="2000">
                <a:solidFill>
                  <a:srgbClr val="00FFFF"/>
                </a:solidFill>
              </a:rPr>
              <a:t>calls him a </a:t>
            </a:r>
            <a:r>
              <a:rPr lang="en" sz="2000" i="1">
                <a:solidFill>
                  <a:schemeClr val="dk1"/>
                </a:solidFill>
              </a:rPr>
              <a:t>“notorious”</a:t>
            </a:r>
            <a:r>
              <a:rPr lang="en" sz="2000">
                <a:solidFill>
                  <a:srgbClr val="00FFFF"/>
                </a:solidFill>
              </a:rPr>
              <a:t> prisoner.  Greek word meaning infamous - unfavorably known by many.</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Jn.18:40</a:t>
            </a:r>
            <a:r>
              <a:rPr lang="en" sz="2000">
                <a:solidFill>
                  <a:srgbClr val="FFFF00"/>
                </a:solidFill>
              </a:rPr>
              <a:t> calls Barabbas a</a:t>
            </a:r>
            <a:r>
              <a:rPr lang="en" sz="2000">
                <a:solidFill>
                  <a:schemeClr val="dk1"/>
                </a:solidFill>
              </a:rPr>
              <a:t> </a:t>
            </a:r>
            <a:r>
              <a:rPr lang="en" sz="2000" i="1">
                <a:solidFill>
                  <a:schemeClr val="dk1"/>
                </a:solidFill>
              </a:rPr>
              <a:t>“robber”</a:t>
            </a:r>
            <a:r>
              <a:rPr lang="en" sz="2000">
                <a:solidFill>
                  <a:srgbClr val="FFFF00"/>
                </a:solidFill>
              </a:rPr>
              <a:t>, or</a:t>
            </a:r>
            <a:r>
              <a:rPr lang="en" sz="2000">
                <a:solidFill>
                  <a:schemeClr val="dk1"/>
                </a:solidFill>
              </a:rPr>
              <a:t> </a:t>
            </a:r>
            <a:r>
              <a:rPr lang="en" sz="2000" i="1">
                <a:solidFill>
                  <a:schemeClr val="dk1"/>
                </a:solidFill>
              </a:rPr>
              <a:t>“thief”</a:t>
            </a:r>
            <a:r>
              <a:rPr lang="en" sz="2000">
                <a:solidFill>
                  <a:srgbClr val="FFFF00"/>
                </a:solidFill>
              </a:rPr>
              <a:t>, likely stealing from Romans.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Because he was also an </a:t>
            </a:r>
            <a:r>
              <a:rPr lang="en" sz="2000" i="1">
                <a:solidFill>
                  <a:schemeClr val="dk1"/>
                </a:solidFill>
              </a:rPr>
              <a:t>“insurrectionist”</a:t>
            </a:r>
            <a:r>
              <a:rPr lang="en" sz="2000">
                <a:solidFill>
                  <a:schemeClr val="dk1"/>
                </a:solidFill>
              </a:rPr>
              <a:t>, a rebel against Rome in Jerusalem. </a:t>
            </a:r>
            <a:r>
              <a:rPr lang="en" sz="2000" u="sng">
                <a:solidFill>
                  <a:srgbClr val="FFFF00"/>
                </a:solidFill>
              </a:rPr>
              <a:t>Lk.23:19</a:t>
            </a:r>
            <a:r>
              <a:rPr lang="en" sz="2000">
                <a:solidFill>
                  <a:schemeClr val="dk1"/>
                </a:solidFill>
              </a:rPr>
              <a:t> </a:t>
            </a:r>
            <a:r>
              <a:rPr lang="en" sz="2000" i="1">
                <a:solidFill>
                  <a:schemeClr val="dk1"/>
                </a:solidFill>
              </a:rPr>
              <a:t>“He was one who had been thrown into prison for an insurrection made in the city…”</a:t>
            </a:r>
            <a:r>
              <a:rPr lang="en" sz="2000">
                <a:solidFill>
                  <a:schemeClr val="dk1"/>
                </a:solidFill>
              </a:rPr>
              <a:t>  Rome would view Barabbas as a terrorist.</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And not content with this, he was also a MURDERER, who had joined with other murderers, probably to kill Romans within Jerusalem.</a:t>
            </a:r>
            <a:r>
              <a:rPr lang="en" sz="2000">
                <a:solidFill>
                  <a:schemeClr val="dk1"/>
                </a:solidFill>
              </a:rPr>
              <a:t>  </a:t>
            </a:r>
            <a:r>
              <a:rPr lang="en" sz="2000" u="sng">
                <a:solidFill>
                  <a:srgbClr val="FFFF00"/>
                </a:solidFill>
              </a:rPr>
              <a:t>Mk.15:7</a:t>
            </a:r>
            <a:r>
              <a:rPr lang="en" sz="2000">
                <a:solidFill>
                  <a:schemeClr val="dk1"/>
                </a:solidFill>
              </a:rPr>
              <a:t> </a:t>
            </a:r>
            <a:r>
              <a:rPr lang="en" sz="2000" i="1">
                <a:solidFill>
                  <a:schemeClr val="dk1"/>
                </a:solidFill>
              </a:rPr>
              <a:t>“The man named Barabbas had been imprisoned with the insurrectionists who had committed murder in the insurrection.”</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I do wonder to what extent Barabbas thought back on what he had done…</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subTitle" idx="1"/>
          </p:nvPr>
        </p:nvSpPr>
        <p:spPr>
          <a:xfrm>
            <a:off x="0" y="-44675"/>
            <a:ext cx="9144000" cy="518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50">
                <a:solidFill>
                  <a:srgbClr val="FFFF00"/>
                </a:solidFill>
              </a:rPr>
              <a:t>Barabbas stood there for a moment in stunned silence.  He wondered if the governor and the guards were playing some sort of cruel joke on him.  “A free man”?  Everyone knew what Barabbas had done.  All the treasures, weapons, food and other supplies that he had stolen.  When they arrested him many of these things were still in his possession!  And what about the men, and women, that he had killed?  He could still remember the look on their faces as their last breaths left their bodies.  He could still see their blood on his blade.  He could still feel the intense rage and total lack of remorse in his heart.  His hatred for these soldiers still burned as brightly as their barracks and homes and tax offices that he had set fire to.  He remembered the smell of burning Roman corpses.  He remembered his many co-conspirators who had joined him in these merciless attacks, most of whom had already been beaten, tortured and crucified for their crimes.  He remembered hearing their screams, even from the deep below, as they were scourged by the soldiers.  Barabbas had to admit to himself that he and his terrorist comrades rightly deserved all the retribution that the Romans were now dealing out.  He knew what he was doing was wrong even as he was trying to justify his actions to his own conscience.  But the Romans were not known for their compassion.  Had someone made a mistake?  Why on earth would they have mercy on one as guilty as he?  What must this “Jesus” have done instead?</a:t>
            </a:r>
            <a:endParaRPr sz="185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7"/>
          <p:cNvSpPr txBox="1">
            <a:spLocks noGrp="1"/>
          </p:cNvSpPr>
          <p:nvPr>
            <p:ph type="ctrTitle"/>
          </p:nvPr>
        </p:nvSpPr>
        <p:spPr>
          <a:xfrm>
            <a:off x="-215225" y="0"/>
            <a:ext cx="9556200" cy="49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WE ARE BARABBAS!</a:t>
            </a:r>
            <a:endParaRPr sz="5000" b="1">
              <a:solidFill>
                <a:srgbClr val="00FFFF"/>
              </a:solidFill>
            </a:endParaRPr>
          </a:p>
        </p:txBody>
      </p:sp>
      <p:sp>
        <p:nvSpPr>
          <p:cNvPr id="77" name="Google Shape;77;p17"/>
          <p:cNvSpPr txBox="1">
            <a:spLocks noGrp="1"/>
          </p:cNvSpPr>
          <p:nvPr>
            <p:ph type="subTitle" idx="1"/>
          </p:nvPr>
        </p:nvSpPr>
        <p:spPr>
          <a:xfrm>
            <a:off x="-188150" y="385775"/>
            <a:ext cx="9332100" cy="4757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If you want to know just how much Jesus’ Jewish brethren HATED him, just consider the monster that they asked to be released back into their society!</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Acts 3:13-15</a:t>
            </a:r>
            <a:r>
              <a:rPr lang="en" sz="1900">
                <a:solidFill>
                  <a:srgbClr val="FFFF00"/>
                </a:solidFill>
              </a:rPr>
              <a:t> </a:t>
            </a:r>
            <a:r>
              <a:rPr lang="en" sz="1900" i="1">
                <a:solidFill>
                  <a:schemeClr val="dk1"/>
                </a:solidFill>
              </a:rPr>
              <a:t>“The God of Abraham, Isaac and Jacob, the God of our fathers, has glorified His servant Jesus, the one whom you delivered and disowned in the presence of Pilate, when he had decided to release Him. 14 </a:t>
            </a:r>
            <a:r>
              <a:rPr lang="en" sz="1900" i="1" u="sng">
                <a:solidFill>
                  <a:schemeClr val="dk1"/>
                </a:solidFill>
              </a:rPr>
              <a:t>But you disowned the Holy and Righteous One and asked for a murderer to be granted to you</a:t>
            </a:r>
            <a:r>
              <a:rPr lang="en" sz="1900" i="1">
                <a:solidFill>
                  <a:schemeClr val="dk1"/>
                </a:solidFill>
              </a:rPr>
              <a:t>, 15 but put to death the Prince of life, the one whom God raised from the dead, a fact to which we are witnesses.”</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Our sins are the reason Jesus died!</a:t>
            </a:r>
            <a:r>
              <a:rPr lang="en" sz="1900">
                <a:solidFill>
                  <a:srgbClr val="FFFF00"/>
                </a:solidFill>
              </a:rPr>
              <a:t>  </a:t>
            </a:r>
            <a:r>
              <a:rPr lang="en" sz="1900" u="sng">
                <a:solidFill>
                  <a:srgbClr val="FFFF00"/>
                </a:solidFill>
              </a:rPr>
              <a:t>Acts 7:52</a:t>
            </a:r>
            <a:r>
              <a:rPr lang="en" sz="1900">
                <a:solidFill>
                  <a:srgbClr val="FFFF00"/>
                </a:solidFill>
              </a:rPr>
              <a:t> </a:t>
            </a:r>
            <a:r>
              <a:rPr lang="en" sz="1900" i="1">
                <a:solidFill>
                  <a:schemeClr val="dk1"/>
                </a:solidFill>
              </a:rPr>
              <a:t>“Which one of the prophets did your fathers not persecute? They killed those who had previously announced the coming of the Righteous One, </a:t>
            </a:r>
            <a:r>
              <a:rPr lang="en" sz="1900" i="1" u="sng">
                <a:solidFill>
                  <a:schemeClr val="dk1"/>
                </a:solidFill>
              </a:rPr>
              <a:t>whose betrayers and murderers you have now become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1 Jn.3:15</a:t>
            </a:r>
            <a:r>
              <a:rPr lang="en" sz="1900">
                <a:solidFill>
                  <a:srgbClr val="FFFF00"/>
                </a:solidFill>
              </a:rPr>
              <a:t> </a:t>
            </a:r>
            <a:r>
              <a:rPr lang="en" sz="1900" i="1">
                <a:solidFill>
                  <a:schemeClr val="dk1"/>
                </a:solidFill>
              </a:rPr>
              <a:t>“</a:t>
            </a:r>
            <a:r>
              <a:rPr lang="en" sz="1900" i="1" u="sng">
                <a:solidFill>
                  <a:schemeClr val="dk1"/>
                </a:solidFill>
              </a:rPr>
              <a:t>Everyone who hates his brother is a murderer</a:t>
            </a:r>
            <a:r>
              <a:rPr lang="en" sz="1900" i="1">
                <a:solidFill>
                  <a:schemeClr val="dk1"/>
                </a:solidFill>
              </a:rPr>
              <a:t>; and you know that no murderer has eternal life abiding in him.”</a:t>
            </a:r>
            <a:endParaRPr sz="1900" i="1">
              <a:solidFill>
                <a:schemeClr val="dk1"/>
              </a:solidFill>
            </a:endParaRPr>
          </a:p>
          <a:p>
            <a:pPr marL="457200" lvl="0" indent="-349250" algn="l" rtl="0">
              <a:spcBef>
                <a:spcPts val="0"/>
              </a:spcBef>
              <a:spcAft>
                <a:spcPts val="0"/>
              </a:spcAft>
              <a:buClr>
                <a:srgbClr val="FFFF00"/>
              </a:buClr>
              <a:buSzPts val="1900"/>
              <a:buChar char="●"/>
            </a:pPr>
            <a:r>
              <a:rPr lang="en" sz="1900">
                <a:solidFill>
                  <a:srgbClr val="FFFF00"/>
                </a:solidFill>
              </a:rPr>
              <a:t>In </a:t>
            </a:r>
            <a:r>
              <a:rPr lang="en" sz="1900" u="sng">
                <a:solidFill>
                  <a:srgbClr val="FFFF00"/>
                </a:solidFill>
              </a:rPr>
              <a:t>Js.4:1-4</a:t>
            </a:r>
            <a:r>
              <a:rPr lang="en" sz="1900">
                <a:solidFill>
                  <a:srgbClr val="FFFF00"/>
                </a:solidFill>
              </a:rPr>
              <a:t> CHRISTIANS are called </a:t>
            </a:r>
            <a:r>
              <a:rPr lang="en" sz="1900" u="sng">
                <a:solidFill>
                  <a:srgbClr val="FFFF00"/>
                </a:solidFill>
              </a:rPr>
              <a:t>murderers and adulterers</a:t>
            </a:r>
            <a:r>
              <a:rPr lang="en" sz="1900">
                <a:solidFill>
                  <a:srgbClr val="FFFF00"/>
                </a:solidFill>
              </a:rPr>
              <a:t>!</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The “wages” of our sins is death!  That is what we have earned, as Barabbas did.</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subTitle" idx="1"/>
          </p:nvPr>
        </p:nvSpPr>
        <p:spPr>
          <a:xfrm>
            <a:off x="0" y="-135350"/>
            <a:ext cx="9144000" cy="5278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FFFF00"/>
                </a:solidFill>
              </a:rPr>
              <a:t>Another guard left to fetch Barabbas’ personal effects.  Barabbas could tell that the large crowd of Jewish men in the courtyard was really riled up about something.  Barabbas began to think about what he was going to do next.  It had never occurred to him that he’d have even one more day of life - let alone many, but now this reality was settling in.  His life was at a crucial turning point.  The only life he had known for the past couple years involved stealing, plotting, killing and hiding from the Romans.  Was he going to return to that same old life, and then end up right here again?  Or could Yahweh Himself be giving him a second chance here?  It also struck Barabbas that today was the Passover.  He had run from the religion of his fathers for so long, but should he reconsider it now?  Should he seek out one of the Levites at the temple and talk to him about how to make amends for his many sins?  Or should he seek out that new Rabbi and miracle worker from Galilee that he had heard so much about, or some of His disciples?  Could someone like Barabbas, formerly consumed by hatred and selfishness, actually learn to love and to forgive?  Could he begin a life of service to others rather than just to himself?  His mind reeled at the endless possibilities…</a:t>
            </a:r>
            <a:endParaRPr sz="200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9"/>
          <p:cNvSpPr txBox="1">
            <a:spLocks noGrp="1"/>
          </p:cNvSpPr>
          <p:nvPr>
            <p:ph type="ctrTitle"/>
          </p:nvPr>
        </p:nvSpPr>
        <p:spPr>
          <a:xfrm>
            <a:off x="-215225" y="0"/>
            <a:ext cx="9569700" cy="49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a:solidFill>
                  <a:srgbClr val="00FFFF"/>
                </a:solidFill>
              </a:rPr>
              <a:t>WE HAVE A SECOND CHANCE</a:t>
            </a:r>
            <a:endParaRPr sz="4800" b="1">
              <a:solidFill>
                <a:srgbClr val="00FFFF"/>
              </a:solidFill>
            </a:endParaRPr>
          </a:p>
        </p:txBody>
      </p:sp>
      <p:sp>
        <p:nvSpPr>
          <p:cNvPr id="88" name="Google Shape;88;p19"/>
          <p:cNvSpPr txBox="1">
            <a:spLocks noGrp="1"/>
          </p:cNvSpPr>
          <p:nvPr>
            <p:ph type="subTitle" idx="1"/>
          </p:nvPr>
        </p:nvSpPr>
        <p:spPr>
          <a:xfrm>
            <a:off x="-188150" y="385775"/>
            <a:ext cx="9332100" cy="4757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Jesus said in </a:t>
            </a:r>
            <a:r>
              <a:rPr lang="en" sz="1900" u="sng">
                <a:solidFill>
                  <a:srgbClr val="FFFF00"/>
                </a:solidFill>
              </a:rPr>
              <a:t>Lk.4:18</a:t>
            </a:r>
            <a:r>
              <a:rPr lang="en" sz="1900">
                <a:solidFill>
                  <a:srgbClr val="FFFF00"/>
                </a:solidFill>
              </a:rPr>
              <a:t> </a:t>
            </a:r>
            <a:r>
              <a:rPr lang="en" sz="1900" i="1">
                <a:solidFill>
                  <a:schemeClr val="dk1"/>
                </a:solidFill>
              </a:rPr>
              <a:t>“The Spirit of the Lord is upon Me, because He anointed Me to preach the gospel to the poor. </a:t>
            </a:r>
            <a:r>
              <a:rPr lang="en" sz="1900" i="1" u="sng">
                <a:solidFill>
                  <a:schemeClr val="dk1"/>
                </a:solidFill>
              </a:rPr>
              <a:t>He has sent Me to proclaim release to the captives</a:t>
            </a:r>
            <a:r>
              <a:rPr lang="en" sz="1900" i="1">
                <a:solidFill>
                  <a:schemeClr val="dk1"/>
                </a:solidFill>
              </a:rPr>
              <a:t>, </a:t>
            </a:r>
            <a:r>
              <a:rPr lang="en" sz="1900" i="1" u="sng">
                <a:solidFill>
                  <a:schemeClr val="dk1"/>
                </a:solidFill>
              </a:rPr>
              <a:t>and recovery of sight to the blind</a:t>
            </a:r>
            <a:r>
              <a:rPr lang="en" sz="1900" i="1">
                <a:solidFill>
                  <a:schemeClr val="dk1"/>
                </a:solidFill>
              </a:rPr>
              <a:t>, </a:t>
            </a:r>
            <a:r>
              <a:rPr lang="en" sz="1900" i="1" u="sng">
                <a:solidFill>
                  <a:schemeClr val="dk1"/>
                </a:solidFill>
              </a:rPr>
              <a:t>to set free those who are oppressed</a:t>
            </a:r>
            <a:r>
              <a:rPr lang="en" sz="1900" i="1">
                <a:solidFill>
                  <a:schemeClr val="dk1"/>
                </a:solidFill>
              </a:rPr>
              <a:t>,”</a:t>
            </a:r>
            <a:r>
              <a:rPr lang="en" sz="1900">
                <a:solidFill>
                  <a:srgbClr val="00FFFF"/>
                </a:solidFill>
              </a:rPr>
              <a:t>  </a:t>
            </a:r>
            <a:r>
              <a:rPr lang="en" sz="1900">
                <a:solidFill>
                  <a:srgbClr val="FFFF00"/>
                </a:solidFill>
              </a:rPr>
              <a:t>This is NOT a prophecy about Barabbas.  It is about all mankind!</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All of us have sinned </a:t>
            </a:r>
            <a:r>
              <a:rPr lang="en" sz="1900">
                <a:solidFill>
                  <a:srgbClr val="FFFF00"/>
                </a:solidFill>
              </a:rPr>
              <a:t>(</a:t>
            </a:r>
            <a:r>
              <a:rPr lang="en" sz="1900" u="sng">
                <a:solidFill>
                  <a:srgbClr val="FFFF00"/>
                </a:solidFill>
              </a:rPr>
              <a:t>Rom.3:23</a:t>
            </a:r>
            <a:r>
              <a:rPr lang="en" sz="1900">
                <a:solidFill>
                  <a:srgbClr val="FFFF00"/>
                </a:solidFill>
              </a:rPr>
              <a:t>)</a:t>
            </a:r>
            <a:r>
              <a:rPr lang="en" sz="1900">
                <a:solidFill>
                  <a:srgbClr val="00FFFF"/>
                </a:solidFill>
              </a:rPr>
              <a:t> and are deserving of eternal punishment.  But now all of us have a chance, if we will take it, to be set free from the bondage of our own sins.  </a:t>
            </a:r>
            <a:r>
              <a:rPr lang="en" sz="1900" u="sng">
                <a:solidFill>
                  <a:srgbClr val="FFFF00"/>
                </a:solidFill>
              </a:rPr>
              <a:t>Rom.6:17-18</a:t>
            </a:r>
            <a:r>
              <a:rPr lang="en" sz="1900">
                <a:solidFill>
                  <a:srgbClr val="00FFFF"/>
                </a:solidFill>
              </a:rPr>
              <a:t> </a:t>
            </a:r>
            <a:r>
              <a:rPr lang="en" sz="1900" i="1">
                <a:solidFill>
                  <a:schemeClr val="dk1"/>
                </a:solidFill>
              </a:rPr>
              <a:t>“But thanks be to God that though you were slaves of sin, you became obedient from the heart to that form of teaching to which you were committed, 18 </a:t>
            </a:r>
            <a:r>
              <a:rPr lang="en" sz="1900" i="1" u="sng">
                <a:solidFill>
                  <a:schemeClr val="dk1"/>
                </a:solidFill>
              </a:rPr>
              <a:t>and having been freed from sin, you became slaves of righteousness</a:t>
            </a:r>
            <a:r>
              <a:rPr lang="en" sz="1900" i="1">
                <a:solidFill>
                  <a:schemeClr val="dk1"/>
                </a:solidFill>
              </a:rPr>
              <a:t>.”  </a:t>
            </a:r>
            <a:r>
              <a:rPr lang="en" sz="1900">
                <a:solidFill>
                  <a:srgbClr val="00FFFF"/>
                </a:solidFill>
              </a:rPr>
              <a:t>Will we use this second chance, or squander it away?!</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Gal.5:1</a:t>
            </a:r>
            <a:r>
              <a:rPr lang="en" sz="1900">
                <a:solidFill>
                  <a:srgbClr val="00FFFF"/>
                </a:solidFill>
              </a:rPr>
              <a:t> </a:t>
            </a:r>
            <a:r>
              <a:rPr lang="en" sz="1900" i="1">
                <a:solidFill>
                  <a:schemeClr val="dk1"/>
                </a:solidFill>
              </a:rPr>
              <a:t>“It was for freedom that Christ set us free; therefore keep standing firm and </a:t>
            </a:r>
            <a:r>
              <a:rPr lang="en" sz="1900" i="1" u="sng">
                <a:solidFill>
                  <a:schemeClr val="dk1"/>
                </a:solidFill>
              </a:rPr>
              <a:t>do not be subject again to a yoke of slavery</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Heb.2:14-15</a:t>
            </a:r>
            <a:r>
              <a:rPr lang="en" sz="1900">
                <a:solidFill>
                  <a:srgbClr val="00FFFF"/>
                </a:solidFill>
              </a:rPr>
              <a:t> </a:t>
            </a:r>
            <a:r>
              <a:rPr lang="en" sz="1900" i="1">
                <a:solidFill>
                  <a:schemeClr val="dk1"/>
                </a:solidFill>
              </a:rPr>
              <a:t>“Therefore, since the children share in flesh and blood, He Himself likewise also partook of the same, that through death He might render powerless him who had the power of death, that is, the devil, 15 </a:t>
            </a:r>
            <a:r>
              <a:rPr lang="en" sz="1900" i="1" u="sng">
                <a:solidFill>
                  <a:schemeClr val="dk1"/>
                </a:solidFill>
              </a:rPr>
              <a:t>and might free those who through fear of death were subject to slavery all their lives</a:t>
            </a:r>
            <a:r>
              <a:rPr lang="en" sz="1900" i="1">
                <a:solidFill>
                  <a:schemeClr val="dk1"/>
                </a:solidFill>
              </a:rPr>
              <a:t>.”</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0"/>
          <p:cNvSpPr txBox="1">
            <a:spLocks noGrp="1"/>
          </p:cNvSpPr>
          <p:nvPr>
            <p:ph type="subTitle" idx="1"/>
          </p:nvPr>
        </p:nvSpPr>
        <p:spPr>
          <a:xfrm>
            <a:off x="0" y="-135350"/>
            <a:ext cx="9144000" cy="5278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FFFF00"/>
                </a:solidFill>
              </a:rPr>
              <a:t>The guard returned with Barabbas’ outer cloak, belt and sandals.  Also the scroll of his official pardon, signed by the governor himself.  He had Barabbas sign a form of some kind and then motioned for him to leave, as they had some executions to attend to.  A loud cry came from the crowd to his left, so he looked to see who or what they were shouting at.  On a podium, beside the governor’s seat, stood what could barely be perceived as a Man.  He was covered in His own blood.  His face was beaten and bruised, such that He could barely open his eyes.  Barabbas saw that the guards had pressed a makeshift crown of sharp thorns into His temple.  Blood poured from open wounds on His back where the soldiers had lashed Him with the scourge.  They tried to lay the cross-beam across the Man’s back for Him to carry up the hill, but His body broke beneath the weight of it.  So, this was Jesus - the man who would die in Barabbas’ place on this given day.  Just as Barabbas felt he could watch no longer, he saw Jesus turn His head in his direction.  And in that moment he thought he saw a faint, warm smile and a farewell nod of the head, before they pressed Jesus forward.  For the most part the crowd booed and jeered, spat on Him and cursed His name.  And then Barabbas was left alone…</a:t>
            </a:r>
            <a:endParaRPr sz="2000">
              <a:solidFill>
                <a:srgbClr val="FFFF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1"/>
          <p:cNvSpPr txBox="1">
            <a:spLocks noGrp="1"/>
          </p:cNvSpPr>
          <p:nvPr>
            <p:ph type="ctrTitle"/>
          </p:nvPr>
        </p:nvSpPr>
        <p:spPr>
          <a:xfrm>
            <a:off x="-215225" y="0"/>
            <a:ext cx="9569700" cy="49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OUR FREEDOM IS NOT FREE!</a:t>
            </a:r>
            <a:endParaRPr sz="4700" b="1">
              <a:solidFill>
                <a:srgbClr val="00FFFF"/>
              </a:solidFill>
            </a:endParaRPr>
          </a:p>
        </p:txBody>
      </p:sp>
      <p:sp>
        <p:nvSpPr>
          <p:cNvPr id="99" name="Google Shape;99;p21"/>
          <p:cNvSpPr txBox="1">
            <a:spLocks noGrp="1"/>
          </p:cNvSpPr>
          <p:nvPr>
            <p:ph type="subTitle" idx="1"/>
          </p:nvPr>
        </p:nvSpPr>
        <p:spPr>
          <a:xfrm>
            <a:off x="-188150" y="385775"/>
            <a:ext cx="9332100" cy="4757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The greatest gift that any human soul can receive is eternal life in the presence of God Almighty.  But the greatest gift ever given also came at the greatest cost - the sinless blood and life of the Son of God.</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Is.53:4-8</a:t>
            </a:r>
            <a:r>
              <a:rPr lang="en" sz="1900">
                <a:solidFill>
                  <a:schemeClr val="dk1"/>
                </a:solidFill>
              </a:rPr>
              <a:t> </a:t>
            </a:r>
            <a:r>
              <a:rPr lang="en" sz="1900" i="1">
                <a:solidFill>
                  <a:schemeClr val="dk1"/>
                </a:solidFill>
              </a:rPr>
              <a:t>“</a:t>
            </a:r>
            <a:r>
              <a:rPr lang="en" sz="1900" i="1" u="sng">
                <a:solidFill>
                  <a:schemeClr val="dk1"/>
                </a:solidFill>
              </a:rPr>
              <a:t>Surely our griefs He Himself bore, and our sorrows He carried</a:t>
            </a:r>
            <a:r>
              <a:rPr lang="en" sz="1900" i="1">
                <a:solidFill>
                  <a:schemeClr val="dk1"/>
                </a:solidFill>
              </a:rPr>
              <a:t>; Yet we ourselves esteemed Him stricken, smitten of God, and afflicted. 5 </a:t>
            </a:r>
            <a:r>
              <a:rPr lang="en" sz="1900" i="1" u="sng">
                <a:solidFill>
                  <a:schemeClr val="dk1"/>
                </a:solidFill>
              </a:rPr>
              <a:t>But He was pierced through for our transgressions, He was crushed for our iniquities; The chastening for our well-being fell upon Him, and by His scourging we are healed</a:t>
            </a:r>
            <a:r>
              <a:rPr lang="en" sz="1900" i="1">
                <a:solidFill>
                  <a:schemeClr val="dk1"/>
                </a:solidFill>
              </a:rPr>
              <a:t>. 6 All of us like sheep have gone astray, each of us has turned to his own way; But the Lord has caused the iniquity of us all to fall on Him.7 He was oppressed and He was afflicted, yet He did not open His mouth; Like a lamb that is led to slaughter, and like a sheep that is silent before its shearers, so He did not open His mouth. 8 By oppression and judgment He was taken away; And as for His generation, who considered that He was cut off out of the land of the living for the transgression of my people, </a:t>
            </a:r>
            <a:r>
              <a:rPr lang="en" sz="1900" i="1" u="sng">
                <a:solidFill>
                  <a:schemeClr val="dk1"/>
                </a:solidFill>
              </a:rPr>
              <a:t>to whom the stroke was due</a:t>
            </a:r>
            <a:r>
              <a:rPr lang="en" sz="1900" i="1">
                <a:solidFill>
                  <a:schemeClr val="dk1"/>
                </a:solidFill>
              </a:rPr>
              <a:t>?”</a:t>
            </a:r>
            <a:endParaRPr sz="1900" i="1">
              <a:solidFill>
                <a:schemeClr val="dk1"/>
              </a:solidFill>
            </a:endParaRPr>
          </a:p>
          <a:p>
            <a:pPr marL="457200" lvl="0" indent="-349250" algn="l" rtl="0">
              <a:spcBef>
                <a:spcPts val="0"/>
              </a:spcBef>
              <a:spcAft>
                <a:spcPts val="0"/>
              </a:spcAft>
              <a:buClr>
                <a:srgbClr val="00FFFF"/>
              </a:buClr>
              <a:buSzPts val="1900"/>
              <a:buChar char="●"/>
            </a:pPr>
            <a:r>
              <a:rPr lang="en" sz="1900">
                <a:solidFill>
                  <a:srgbClr val="00FFFF"/>
                </a:solidFill>
              </a:rPr>
              <a:t>Jesus didn’t “take our place” in the sense that we were going to be the sacrifice.  We could not do that.  But He did bear the punishment for our sins.</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2719</Words>
  <Application>Microsoft Office PowerPoint</Application>
  <PresentationFormat>On-screen Show (16:9)</PresentationFormat>
  <Paragraphs>35</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Dark</vt:lpstr>
      <vt:lpstr>PowerPoint Presentation</vt:lpstr>
      <vt:lpstr>LESSONS FROM BARABBAS</vt:lpstr>
      <vt:lpstr>WHO WAS BARABBAS?</vt:lpstr>
      <vt:lpstr>PowerPoint Presentation</vt:lpstr>
      <vt:lpstr>WE ARE BARABBAS!</vt:lpstr>
      <vt:lpstr>PowerPoint Presentation</vt:lpstr>
      <vt:lpstr>WE HAVE A SECOND CHANCE</vt:lpstr>
      <vt:lpstr>PowerPoint Presentation</vt:lpstr>
      <vt:lpstr>OUR FREEDOM IS NOT FREE!</vt:lpstr>
      <vt:lpstr>FOR YOUR CONSIDERATION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2024-10-06T05:24:33Z</dcterms:modified>
</cp:coreProperties>
</file>