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063ea8c116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063ea8c116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063ea8c11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063ea8c11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063ea8c116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063ea8c11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063ea8c116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063ea8c116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063ea8c116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063ea8c116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063ea8c116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063ea8c116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063ea8c116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063ea8c11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063ea8c116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063ea8c116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063ea8c116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063ea8c116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61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“I’M OFFENDED!”</a:t>
            </a:r>
            <a:endParaRPr sz="6000" b="1">
              <a:solidFill>
                <a:srgbClr val="00FFFF"/>
              </a:solidFill>
            </a:endParaRPr>
          </a:p>
        </p:txBody>
      </p:sp>
      <p:sp>
        <p:nvSpPr>
          <p:cNvPr id="55" name="Google Shape;55;p13"/>
          <p:cNvSpPr txBox="1">
            <a:spLocks noGrp="1"/>
          </p:cNvSpPr>
          <p:nvPr>
            <p:ph type="subTitle" idx="1"/>
          </p:nvPr>
        </p:nvSpPr>
        <p:spPr>
          <a:xfrm>
            <a:off x="0" y="614400"/>
            <a:ext cx="9144000" cy="45291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None/>
            </a:pPr>
            <a:r>
              <a:rPr lang="en" sz="2600" u="sng">
                <a:solidFill>
                  <a:srgbClr val="FFFF00"/>
                </a:solidFill>
              </a:rPr>
              <a:t>Matt.15:7-14</a:t>
            </a:r>
            <a:r>
              <a:rPr lang="en" sz="2600">
                <a:solidFill>
                  <a:schemeClr val="dk1"/>
                </a:solidFill>
              </a:rPr>
              <a:t> </a:t>
            </a:r>
            <a:r>
              <a:rPr lang="en" sz="2600">
                <a:solidFill>
                  <a:srgbClr val="00FFFF"/>
                </a:solidFill>
              </a:rPr>
              <a:t>(NKJV)</a:t>
            </a:r>
            <a:r>
              <a:rPr lang="en" sz="2600">
                <a:solidFill>
                  <a:schemeClr val="dk1"/>
                </a:solidFill>
              </a:rPr>
              <a:t> </a:t>
            </a:r>
            <a:r>
              <a:rPr lang="en" sz="2600" i="1">
                <a:solidFill>
                  <a:schemeClr val="dk1"/>
                </a:solidFill>
              </a:rPr>
              <a:t>“Hypocrites! Well did Isaiah prophesy about you, saying: 8 ‘These people draw near to Me with their mouth, and honor Me with their lips, but their heart is far from Me. 9 And in vain they worship Me, teaching as doctrines the commandments of men.’” 10 When He had called the multitude to Himself, He said to them, “Hear and understand: 11 Not what goes into the mouth defiles a man; but what comes out of the mouth, this defiles a man.”12 Then His disciples came and said to Him, </a:t>
            </a:r>
            <a:r>
              <a:rPr lang="en" sz="2600" i="1">
                <a:solidFill>
                  <a:srgbClr val="FFFF00"/>
                </a:solidFill>
              </a:rPr>
              <a:t>“</a:t>
            </a:r>
            <a:r>
              <a:rPr lang="en" sz="2600" i="1" u="sng">
                <a:solidFill>
                  <a:srgbClr val="FFFF00"/>
                </a:solidFill>
              </a:rPr>
              <a:t>Do You know that the Pharisees were offended when they heard this saying</a:t>
            </a:r>
            <a:r>
              <a:rPr lang="en" sz="2600" i="1">
                <a:solidFill>
                  <a:srgbClr val="FFFF00"/>
                </a:solidFill>
              </a:rPr>
              <a:t>?”</a:t>
            </a:r>
            <a:r>
              <a:rPr lang="en" sz="2600" i="1">
                <a:solidFill>
                  <a:schemeClr val="dk1"/>
                </a:solidFill>
              </a:rPr>
              <a:t> 13 But He answered and said, “Every plant which My heavenly Father has not planted will be uprooted. 14 Let them alone. They are blind leaders of the blind. And if the blind leads the blind, both will fall into a ditch.”</a:t>
            </a:r>
            <a:endParaRPr sz="26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47525" y="0"/>
            <a:ext cx="94611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HAVE I OFFENDED YOU?</a:t>
            </a:r>
            <a:endParaRPr sz="5000" b="1">
              <a:solidFill>
                <a:srgbClr val="00FFFF"/>
              </a:solidFill>
            </a:endParaRPr>
          </a:p>
        </p:txBody>
      </p:sp>
      <p:sp>
        <p:nvSpPr>
          <p:cNvPr id="109" name="Google Shape;109;p22"/>
          <p:cNvSpPr txBox="1">
            <a:spLocks noGrp="1"/>
          </p:cNvSpPr>
          <p:nvPr>
            <p:ph type="subTitle" idx="1"/>
          </p:nvPr>
        </p:nvSpPr>
        <p:spPr>
          <a:xfrm>
            <a:off x="-181375" y="402000"/>
            <a:ext cx="9393600" cy="47418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Matt.24:10</a:t>
            </a:r>
            <a:r>
              <a:rPr lang="en" sz="2000" i="1">
                <a:solidFill>
                  <a:schemeClr val="dk1"/>
                </a:solidFill>
              </a:rPr>
              <a:t> “And then </a:t>
            </a:r>
            <a:r>
              <a:rPr lang="en" sz="2000" i="1" u="sng">
                <a:solidFill>
                  <a:schemeClr val="dk1"/>
                </a:solidFill>
              </a:rPr>
              <a:t>many will be offended</a:t>
            </a:r>
            <a:r>
              <a:rPr lang="en" sz="2000" i="1">
                <a:solidFill>
                  <a:schemeClr val="dk1"/>
                </a:solidFill>
              </a:rPr>
              <a:t>, will betray one another, and will hate one another.”  </a:t>
            </a:r>
            <a:r>
              <a:rPr lang="en" sz="2000">
                <a:solidFill>
                  <a:srgbClr val="00FFFF"/>
                </a:solidFill>
              </a:rPr>
              <a:t>We live in such similar times today in this country!</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I try SO hard, I really do, to NOT offend people about everyday matters that do not affect our salvation.  Some probably feel that I’m “TOO nice” to certain groups of people, and maybe I am guilty of that.  But on that last day I’d rather be found too kind than too cruel. </a:t>
            </a:r>
            <a:r>
              <a:rPr lang="en" sz="2000">
                <a:solidFill>
                  <a:srgbClr val="00FFFF"/>
                </a:solidFill>
              </a:rPr>
              <a:t> </a:t>
            </a:r>
            <a:r>
              <a:rPr lang="en" sz="2000" u="sng">
                <a:solidFill>
                  <a:srgbClr val="FFFF00"/>
                </a:solidFill>
              </a:rPr>
              <a:t>2 Tim.2:23</a:t>
            </a:r>
            <a:r>
              <a:rPr lang="en" sz="2000">
                <a:solidFill>
                  <a:srgbClr val="00FFFF"/>
                </a:solidFill>
              </a:rPr>
              <a:t> </a:t>
            </a:r>
            <a:r>
              <a:rPr lang="en" sz="2000">
                <a:solidFill>
                  <a:srgbClr val="FFFF00"/>
                </a:solidFill>
              </a:rPr>
              <a:t>says this:</a:t>
            </a:r>
            <a:r>
              <a:rPr lang="en" sz="2000">
                <a:solidFill>
                  <a:srgbClr val="00FFFF"/>
                </a:solidFill>
              </a:rPr>
              <a:t> </a:t>
            </a:r>
            <a:r>
              <a:rPr lang="en" sz="2000" i="1">
                <a:solidFill>
                  <a:schemeClr val="dk1"/>
                </a:solidFill>
              </a:rPr>
              <a:t>“But </a:t>
            </a:r>
            <a:r>
              <a:rPr lang="en" sz="2000" i="1" u="sng">
                <a:solidFill>
                  <a:schemeClr val="dk1"/>
                </a:solidFill>
              </a:rPr>
              <a:t>avoid foolish and ignorant disputes</a:t>
            </a:r>
            <a:r>
              <a:rPr lang="en" sz="2000" i="1">
                <a:solidFill>
                  <a:schemeClr val="dk1"/>
                </a:solidFill>
              </a:rPr>
              <a:t>, knowing that they generate strife.”</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But we must never forget the very next verses!  </a:t>
            </a:r>
            <a:r>
              <a:rPr lang="en" sz="2000" u="sng">
                <a:solidFill>
                  <a:srgbClr val="FFFF00"/>
                </a:solidFill>
              </a:rPr>
              <a:t>2 Tim.2:24-26</a:t>
            </a:r>
            <a:r>
              <a:rPr lang="en" sz="2000">
                <a:solidFill>
                  <a:srgbClr val="00FFFF"/>
                </a:solidFill>
              </a:rPr>
              <a:t> </a:t>
            </a:r>
            <a:r>
              <a:rPr lang="en" sz="2000" i="1">
                <a:solidFill>
                  <a:schemeClr val="dk1"/>
                </a:solidFill>
              </a:rPr>
              <a:t>“And a servant of the Lord must not quarrel but be </a:t>
            </a:r>
            <a:r>
              <a:rPr lang="en" sz="2000" i="1" u="sng">
                <a:solidFill>
                  <a:schemeClr val="dk1"/>
                </a:solidFill>
              </a:rPr>
              <a:t>gentle to all, able to teach, patient, 25</a:t>
            </a:r>
            <a:r>
              <a:rPr lang="en" sz="2000" i="1" u="sng">
                <a:solidFill>
                  <a:srgbClr val="00FFFF"/>
                </a:solidFill>
              </a:rPr>
              <a:t> in humility correcting those who are in opposition</a:t>
            </a:r>
            <a:r>
              <a:rPr lang="en" sz="2000" i="1">
                <a:solidFill>
                  <a:schemeClr val="dk1"/>
                </a:solidFill>
              </a:rPr>
              <a:t>, if God perhaps will grant them repentance, </a:t>
            </a:r>
            <a:r>
              <a:rPr lang="en" sz="2000" i="1" u="sng">
                <a:solidFill>
                  <a:schemeClr val="dk1"/>
                </a:solidFill>
              </a:rPr>
              <a:t>so that they may know the truth</a:t>
            </a:r>
            <a:r>
              <a:rPr lang="en" sz="2000" i="1">
                <a:solidFill>
                  <a:schemeClr val="dk1"/>
                </a:solidFill>
              </a:rPr>
              <a:t>, 26 </a:t>
            </a:r>
            <a:r>
              <a:rPr lang="en" sz="2000" i="1" u="sng">
                <a:solidFill>
                  <a:schemeClr val="dk1"/>
                </a:solidFill>
              </a:rPr>
              <a:t>and that they may come to their senses and escape the snare of the devil</a:t>
            </a:r>
            <a:r>
              <a:rPr lang="en" sz="2000" i="1">
                <a:solidFill>
                  <a:schemeClr val="dk1"/>
                </a:solidFill>
              </a:rPr>
              <a:t>, having been taken captive by him to do his will.”</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Who are the servants of the Lord?  Me?  Certainly!  But ALL Christians too!</a:t>
            </a:r>
            <a:endParaRPr sz="200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If I really love you, I am going to tell you the truth, even if it hurts both you and me to do so.  I don’t know of a “fun” way to tell someone that they are wrong and on their way to eternal punishment.  But </a:t>
            </a:r>
            <a:r>
              <a:rPr lang="en" sz="2000" u="sng">
                <a:solidFill>
                  <a:srgbClr val="00FFFF"/>
                </a:solidFill>
              </a:rPr>
              <a:t>I will offend you</a:t>
            </a:r>
            <a:r>
              <a:rPr lang="en" sz="2000">
                <a:solidFill>
                  <a:srgbClr val="00FFFF"/>
                </a:solidFill>
              </a:rPr>
              <a:t>, because I care!</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Rev.3:19</a:t>
            </a:r>
            <a:r>
              <a:rPr lang="en" sz="2000">
                <a:solidFill>
                  <a:schemeClr val="dk1"/>
                </a:solidFill>
              </a:rPr>
              <a:t> </a:t>
            </a:r>
            <a:r>
              <a:rPr lang="en" sz="2000" i="1">
                <a:solidFill>
                  <a:schemeClr val="dk1"/>
                </a:solidFill>
              </a:rPr>
              <a:t>“</a:t>
            </a:r>
            <a:r>
              <a:rPr lang="en" sz="2000" i="1" u="sng">
                <a:solidFill>
                  <a:schemeClr val="dk1"/>
                </a:solidFill>
              </a:rPr>
              <a:t>As many as I love, I rebuke and chasten</a:t>
            </a:r>
            <a:r>
              <a:rPr lang="en" sz="2000" i="1">
                <a:solidFill>
                  <a:schemeClr val="dk1"/>
                </a:solidFill>
              </a:rPr>
              <a:t>. </a:t>
            </a:r>
            <a:r>
              <a:rPr lang="en" sz="2000" i="1" u="sng">
                <a:solidFill>
                  <a:schemeClr val="dk1"/>
                </a:solidFill>
              </a:rPr>
              <a:t>Therefore be zealous and repent</a:t>
            </a:r>
            <a:r>
              <a:rPr lang="en" sz="2000" i="1">
                <a:solidFill>
                  <a:schemeClr val="dk1"/>
                </a:solidFill>
              </a:rPr>
              <a:t>.”</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WE ALL GET OFFENDED</a:t>
            </a:r>
            <a:endParaRPr sz="5000" b="1">
              <a:solidFill>
                <a:srgbClr val="00FFFF"/>
              </a:solidFill>
            </a:endParaRPr>
          </a:p>
        </p:txBody>
      </p:sp>
      <p:sp>
        <p:nvSpPr>
          <p:cNvPr id="61" name="Google Shape;61;p14"/>
          <p:cNvSpPr txBox="1">
            <a:spLocks noGrp="1"/>
          </p:cNvSpPr>
          <p:nvPr>
            <p:ph type="subTitle" idx="1"/>
          </p:nvPr>
        </p:nvSpPr>
        <p:spPr>
          <a:xfrm>
            <a:off x="-147525" y="399300"/>
            <a:ext cx="9366600" cy="47442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a:solidFill>
                  <a:srgbClr val="FFFF00"/>
                </a:solidFill>
              </a:rPr>
              <a:t>No matter how calm a person you may claim to be, I guarantee that there is something that someone, somewhere can do that will offend you.  It is impossible to go through life without being offended.</a:t>
            </a:r>
            <a:endParaRPr sz="2300">
              <a:solidFill>
                <a:srgbClr val="FFFF00"/>
              </a:solidFill>
            </a:endParaRPr>
          </a:p>
          <a:p>
            <a:pPr marL="457200" lvl="0" indent="-374650" algn="l" rtl="0">
              <a:lnSpc>
                <a:spcPct val="80000"/>
              </a:lnSpc>
              <a:spcBef>
                <a:spcPts val="0"/>
              </a:spcBef>
              <a:spcAft>
                <a:spcPts val="0"/>
              </a:spcAft>
              <a:buClr>
                <a:schemeClr val="dk1"/>
              </a:buClr>
              <a:buSzPts val="2300"/>
              <a:buChar char="●"/>
            </a:pPr>
            <a:r>
              <a:rPr lang="en" sz="2300">
                <a:solidFill>
                  <a:schemeClr val="dk1"/>
                </a:solidFill>
              </a:rPr>
              <a:t>“Offended” Definition - Adjective - resentful or annoyed, typically as a result of a perceived insult.</a:t>
            </a:r>
            <a:endParaRPr sz="2300">
              <a:solidFill>
                <a:schemeClr val="dk1"/>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There are just certain matters that are going to greatly irritate and bother us.  Especially the more divided this nation becomes, we see Christians and non-Christians alike feeling “offended” more and more often.</a:t>
            </a:r>
            <a:endParaRPr sz="2300">
              <a:solidFill>
                <a:srgbClr val="00FFFF"/>
              </a:solidFill>
            </a:endParaRPr>
          </a:p>
          <a:p>
            <a:pPr marL="457200" lvl="0" indent="-374650" algn="l" rtl="0">
              <a:lnSpc>
                <a:spcPct val="80000"/>
              </a:lnSpc>
              <a:spcBef>
                <a:spcPts val="0"/>
              </a:spcBef>
              <a:spcAft>
                <a:spcPts val="0"/>
              </a:spcAft>
              <a:buClr>
                <a:srgbClr val="FFFF00"/>
              </a:buClr>
              <a:buSzPts val="2300"/>
              <a:buChar char="●"/>
            </a:pPr>
            <a:r>
              <a:rPr lang="en" sz="2300">
                <a:solidFill>
                  <a:srgbClr val="FFFF00"/>
                </a:solidFill>
              </a:rPr>
              <a:t>But here’s the shocking truth.  You DO NOT have the right to NOT be offended!  Because of free will choices and liberties that we enjoy, you have the legal right to both offend someone (with certain limitations), and you also have the legal right to feel offended.  But you don’t have a right to never ever feeling bothered!</a:t>
            </a:r>
            <a:endParaRPr sz="2300">
              <a:solidFill>
                <a:srgbClr val="FFFF00"/>
              </a:solidFill>
            </a:endParaRPr>
          </a:p>
          <a:p>
            <a:pPr marL="457200" lvl="0" indent="-374650" algn="l" rtl="0">
              <a:lnSpc>
                <a:spcPct val="80000"/>
              </a:lnSpc>
              <a:spcBef>
                <a:spcPts val="0"/>
              </a:spcBef>
              <a:spcAft>
                <a:spcPts val="0"/>
              </a:spcAft>
              <a:buClr>
                <a:schemeClr val="dk1"/>
              </a:buClr>
              <a:buSzPts val="2300"/>
              <a:buChar char="●"/>
            </a:pPr>
            <a:r>
              <a:rPr lang="en" sz="2300">
                <a:solidFill>
                  <a:schemeClr val="dk1"/>
                </a:solidFill>
              </a:rPr>
              <a:t>So does this mean Christians should go around offending people?</a:t>
            </a:r>
            <a:endParaRPr sz="23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STRIVE TO AVOID OFFENSE</a:t>
            </a:r>
            <a:endParaRPr sz="5000" b="1">
              <a:solidFill>
                <a:srgbClr val="00FFFF"/>
              </a:solidFill>
            </a:endParaRPr>
          </a:p>
        </p:txBody>
      </p:sp>
      <p:sp>
        <p:nvSpPr>
          <p:cNvPr id="67" name="Google Shape;67;p15"/>
          <p:cNvSpPr txBox="1">
            <a:spLocks noGrp="1"/>
          </p:cNvSpPr>
          <p:nvPr>
            <p:ph type="subTitle" idx="1"/>
          </p:nvPr>
        </p:nvSpPr>
        <p:spPr>
          <a:xfrm>
            <a:off x="-188150" y="399300"/>
            <a:ext cx="9407100" cy="47442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00FFFF"/>
              </a:buClr>
              <a:buSzPts val="2000"/>
              <a:buChar char="●"/>
            </a:pPr>
            <a:r>
              <a:rPr lang="en" sz="2000">
                <a:solidFill>
                  <a:srgbClr val="00FFFF"/>
                </a:solidFill>
              </a:rPr>
              <a:t>Jesus regarding the temple tax.</a:t>
            </a:r>
            <a:r>
              <a:rPr lang="en" sz="2000">
                <a:solidFill>
                  <a:srgbClr val="FFFF00"/>
                </a:solidFill>
              </a:rPr>
              <a:t>  </a:t>
            </a:r>
            <a:r>
              <a:rPr lang="en" sz="2000" u="sng">
                <a:solidFill>
                  <a:srgbClr val="FFFF00"/>
                </a:solidFill>
              </a:rPr>
              <a:t>Matt.17:27</a:t>
            </a:r>
            <a:r>
              <a:rPr lang="en" sz="2000">
                <a:solidFill>
                  <a:srgbClr val="FFFF00"/>
                </a:solidFill>
              </a:rPr>
              <a:t> </a:t>
            </a:r>
            <a:r>
              <a:rPr lang="en" sz="2000" i="1">
                <a:solidFill>
                  <a:schemeClr val="dk1"/>
                </a:solidFill>
              </a:rPr>
              <a:t>“Nevertheless, </a:t>
            </a:r>
            <a:r>
              <a:rPr lang="en" sz="2000" i="1" u="sng">
                <a:solidFill>
                  <a:schemeClr val="dk1"/>
                </a:solidFill>
              </a:rPr>
              <a:t>lest we offend them</a:t>
            </a:r>
            <a:r>
              <a:rPr lang="en" sz="2000" i="1">
                <a:solidFill>
                  <a:schemeClr val="dk1"/>
                </a:solidFill>
              </a:rPr>
              <a:t>, go to the sea, cast in a hook, and take the fish that comes up first. And when you have opened its mouth, you will find a piece of money; take that and give it to them for Me and you.”</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Paul’s trials.</a:t>
            </a:r>
            <a:r>
              <a:rPr lang="en" sz="2000">
                <a:solidFill>
                  <a:srgbClr val="FFFF00"/>
                </a:solidFill>
              </a:rPr>
              <a:t>  </a:t>
            </a:r>
            <a:r>
              <a:rPr lang="en" sz="2000" u="sng">
                <a:solidFill>
                  <a:srgbClr val="FFFF00"/>
                </a:solidFill>
              </a:rPr>
              <a:t>Acts 24:16</a:t>
            </a:r>
            <a:r>
              <a:rPr lang="en" sz="2000">
                <a:solidFill>
                  <a:srgbClr val="FFFF00"/>
                </a:solidFill>
              </a:rPr>
              <a:t> </a:t>
            </a:r>
            <a:r>
              <a:rPr lang="en" sz="2000" i="1">
                <a:solidFill>
                  <a:schemeClr val="dk1"/>
                </a:solidFill>
              </a:rPr>
              <a:t>“...</a:t>
            </a:r>
            <a:r>
              <a:rPr lang="en" sz="2000" i="1" u="sng">
                <a:solidFill>
                  <a:schemeClr val="dk1"/>
                </a:solidFill>
              </a:rPr>
              <a:t>I myself always strive to have a conscience without offense toward God and men</a:t>
            </a:r>
            <a:r>
              <a:rPr lang="en" sz="2000" i="1">
                <a:solidFill>
                  <a:schemeClr val="dk1"/>
                </a:solidFill>
              </a:rPr>
              <a:t>.”</a:t>
            </a:r>
            <a:r>
              <a:rPr lang="en" sz="2000">
                <a:solidFill>
                  <a:srgbClr val="FFFF00"/>
                </a:solidFill>
              </a:rPr>
              <a:t>  </a:t>
            </a:r>
            <a:r>
              <a:rPr lang="en" sz="2000" u="sng">
                <a:solidFill>
                  <a:srgbClr val="FFFF00"/>
                </a:solidFill>
              </a:rPr>
              <a:t>Acts 25:8</a:t>
            </a:r>
            <a:r>
              <a:rPr lang="en" sz="2000">
                <a:solidFill>
                  <a:srgbClr val="FFFF00"/>
                </a:solidFill>
              </a:rPr>
              <a:t> </a:t>
            </a:r>
            <a:r>
              <a:rPr lang="en" sz="2000" i="1">
                <a:solidFill>
                  <a:schemeClr val="dk1"/>
                </a:solidFill>
              </a:rPr>
              <a:t>“while he answered for himself, “Neither against the law of the Jews, nor against the temple, nor against Caesar have I offended in anything at all.”</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Why?  Because if we go around unnecessarily offending people just so we can get our way, we cannot “win” those individuals.</a:t>
            </a:r>
            <a:r>
              <a:rPr lang="en" sz="2000">
                <a:solidFill>
                  <a:srgbClr val="FFFF00"/>
                </a:solidFill>
              </a:rPr>
              <a:t> </a:t>
            </a:r>
            <a:r>
              <a:rPr lang="en" sz="2000" u="sng">
                <a:solidFill>
                  <a:srgbClr val="FFFF00"/>
                </a:solidFill>
              </a:rPr>
              <a:t>Prov.18:19</a:t>
            </a:r>
            <a:r>
              <a:rPr lang="en" sz="2000">
                <a:solidFill>
                  <a:srgbClr val="FFFF00"/>
                </a:solidFill>
              </a:rPr>
              <a:t> </a:t>
            </a:r>
            <a:r>
              <a:rPr lang="en" sz="2000" i="1">
                <a:solidFill>
                  <a:schemeClr val="dk1"/>
                </a:solidFill>
              </a:rPr>
              <a:t>“</a:t>
            </a:r>
            <a:r>
              <a:rPr lang="en" sz="2000" i="1" u="sng">
                <a:solidFill>
                  <a:schemeClr val="dk1"/>
                </a:solidFill>
              </a:rPr>
              <a:t>A brother offended is harder to win than a strong city</a:t>
            </a:r>
            <a:r>
              <a:rPr lang="en" sz="2000" i="1">
                <a:solidFill>
                  <a:schemeClr val="dk1"/>
                </a:solidFill>
              </a:rPr>
              <a:t>, and contentions are like the bars of a castle.”</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Win them for what purpose?</a:t>
            </a:r>
            <a:r>
              <a:rPr lang="en" sz="2000">
                <a:solidFill>
                  <a:srgbClr val="FFFF00"/>
                </a:solidFill>
              </a:rPr>
              <a:t>  </a:t>
            </a:r>
            <a:r>
              <a:rPr lang="en" sz="2000" u="sng">
                <a:solidFill>
                  <a:srgbClr val="FFFF00"/>
                </a:solidFill>
              </a:rPr>
              <a:t>1 Cor.10:31-33</a:t>
            </a:r>
            <a:r>
              <a:rPr lang="en" sz="2000">
                <a:solidFill>
                  <a:srgbClr val="FFFF00"/>
                </a:solidFill>
              </a:rPr>
              <a:t> </a:t>
            </a:r>
            <a:r>
              <a:rPr lang="en" sz="2000" i="1">
                <a:solidFill>
                  <a:schemeClr val="dk1"/>
                </a:solidFill>
              </a:rPr>
              <a:t>“Therefore, whether you eat or drink, or whatever you do, do all to the glory of God. 32 </a:t>
            </a:r>
            <a:r>
              <a:rPr lang="en" sz="2000" i="1" u="sng">
                <a:solidFill>
                  <a:schemeClr val="dk1"/>
                </a:solidFill>
              </a:rPr>
              <a:t>Give no offense, either to the Jews or to the Greeks or to the church of God</a:t>
            </a:r>
            <a:r>
              <a:rPr lang="en" sz="2000" i="1">
                <a:solidFill>
                  <a:schemeClr val="dk1"/>
                </a:solidFill>
              </a:rPr>
              <a:t>, 33 just as I also please all men in all things, not seeking my own profit, </a:t>
            </a:r>
            <a:r>
              <a:rPr lang="en" sz="2000" i="1" u="sng">
                <a:solidFill>
                  <a:schemeClr val="dk1"/>
                </a:solidFill>
              </a:rPr>
              <a:t>but the profit of many, that they may be saved</a:t>
            </a:r>
            <a:r>
              <a:rPr lang="en" sz="2000" i="1">
                <a:solidFill>
                  <a:schemeClr val="dk1"/>
                </a:solidFill>
              </a:rPr>
              <a:t>.”</a:t>
            </a:r>
            <a:r>
              <a:rPr lang="en" sz="2000">
                <a:solidFill>
                  <a:srgbClr val="FFFF00"/>
                </a:solidFill>
              </a:rPr>
              <a:t> </a:t>
            </a:r>
            <a:r>
              <a:rPr lang="en" sz="2000" u="sng">
                <a:solidFill>
                  <a:srgbClr val="FFFF00"/>
                </a:solidFill>
              </a:rPr>
              <a:t>2 Cor.6:3</a:t>
            </a:r>
            <a:r>
              <a:rPr lang="en" sz="2000">
                <a:solidFill>
                  <a:srgbClr val="FFFF00"/>
                </a:solidFill>
              </a:rPr>
              <a:t> </a:t>
            </a:r>
            <a:r>
              <a:rPr lang="en" sz="2000" i="1">
                <a:solidFill>
                  <a:schemeClr val="dk1"/>
                </a:solidFill>
              </a:rPr>
              <a:t>“</a:t>
            </a:r>
            <a:r>
              <a:rPr lang="en" sz="2000" i="1" u="sng">
                <a:solidFill>
                  <a:schemeClr val="dk1"/>
                </a:solidFill>
              </a:rPr>
              <a:t>We give no offense in anything</a:t>
            </a:r>
            <a:r>
              <a:rPr lang="en" sz="2000" i="1">
                <a:solidFill>
                  <a:schemeClr val="dk1"/>
                </a:solidFill>
              </a:rPr>
              <a:t>, that our ministry may not be blamed.”</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Our utmost goal is to bring others to Jesus Christ, so don’t make that harder!</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DON’T CAUSE STUMBLING</a:t>
            </a:r>
            <a:endParaRPr sz="5000" b="1">
              <a:solidFill>
                <a:srgbClr val="00FFFF"/>
              </a:solidFill>
            </a:endParaRPr>
          </a:p>
        </p:txBody>
      </p:sp>
      <p:sp>
        <p:nvSpPr>
          <p:cNvPr id="73" name="Google Shape;73;p16"/>
          <p:cNvSpPr txBox="1">
            <a:spLocks noGrp="1"/>
          </p:cNvSpPr>
          <p:nvPr>
            <p:ph type="subTitle" idx="1"/>
          </p:nvPr>
        </p:nvSpPr>
        <p:spPr>
          <a:xfrm>
            <a:off x="-188150" y="399300"/>
            <a:ext cx="9420600" cy="47442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In the New Testament, a </a:t>
            </a:r>
            <a:r>
              <a:rPr lang="en" sz="2000" i="1">
                <a:solidFill>
                  <a:schemeClr val="dk1"/>
                </a:solidFill>
              </a:rPr>
              <a:t>“stumbling block”</a:t>
            </a:r>
            <a:r>
              <a:rPr lang="en" sz="2000">
                <a:solidFill>
                  <a:srgbClr val="FFFF00"/>
                </a:solidFill>
              </a:rPr>
              <a:t> refers to a temptation YOU are creating for someone else.  You may not even be doing it deliberately.  But we need to make sure that not only are we keeping our own conscience clean, but also that we are not tempting someone else to violate their conscience.</a:t>
            </a:r>
            <a:endParaRPr sz="200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Sometimes this takes the form of tempting family and friends to love us more than God!  </a:t>
            </a:r>
            <a:r>
              <a:rPr lang="en" sz="2000" u="sng">
                <a:solidFill>
                  <a:srgbClr val="FFFF00"/>
                </a:solidFill>
              </a:rPr>
              <a:t>Matt.16:23</a:t>
            </a:r>
            <a:r>
              <a:rPr lang="en" sz="2000">
                <a:solidFill>
                  <a:srgbClr val="00FFFF"/>
                </a:solidFill>
              </a:rPr>
              <a:t> </a:t>
            </a:r>
            <a:r>
              <a:rPr lang="en" sz="2000" i="1">
                <a:solidFill>
                  <a:schemeClr val="dk1"/>
                </a:solidFill>
              </a:rPr>
              <a:t>“But He turned and said to Peter, “Get behind Me, Satan! </a:t>
            </a:r>
            <a:r>
              <a:rPr lang="en" sz="2000" i="1" u="sng">
                <a:solidFill>
                  <a:schemeClr val="dk1"/>
                </a:solidFill>
              </a:rPr>
              <a:t>You are an offense to Me</a:t>
            </a:r>
            <a:r>
              <a:rPr lang="en" sz="2000" i="1">
                <a:solidFill>
                  <a:schemeClr val="dk1"/>
                </a:solidFill>
              </a:rPr>
              <a:t>, for you are not mindful of the things of God, but the things of men.”</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Other times it is a “liberty” for us, but considered to be sinful by someone else.  And if we tempt them to do it, this is wrong. </a:t>
            </a:r>
            <a:r>
              <a:rPr lang="en" sz="2000" u="sng">
                <a:solidFill>
                  <a:srgbClr val="FFFF00"/>
                </a:solidFill>
              </a:rPr>
              <a:t>Rom.14:13</a:t>
            </a:r>
            <a:r>
              <a:rPr lang="en" sz="2000">
                <a:solidFill>
                  <a:srgbClr val="00FFFF"/>
                </a:solidFill>
              </a:rPr>
              <a:t> </a:t>
            </a:r>
            <a:r>
              <a:rPr lang="en" sz="2000" i="1">
                <a:solidFill>
                  <a:schemeClr val="dk1"/>
                </a:solidFill>
              </a:rPr>
              <a:t>“Therefore let us not judge one another anymore, but rather resolve this, </a:t>
            </a:r>
            <a:r>
              <a:rPr lang="en" sz="2000" i="1" u="sng">
                <a:solidFill>
                  <a:schemeClr val="dk1"/>
                </a:solidFill>
              </a:rPr>
              <a:t>not to put a stumbling block or a cause to fall in our brother’s way</a:t>
            </a:r>
            <a:r>
              <a:rPr lang="en" sz="2000" i="1">
                <a:solidFill>
                  <a:schemeClr val="dk1"/>
                </a:solidFill>
              </a:rPr>
              <a:t>.”</a:t>
            </a:r>
            <a:r>
              <a:rPr lang="en" sz="2000">
                <a:solidFill>
                  <a:srgbClr val="00FFFF"/>
                </a:solidFill>
              </a:rPr>
              <a:t> </a:t>
            </a:r>
            <a:r>
              <a:rPr lang="en" sz="2000" u="sng">
                <a:solidFill>
                  <a:srgbClr val="FFFF00"/>
                </a:solidFill>
              </a:rPr>
              <a:t>Rom.14:21</a:t>
            </a:r>
            <a:r>
              <a:rPr lang="en" sz="2000">
                <a:solidFill>
                  <a:srgbClr val="00FFFF"/>
                </a:solidFill>
              </a:rPr>
              <a:t> </a:t>
            </a:r>
            <a:r>
              <a:rPr lang="en" sz="2000" i="1">
                <a:solidFill>
                  <a:schemeClr val="dk1"/>
                </a:solidFill>
              </a:rPr>
              <a:t>“It is good neither to eat meat nor drink wine </a:t>
            </a:r>
            <a:r>
              <a:rPr lang="en" sz="2000" i="1" u="sng">
                <a:solidFill>
                  <a:schemeClr val="dk1"/>
                </a:solidFill>
              </a:rPr>
              <a:t>nor do anything by which your brother stumbles or is offended or is made weak</a:t>
            </a:r>
            <a:r>
              <a:rPr lang="en" sz="2000" i="1">
                <a:solidFill>
                  <a:schemeClr val="dk1"/>
                </a:solidFill>
              </a:rPr>
              <a:t>.”</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Observe how strongly Paul felt about this!  </a:t>
            </a:r>
            <a:r>
              <a:rPr lang="en" sz="2000" u="sng">
                <a:solidFill>
                  <a:srgbClr val="FFFF00"/>
                </a:solidFill>
              </a:rPr>
              <a:t>1 Cor.8:9</a:t>
            </a:r>
            <a:r>
              <a:rPr lang="en" sz="2000">
                <a:solidFill>
                  <a:srgbClr val="00FFFF"/>
                </a:solidFill>
              </a:rPr>
              <a:t> </a:t>
            </a:r>
            <a:r>
              <a:rPr lang="en" sz="2000" i="1">
                <a:solidFill>
                  <a:schemeClr val="dk1"/>
                </a:solidFill>
              </a:rPr>
              <a:t>“But beware lest somehow this liberty of yours become a stumbling block to those who are weak.”</a:t>
            </a:r>
            <a:r>
              <a:rPr lang="en" sz="2000">
                <a:solidFill>
                  <a:srgbClr val="00FFFF"/>
                </a:solidFill>
              </a:rPr>
              <a:t> </a:t>
            </a:r>
            <a:r>
              <a:rPr lang="en" sz="2000" u="sng">
                <a:solidFill>
                  <a:srgbClr val="FFFF00"/>
                </a:solidFill>
              </a:rPr>
              <a:t>1 Cor.8:13</a:t>
            </a:r>
            <a:r>
              <a:rPr lang="en" sz="2000">
                <a:solidFill>
                  <a:srgbClr val="00FFFF"/>
                </a:solidFill>
              </a:rPr>
              <a:t> </a:t>
            </a:r>
            <a:r>
              <a:rPr lang="en" sz="2000" i="1">
                <a:solidFill>
                  <a:schemeClr val="dk1"/>
                </a:solidFill>
              </a:rPr>
              <a:t>“Therefore, </a:t>
            </a:r>
            <a:r>
              <a:rPr lang="en" sz="2000" i="1" u="sng">
                <a:solidFill>
                  <a:schemeClr val="dk1"/>
                </a:solidFill>
              </a:rPr>
              <a:t>if food makes my brother stumble, I will never again eat meat</a:t>
            </a:r>
            <a:r>
              <a:rPr lang="en" sz="2000" i="1">
                <a:solidFill>
                  <a:schemeClr val="dk1"/>
                </a:solidFill>
              </a:rPr>
              <a:t>, lest I make my brother stumble.”</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 MEANT NO OFFENSE…”</a:t>
            </a:r>
            <a:endParaRPr sz="5000" b="1">
              <a:solidFill>
                <a:srgbClr val="00FFFF"/>
              </a:solidFill>
            </a:endParaRPr>
          </a:p>
        </p:txBody>
      </p:sp>
      <p:sp>
        <p:nvSpPr>
          <p:cNvPr id="79" name="Google Shape;79;p17"/>
          <p:cNvSpPr txBox="1">
            <a:spLocks noGrp="1"/>
          </p:cNvSpPr>
          <p:nvPr>
            <p:ph type="subTitle" idx="1"/>
          </p:nvPr>
        </p:nvSpPr>
        <p:spPr>
          <a:xfrm>
            <a:off x="-147525" y="399300"/>
            <a:ext cx="9339600" cy="47442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a:solidFill>
                  <a:srgbClr val="FFFF00"/>
                </a:solidFill>
              </a:rPr>
              <a:t>Have you ever said this?</a:t>
            </a:r>
            <a:r>
              <a:rPr lang="en" sz="2300">
                <a:solidFill>
                  <a:schemeClr val="dk1"/>
                </a:solidFill>
              </a:rPr>
              <a:t>  </a:t>
            </a:r>
            <a:endParaRPr sz="2300">
              <a:solidFill>
                <a:schemeClr val="dk1"/>
              </a:solidFill>
            </a:endParaRPr>
          </a:p>
          <a:p>
            <a:pPr marL="457200" lvl="0" indent="-374650" algn="l" rtl="0">
              <a:lnSpc>
                <a:spcPct val="80000"/>
              </a:lnSpc>
              <a:spcBef>
                <a:spcPts val="0"/>
              </a:spcBef>
              <a:spcAft>
                <a:spcPts val="0"/>
              </a:spcAft>
              <a:buClr>
                <a:schemeClr val="dk1"/>
              </a:buClr>
              <a:buSzPts val="2300"/>
              <a:buChar char="●"/>
            </a:pPr>
            <a:r>
              <a:rPr lang="en" sz="2300">
                <a:solidFill>
                  <a:schemeClr val="dk1"/>
                </a:solidFill>
              </a:rPr>
              <a:t>This is, generally, a good phrase to get accustomed to saying.  As we have seen, we do not want to behave in a self-serving manner (which is contrary to the teaching of the bible) that will offend others and actually drive them further from Jesus Christ!</a:t>
            </a:r>
            <a:endParaRPr sz="2300">
              <a:solidFill>
                <a:schemeClr val="dk1"/>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How many times do we offend others, completely unintentionally maybe, when talking about NON-salvation matters, like politics, sports, tax codes, vaccines, gun rights, conservation, climate change, diversity training, the supreme court, education, etc?</a:t>
            </a:r>
            <a:endParaRPr sz="2300">
              <a:solidFill>
                <a:srgbClr val="00FFFF"/>
              </a:solidFill>
            </a:endParaRPr>
          </a:p>
          <a:p>
            <a:pPr marL="457200" lvl="0" indent="-374650" algn="l" rtl="0">
              <a:lnSpc>
                <a:spcPct val="80000"/>
              </a:lnSpc>
              <a:spcBef>
                <a:spcPts val="0"/>
              </a:spcBef>
              <a:spcAft>
                <a:spcPts val="0"/>
              </a:spcAft>
              <a:buClr>
                <a:srgbClr val="FFFF00"/>
              </a:buClr>
              <a:buSzPts val="2300"/>
              <a:buChar char="●"/>
            </a:pPr>
            <a:r>
              <a:rPr lang="en" sz="2300">
                <a:solidFill>
                  <a:srgbClr val="FFFF00"/>
                </a:solidFill>
              </a:rPr>
              <a:t>I urge all of us, as I remind myself, to take precautions so that we do not give off a “foul taste” of Christianity by our words, both in person and online.  (I also urge us to not over-react ourselves!)</a:t>
            </a:r>
            <a:endParaRPr sz="2300">
              <a:solidFill>
                <a:srgbClr val="FFFF00"/>
              </a:solidFill>
            </a:endParaRPr>
          </a:p>
          <a:p>
            <a:pPr marL="457200" lvl="0" indent="-374650" algn="l" rtl="0">
              <a:lnSpc>
                <a:spcPct val="80000"/>
              </a:lnSpc>
              <a:spcBef>
                <a:spcPts val="0"/>
              </a:spcBef>
              <a:spcAft>
                <a:spcPts val="0"/>
              </a:spcAft>
              <a:buClr>
                <a:schemeClr val="dk1"/>
              </a:buClr>
              <a:buSzPts val="2300"/>
              <a:buChar char="●"/>
            </a:pPr>
            <a:r>
              <a:rPr lang="en" sz="2300">
                <a:solidFill>
                  <a:schemeClr val="dk1"/>
                </a:solidFill>
              </a:rPr>
              <a:t>But having said all that about NOT offending people, hear this:  If we are the Christians we should be, we WILL be offending other people!  If this sounds like a contradiction, it is not.  Let us look at why I say this.</a:t>
            </a:r>
            <a:endParaRPr sz="23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47525" y="0"/>
            <a:ext cx="94611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JESUS WAS, AND IS, OFFENSIVE</a:t>
            </a:r>
            <a:endParaRPr sz="4500" b="1">
              <a:solidFill>
                <a:srgbClr val="00FFFF"/>
              </a:solidFill>
            </a:endParaRPr>
          </a:p>
        </p:txBody>
      </p:sp>
      <p:sp>
        <p:nvSpPr>
          <p:cNvPr id="85" name="Google Shape;85;p18"/>
          <p:cNvSpPr txBox="1">
            <a:spLocks noGrp="1"/>
          </p:cNvSpPr>
          <p:nvPr>
            <p:ph type="subTitle" idx="1"/>
          </p:nvPr>
        </p:nvSpPr>
        <p:spPr>
          <a:xfrm>
            <a:off x="-188150" y="399300"/>
            <a:ext cx="9387000" cy="47442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Matt.11:6</a:t>
            </a:r>
            <a:r>
              <a:rPr lang="en" sz="2000">
                <a:solidFill>
                  <a:schemeClr val="dk1"/>
                </a:solidFill>
              </a:rPr>
              <a:t> </a:t>
            </a:r>
            <a:r>
              <a:rPr lang="en" sz="2000" i="1">
                <a:solidFill>
                  <a:schemeClr val="dk1"/>
                </a:solidFill>
              </a:rPr>
              <a:t>“And blessed is he who is not offended because of Me.”</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Rom.9:32-33</a:t>
            </a:r>
            <a:r>
              <a:rPr lang="en" sz="2000">
                <a:solidFill>
                  <a:schemeClr val="dk1"/>
                </a:solidFill>
              </a:rPr>
              <a:t> </a:t>
            </a:r>
            <a:r>
              <a:rPr lang="en" sz="2000" i="1">
                <a:solidFill>
                  <a:schemeClr val="dk1"/>
                </a:solidFill>
              </a:rPr>
              <a:t>“Why? Because they did not seek it by faith, but as it were, by the works of the law. For they stumbled at that stumbling stone. 33 As it is written: “Behold, I lay in Zion a stumbling stone and rock of offense, and whoever believes on Him will not be put to shame.”</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1 Cor.1:22-25</a:t>
            </a:r>
            <a:r>
              <a:rPr lang="en" sz="2000">
                <a:solidFill>
                  <a:schemeClr val="dk1"/>
                </a:solidFill>
              </a:rPr>
              <a:t> </a:t>
            </a:r>
            <a:r>
              <a:rPr lang="en" sz="2000" i="1">
                <a:solidFill>
                  <a:schemeClr val="dk1"/>
                </a:solidFill>
              </a:rPr>
              <a:t>“For Jews request a sign, and Greeks seek after wisdom; 23 but we preach Christ crucified, to the Jews a stumbling block and to the Greeks foolishness, 24 but to those who are called, both Jews and Greeks, Christ the power of God and the wisdom of God. 25 Because the foolishness of God is wiser than men, and the weakness of God is stronger than men.”</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1 Pet.2:7-8</a:t>
            </a:r>
            <a:r>
              <a:rPr lang="en" sz="2000">
                <a:solidFill>
                  <a:schemeClr val="dk1"/>
                </a:solidFill>
              </a:rPr>
              <a:t> </a:t>
            </a:r>
            <a:r>
              <a:rPr lang="en" sz="2000" i="1">
                <a:solidFill>
                  <a:schemeClr val="dk1"/>
                </a:solidFill>
              </a:rPr>
              <a:t>“Therefore, to you who believe, He is precious; but to those who are disobedient, “The stone which the builders rejected has become the chief cornerstone,” 8 and “A stone of stumbling and a rock of offense.” They stumble, being disobedient to the word, to which they also were appointed.”</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The REAL Jesus, the Jesus described in scripture, was “offensive” to both Jews and Greeks.  To Jews because He came here to die, and to Greeks because He was raised from the dead.  </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The REAL Jesus still offends people today!  Because the Jesus of the bible expects to be obeyed, excludes all other paths, and warns about hell!</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47525" y="0"/>
            <a:ext cx="9461100" cy="43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400" b="1">
                <a:solidFill>
                  <a:srgbClr val="00FFFF"/>
                </a:solidFill>
              </a:rPr>
              <a:t>JESUS’ TEACHING IS OFFENSIVE</a:t>
            </a:r>
            <a:endParaRPr sz="4400" b="1">
              <a:solidFill>
                <a:srgbClr val="00FFFF"/>
              </a:solidFill>
            </a:endParaRPr>
          </a:p>
        </p:txBody>
      </p:sp>
      <p:sp>
        <p:nvSpPr>
          <p:cNvPr id="91" name="Google Shape;91;p19"/>
          <p:cNvSpPr txBox="1">
            <a:spLocks noGrp="1"/>
          </p:cNvSpPr>
          <p:nvPr>
            <p:ph type="subTitle" idx="1"/>
          </p:nvPr>
        </p:nvSpPr>
        <p:spPr>
          <a:xfrm>
            <a:off x="-181400" y="339750"/>
            <a:ext cx="9420600" cy="48039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Matt.13:57</a:t>
            </a:r>
            <a:r>
              <a:rPr lang="en" sz="2000">
                <a:solidFill>
                  <a:srgbClr val="FFFF00"/>
                </a:solidFill>
              </a:rPr>
              <a:t> </a:t>
            </a:r>
            <a:r>
              <a:rPr lang="en" sz="2000" i="1">
                <a:solidFill>
                  <a:schemeClr val="dk1"/>
                </a:solidFill>
              </a:rPr>
              <a:t>“So they were offended at Him…”</a:t>
            </a:r>
            <a:r>
              <a:rPr lang="en" sz="2000">
                <a:solidFill>
                  <a:srgbClr val="FFFF00"/>
                </a:solidFill>
              </a:rPr>
              <a:t>  Stop there a moment.</a:t>
            </a:r>
            <a:endParaRPr sz="200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Jesus is teaching.  He has offended someone.  Does He then say “I meant no offense” and take back what He had been telling them?</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Matt.13:58</a:t>
            </a:r>
            <a:r>
              <a:rPr lang="en" sz="2000">
                <a:solidFill>
                  <a:srgbClr val="FFFF00"/>
                </a:solidFill>
              </a:rPr>
              <a:t> </a:t>
            </a:r>
            <a:r>
              <a:rPr lang="en" sz="2000" i="1">
                <a:solidFill>
                  <a:schemeClr val="dk1"/>
                </a:solidFill>
              </a:rPr>
              <a:t>“But Jesus said to them, “A prophet is not without honor except in his own country and in his own house.” 58 Now He did not do many mighty works there because of their unbelief.”</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Lk.11:45</a:t>
            </a:r>
            <a:r>
              <a:rPr lang="en" sz="2000" i="1">
                <a:solidFill>
                  <a:schemeClr val="dk1"/>
                </a:solidFill>
              </a:rPr>
              <a:t> “Then one of the lawyers answered and said to Him, “Teacher, by saying these things You reproach us also.”</a:t>
            </a:r>
            <a:r>
              <a:rPr lang="en" sz="2000" u="sng">
                <a:solidFill>
                  <a:srgbClr val="FFFF00"/>
                </a:solidFill>
              </a:rPr>
              <a:t> </a:t>
            </a:r>
            <a:endParaRPr sz="2000" u="sng">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Pause.  Is Jesus going to tone it down to keep his audience?</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Lk.11:46</a:t>
            </a:r>
            <a:r>
              <a:rPr lang="en" sz="2000" i="1">
                <a:solidFill>
                  <a:schemeClr val="dk1"/>
                </a:solidFill>
              </a:rPr>
              <a:t> “And He said, “Woe to you also, lawyers! For you load men with burdens hard to bear, and you yourselves do not touch the burdens with one of your fingers.”</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Jn.6:60-61</a:t>
            </a:r>
            <a:r>
              <a:rPr lang="en" sz="2000" i="1">
                <a:solidFill>
                  <a:schemeClr val="dk1"/>
                </a:solidFill>
              </a:rPr>
              <a:t> “Therefore many of His disciples, when they heard this, said, “This is a hard saying; who can understand it?” 61 When Jesus knew in Himself that His disciples complained about this, He said to them, “Does this offend you?”</a:t>
            </a:r>
            <a:r>
              <a:rPr lang="en" sz="2000" i="1" u="sng">
                <a:solidFill>
                  <a:schemeClr val="dk1"/>
                </a:solidFill>
              </a:rPr>
              <a:t>  </a:t>
            </a:r>
            <a:endParaRPr sz="2000" i="1" u="sng">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Jn.6:62</a:t>
            </a:r>
            <a:r>
              <a:rPr lang="en" sz="2000" i="1">
                <a:solidFill>
                  <a:schemeClr val="dk1"/>
                </a:solidFill>
              </a:rPr>
              <a:t> “What then if you should see the Son of Man ascend where He was before?”  </a:t>
            </a:r>
            <a:r>
              <a:rPr lang="en" sz="2000">
                <a:solidFill>
                  <a:srgbClr val="FFFF00"/>
                </a:solidFill>
              </a:rPr>
              <a:t>Did He chase after the crowds yelling “Please!  I’m sorry!”</a:t>
            </a:r>
            <a:endParaRPr sz="200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Saving souls was far too important to stop just because feelings were hurt!</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47525" y="0"/>
            <a:ext cx="94611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SIN - SAVIOR - CHURCH</a:t>
            </a:r>
            <a:endParaRPr sz="5000" b="1">
              <a:solidFill>
                <a:srgbClr val="00FFFF"/>
              </a:solidFill>
            </a:endParaRPr>
          </a:p>
        </p:txBody>
      </p:sp>
      <p:sp>
        <p:nvSpPr>
          <p:cNvPr id="97" name="Google Shape;97;p20"/>
          <p:cNvSpPr txBox="1">
            <a:spLocks noGrp="1"/>
          </p:cNvSpPr>
          <p:nvPr>
            <p:ph type="subTitle" idx="1"/>
          </p:nvPr>
        </p:nvSpPr>
        <p:spPr>
          <a:xfrm>
            <a:off x="-181375" y="402000"/>
            <a:ext cx="9420600" cy="4741800"/>
          </a:xfrm>
          <a:prstGeom prst="rect">
            <a:avLst/>
          </a:prstGeom>
        </p:spPr>
        <p:txBody>
          <a:bodyPr spcFirstLastPara="1" wrap="square" lIns="91425" tIns="91425" rIns="91425" bIns="91425" anchor="t" anchorCtr="0">
            <a:noAutofit/>
          </a:bodyPr>
          <a:lstStyle/>
          <a:p>
            <a:pPr marL="457200" lvl="0" indent="-349250" algn="l" rtl="0">
              <a:lnSpc>
                <a:spcPct val="80000"/>
              </a:lnSpc>
              <a:spcBef>
                <a:spcPts val="0"/>
              </a:spcBef>
              <a:spcAft>
                <a:spcPts val="0"/>
              </a:spcAft>
              <a:buClr>
                <a:srgbClr val="FFFF00"/>
              </a:buClr>
              <a:buSzPts val="1900"/>
              <a:buChar char="●"/>
            </a:pPr>
            <a:r>
              <a:rPr lang="en" sz="1900">
                <a:solidFill>
                  <a:srgbClr val="FFFF00"/>
                </a:solidFill>
              </a:rPr>
              <a:t>The very concept of sin is offensive to people at first, ESPECIALLY in a country like this where we have so many freedoms to do so.</a:t>
            </a:r>
            <a:r>
              <a:rPr lang="en" sz="1900">
                <a:solidFill>
                  <a:srgbClr val="00FFFF"/>
                </a:solidFill>
              </a:rPr>
              <a:t> </a:t>
            </a:r>
            <a:r>
              <a:rPr lang="en" sz="1900" u="sng">
                <a:solidFill>
                  <a:srgbClr val="FFFF00"/>
                </a:solidFill>
              </a:rPr>
              <a:t>Js.1:15</a:t>
            </a:r>
            <a:r>
              <a:rPr lang="en" sz="1900">
                <a:solidFill>
                  <a:srgbClr val="00FFFF"/>
                </a:solidFill>
              </a:rPr>
              <a:t> </a:t>
            </a:r>
            <a:r>
              <a:rPr lang="en" sz="1900" i="1">
                <a:solidFill>
                  <a:schemeClr val="dk1"/>
                </a:solidFill>
              </a:rPr>
              <a:t>“Then, when desire has conceived, it gives birth to sin; and </a:t>
            </a:r>
            <a:r>
              <a:rPr lang="en" sz="1900" i="1" u="sng">
                <a:solidFill>
                  <a:schemeClr val="dk1"/>
                </a:solidFill>
              </a:rPr>
              <a:t>sin, when it is full-grown, brings forth death</a:t>
            </a:r>
            <a:r>
              <a:rPr lang="en" sz="1900" i="1">
                <a:solidFill>
                  <a:schemeClr val="dk1"/>
                </a:solidFill>
              </a:rPr>
              <a:t>.”</a:t>
            </a:r>
            <a:r>
              <a:rPr lang="en" sz="1900">
                <a:solidFill>
                  <a:srgbClr val="00FFFF"/>
                </a:solidFill>
              </a:rPr>
              <a:t>  </a:t>
            </a:r>
            <a:r>
              <a:rPr lang="en" sz="1900">
                <a:solidFill>
                  <a:srgbClr val="FFFF00"/>
                </a:solidFill>
              </a:rPr>
              <a:t>But to so many this is fundamentally UNJUST!  “What right does a God out there have to tell me what to do?!”</a:t>
            </a:r>
            <a:endParaRPr sz="1900">
              <a:solidFill>
                <a:srgbClr val="FFFF00"/>
              </a:solidFill>
            </a:endParaRPr>
          </a:p>
          <a:p>
            <a:pPr marL="457200" lvl="0" indent="-349250" algn="l" rtl="0">
              <a:lnSpc>
                <a:spcPct val="80000"/>
              </a:lnSpc>
              <a:spcBef>
                <a:spcPts val="0"/>
              </a:spcBef>
              <a:spcAft>
                <a:spcPts val="0"/>
              </a:spcAft>
              <a:buClr>
                <a:srgbClr val="00FFFF"/>
              </a:buClr>
              <a:buSzPts val="1900"/>
              <a:buChar char="●"/>
            </a:pPr>
            <a:r>
              <a:rPr lang="en" sz="1900">
                <a:solidFill>
                  <a:srgbClr val="00FFFF"/>
                </a:solidFill>
              </a:rPr>
              <a:t>And to some who do believe in right and wrong, whether they call it sin or not, the idea that they can do nothing to UNDO those wrongs, or to avoid the consequences of those wrongs, is very offensive!  If you show them </a:t>
            </a:r>
            <a:r>
              <a:rPr lang="en" sz="1900" u="sng">
                <a:solidFill>
                  <a:srgbClr val="FFFF00"/>
                </a:solidFill>
              </a:rPr>
              <a:t>Is.64:5</a:t>
            </a:r>
            <a:r>
              <a:rPr lang="en" sz="1900">
                <a:solidFill>
                  <a:srgbClr val="00FFFF"/>
                </a:solidFill>
              </a:rPr>
              <a:t> </a:t>
            </a:r>
            <a:r>
              <a:rPr lang="en" sz="1900" i="1">
                <a:solidFill>
                  <a:schemeClr val="dk1"/>
                </a:solidFill>
              </a:rPr>
              <a:t>“You meet him who rejoices and does righteousness, who remembers You in Your ways. You are indeed angry, for we have sinned - In these ways we continue; </a:t>
            </a:r>
            <a:r>
              <a:rPr lang="en" sz="1900" i="1" u="sng">
                <a:solidFill>
                  <a:schemeClr val="dk1"/>
                </a:solidFill>
              </a:rPr>
              <a:t>and we need to be saved</a:t>
            </a:r>
            <a:r>
              <a:rPr lang="en" sz="1900" i="1">
                <a:solidFill>
                  <a:schemeClr val="dk1"/>
                </a:solidFill>
              </a:rPr>
              <a:t>.”</a:t>
            </a:r>
            <a:r>
              <a:rPr lang="en" sz="1900">
                <a:solidFill>
                  <a:srgbClr val="00FFFF"/>
                </a:solidFill>
              </a:rPr>
              <a:t> they may say “Yeah I’ve made mistakes, but I don’t need a Savior.  I got myself into this mess and I can get myself out of it!”  Again, the sin at the heart of this attitude is just stubborn pride, the unwillingness to acknowledge and honor Someone greater than our self.</a:t>
            </a:r>
            <a:endParaRPr sz="1900">
              <a:solidFill>
                <a:srgbClr val="00FFFF"/>
              </a:solidFill>
            </a:endParaRPr>
          </a:p>
          <a:p>
            <a:pPr marL="457200" lvl="0" indent="-349250" algn="l" rtl="0">
              <a:lnSpc>
                <a:spcPct val="80000"/>
              </a:lnSpc>
              <a:spcBef>
                <a:spcPts val="0"/>
              </a:spcBef>
              <a:spcAft>
                <a:spcPts val="0"/>
              </a:spcAft>
              <a:buClr>
                <a:srgbClr val="FFFF00"/>
              </a:buClr>
              <a:buSzPts val="1900"/>
              <a:buChar char="●"/>
            </a:pPr>
            <a:r>
              <a:rPr lang="en" sz="1900">
                <a:solidFill>
                  <a:srgbClr val="FFFF00"/>
                </a:solidFill>
              </a:rPr>
              <a:t>If you tell someone today that Christ’s ONE church is NOT comprised of denominations, or even congregations, but individuals obeying the very same gospel of salvation, they will get offended!</a:t>
            </a:r>
            <a:r>
              <a:rPr lang="en" sz="1900">
                <a:solidFill>
                  <a:srgbClr val="00FFFF"/>
                </a:solidFill>
              </a:rPr>
              <a:t>  </a:t>
            </a:r>
            <a:r>
              <a:rPr lang="en" sz="1900" u="sng">
                <a:solidFill>
                  <a:srgbClr val="FFFF00"/>
                </a:solidFill>
              </a:rPr>
              <a:t>1 Cor.1:10</a:t>
            </a:r>
            <a:r>
              <a:rPr lang="en" sz="1900">
                <a:solidFill>
                  <a:srgbClr val="00FFFF"/>
                </a:solidFill>
              </a:rPr>
              <a:t> </a:t>
            </a:r>
            <a:r>
              <a:rPr lang="en" sz="1900" i="1">
                <a:solidFill>
                  <a:schemeClr val="dk1"/>
                </a:solidFill>
              </a:rPr>
              <a:t>“Now I plead with you, brethren, by the name of our Lord Jesus Christ, </a:t>
            </a:r>
            <a:r>
              <a:rPr lang="en" sz="1900" i="1" u="sng">
                <a:solidFill>
                  <a:schemeClr val="dk1"/>
                </a:solidFill>
              </a:rPr>
              <a:t>that you all speak the same thing</a:t>
            </a:r>
            <a:r>
              <a:rPr lang="en" sz="1900" i="1">
                <a:solidFill>
                  <a:schemeClr val="dk1"/>
                </a:solidFill>
              </a:rPr>
              <a:t>, and that there be no divisions among you, but </a:t>
            </a:r>
            <a:r>
              <a:rPr lang="en" sz="1900" i="1" u="sng">
                <a:solidFill>
                  <a:schemeClr val="dk1"/>
                </a:solidFill>
              </a:rPr>
              <a:t>that you be perfectly joined together in the same mind and in the same judgment</a:t>
            </a:r>
            <a:r>
              <a:rPr lang="en" sz="1900" i="1">
                <a:solidFill>
                  <a:schemeClr val="dk1"/>
                </a:solidFill>
              </a:rPr>
              <a:t>.”</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47525" y="0"/>
            <a:ext cx="94611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REPENTANCE HURTS!</a:t>
            </a:r>
            <a:endParaRPr sz="5000" b="1">
              <a:solidFill>
                <a:srgbClr val="00FFFF"/>
              </a:solidFill>
            </a:endParaRPr>
          </a:p>
        </p:txBody>
      </p:sp>
      <p:sp>
        <p:nvSpPr>
          <p:cNvPr id="103" name="Google Shape;103;p21"/>
          <p:cNvSpPr txBox="1">
            <a:spLocks noGrp="1"/>
          </p:cNvSpPr>
          <p:nvPr>
            <p:ph type="subTitle" idx="1"/>
          </p:nvPr>
        </p:nvSpPr>
        <p:spPr>
          <a:xfrm>
            <a:off x="-181375" y="402000"/>
            <a:ext cx="9393600" cy="47418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Most people do not find admitting that they were wrong to be an enjoyable experience.  It’s not!  But this is only the first part - confession - in making it right.</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Repentance - a change of mind, turning around and deciding NOT to make that same mistake anymore is even MORE painful, because this is an ongoing battle against our flesh and our mind, a battle of self-control.</a:t>
            </a:r>
            <a:endParaRPr sz="200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And it also “hurts” the one making an “intervention” as we call it, trying to bring you back into a right relationship with your Creator and Savior.</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1 Cor.5:3-5</a:t>
            </a:r>
            <a:r>
              <a:rPr lang="en" sz="2000">
                <a:solidFill>
                  <a:schemeClr val="dk1"/>
                </a:solidFill>
              </a:rPr>
              <a:t> </a:t>
            </a:r>
            <a:r>
              <a:rPr lang="en" sz="2000" i="1">
                <a:solidFill>
                  <a:schemeClr val="dk1"/>
                </a:solidFill>
              </a:rPr>
              <a:t>“For I indeed, as absent in body but present in spirit, have already judged (as though I were present) him who has so done this deed. 4 In the name of our Lord Jesus Christ, when you are gathered together, along with my spirit, with the power of our Lord Jesus Christ, 5 deliver such a one to Satan for the destruction of the flesh, that his spirit may be saved in the day of the Lord Jesus.”</a:t>
            </a:r>
            <a:r>
              <a:rPr lang="en" sz="2000">
                <a:solidFill>
                  <a:schemeClr val="dk1"/>
                </a:solidFill>
              </a:rPr>
              <a:t>  </a:t>
            </a:r>
            <a:r>
              <a:rPr lang="en" sz="2000">
                <a:solidFill>
                  <a:srgbClr val="00FFFF"/>
                </a:solidFill>
              </a:rPr>
              <a:t>Did Paul enjoy writing this rebuking letter?</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2 Cor.7:8-9</a:t>
            </a:r>
            <a:r>
              <a:rPr lang="en" sz="2000">
                <a:solidFill>
                  <a:schemeClr val="dk1"/>
                </a:solidFill>
              </a:rPr>
              <a:t> </a:t>
            </a:r>
            <a:r>
              <a:rPr lang="en" sz="2000" i="1">
                <a:solidFill>
                  <a:schemeClr val="dk1"/>
                </a:solidFill>
              </a:rPr>
              <a:t>“</a:t>
            </a:r>
            <a:r>
              <a:rPr lang="en" sz="2000" i="1" u="sng">
                <a:solidFill>
                  <a:schemeClr val="dk1"/>
                </a:solidFill>
              </a:rPr>
              <a:t>For even if I made you sorry with my letter, I do not regret it; though I did regret it</a:t>
            </a:r>
            <a:r>
              <a:rPr lang="en" sz="2000" i="1">
                <a:solidFill>
                  <a:schemeClr val="dk1"/>
                </a:solidFill>
              </a:rPr>
              <a:t>. For I perceive that the same epistle made you sorry, though only for a while. 9 </a:t>
            </a:r>
            <a:r>
              <a:rPr lang="en" sz="2000" i="1" u="sng">
                <a:solidFill>
                  <a:schemeClr val="dk1"/>
                </a:solidFill>
              </a:rPr>
              <a:t>Now I rejoice, not that you were made sorry, but that your sorrow led to repentance</a:t>
            </a:r>
            <a:r>
              <a:rPr lang="en" sz="2000" i="1">
                <a:solidFill>
                  <a:schemeClr val="dk1"/>
                </a:solidFill>
              </a:rPr>
              <a:t>. For you were made sorry in a godly manner, that you might suffer loss from us in nothing.”</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2657</Words>
  <Application>Microsoft Office PowerPoint</Application>
  <PresentationFormat>On-screen Show (16:9)</PresentationFormat>
  <Paragraphs>59</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Simple Dark</vt:lpstr>
      <vt:lpstr>“I’M OFFENDED!”</vt:lpstr>
      <vt:lpstr>WE ALL GET OFFENDED</vt:lpstr>
      <vt:lpstr>STRIVE TO AVOID OFFENSE</vt:lpstr>
      <vt:lpstr>DON’T CAUSE STUMBLING</vt:lpstr>
      <vt:lpstr>“I MEANT NO OFFENSE…”</vt:lpstr>
      <vt:lpstr>JESUS WAS, AND IS, OFFENSIVE</vt:lpstr>
      <vt:lpstr>JESUS’ TEACHING IS OFFENSIVE</vt:lpstr>
      <vt:lpstr>SIN - SAVIOR - CHURCH</vt:lpstr>
      <vt:lpstr>REPENTANCE HURTS!</vt:lpstr>
      <vt:lpstr>HAVE I OFFENDED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2024-09-29T03:23:11Z</dcterms:modified>
</cp:coreProperties>
</file>