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0ab5fe921d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0ab5fe921d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30ab5fe921d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30ab5fe921d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0ab5fe921d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30ab5fe921d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0a5dc72bfb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0a5dc72bfb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0a5dc72bfb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0a5dc72bfb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0a5dc72bfb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0a5dc72bfb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0a5dc72bfb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0a5dc72bfb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0a5dc72bfb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0a5dc72bfb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0a5dc72bfb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0a5dc72bfb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0a5dc72bfb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0a5dc72bfb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0ab5fe921d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0ab5fe921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74600" y="0"/>
            <a:ext cx="9495300" cy="57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500" b="1">
                <a:solidFill>
                  <a:srgbClr val="00FFFF"/>
                </a:solidFill>
              </a:rPr>
              <a:t>EARLY FALSE TEACHINGS</a:t>
            </a:r>
            <a:endParaRPr sz="5500" b="1">
              <a:solidFill>
                <a:srgbClr val="00FFFF"/>
              </a:solidFill>
            </a:endParaRPr>
          </a:p>
        </p:txBody>
      </p:sp>
      <p:sp>
        <p:nvSpPr>
          <p:cNvPr id="55" name="Google Shape;55;p13"/>
          <p:cNvSpPr txBox="1">
            <a:spLocks noGrp="1"/>
          </p:cNvSpPr>
          <p:nvPr>
            <p:ph type="subTitle" idx="1"/>
          </p:nvPr>
        </p:nvSpPr>
        <p:spPr>
          <a:xfrm>
            <a:off x="-59550" y="521125"/>
            <a:ext cx="9265200" cy="46224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SzPts val="1018"/>
              <a:buNone/>
            </a:pPr>
            <a:r>
              <a:rPr lang="en" sz="2100" u="sng">
                <a:solidFill>
                  <a:srgbClr val="FFFF00"/>
                </a:solidFill>
              </a:rPr>
              <a:t>Matt.7:13-23</a:t>
            </a:r>
            <a:r>
              <a:rPr lang="en" sz="2100">
                <a:solidFill>
                  <a:srgbClr val="FFFF00"/>
                </a:solidFill>
              </a:rPr>
              <a:t> </a:t>
            </a:r>
            <a:r>
              <a:rPr lang="en" sz="2100">
                <a:solidFill>
                  <a:srgbClr val="00FFFF"/>
                </a:solidFill>
              </a:rPr>
              <a:t>(NKJV)</a:t>
            </a:r>
            <a:r>
              <a:rPr lang="en" sz="2100">
                <a:solidFill>
                  <a:srgbClr val="FFFF00"/>
                </a:solidFill>
              </a:rPr>
              <a:t> </a:t>
            </a:r>
            <a:r>
              <a:rPr lang="en" sz="2100" i="1">
                <a:solidFill>
                  <a:schemeClr val="dk1"/>
                </a:solidFill>
              </a:rPr>
              <a:t>“Enter by the narrow gate; for </a:t>
            </a:r>
            <a:r>
              <a:rPr lang="en" sz="2100" i="1" u="sng">
                <a:solidFill>
                  <a:schemeClr val="dk1"/>
                </a:solidFill>
              </a:rPr>
              <a:t>wide is the gate and broad is the way that leads to destruction, and there are many who go in by it</a:t>
            </a:r>
            <a:r>
              <a:rPr lang="en" sz="2100" i="1">
                <a:solidFill>
                  <a:schemeClr val="dk1"/>
                </a:solidFill>
              </a:rPr>
              <a:t>. 14 Because narrow is the gate and difficult is the way which leads to life, and there are few who find it. </a:t>
            </a:r>
            <a:r>
              <a:rPr lang="en" sz="2100" i="1" u="sng">
                <a:solidFill>
                  <a:schemeClr val="dk1"/>
                </a:solidFill>
              </a:rPr>
              <a:t>Beware of false prophets, who come to you in sheep’s clothing, but inwardly they are ravenous wolves</a:t>
            </a:r>
            <a:r>
              <a:rPr lang="en" sz="2100" i="1">
                <a:solidFill>
                  <a:schemeClr val="dk1"/>
                </a:solidFill>
              </a:rPr>
              <a:t>. 16 You will know them by their fruits. Do men gather grapes from thornbushes or figs from thistles? 17 Even so, every good tree bears good fruit, but a bad tree bears bad fruit. 18 A good tree cannot bear bad fruit, nor can a bad tree bear good fruit. 19 Every tree that does not bear good fruit is cut down and thrown into the fire. 20 Therefore by their fruits you will know them. 21 Not everyone who says to Me, ‘Lord, Lord,’ shall enter the kingdom of heaven, but he who does the will of My Father in heaven. 22 </a:t>
            </a:r>
            <a:r>
              <a:rPr lang="en" sz="2100" i="1" u="sng">
                <a:solidFill>
                  <a:schemeClr val="dk1"/>
                </a:solidFill>
              </a:rPr>
              <a:t>Many will say to Me in that day, ‘Lord, Lord, have we not prophesied in Your name, cast out demons in Your name, and done many wonders in Your name?’ 23 And then I will declare to them, ‘I never knew you; depart from Me, you who practice lawlessness</a:t>
            </a:r>
            <a:r>
              <a:rPr lang="en" sz="2100" i="1">
                <a:solidFill>
                  <a:schemeClr val="dk1"/>
                </a:solidFill>
              </a:rPr>
              <a:t>!’”</a:t>
            </a:r>
            <a:endParaRPr sz="21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74600" y="0"/>
            <a:ext cx="9495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MULTIPLE “OFFICES”</a:t>
            </a:r>
            <a:endParaRPr sz="5000" b="1">
              <a:solidFill>
                <a:srgbClr val="00FFFF"/>
              </a:solidFill>
            </a:endParaRPr>
          </a:p>
        </p:txBody>
      </p:sp>
      <p:sp>
        <p:nvSpPr>
          <p:cNvPr id="109" name="Google Shape;109;p22"/>
          <p:cNvSpPr txBox="1">
            <a:spLocks noGrp="1"/>
          </p:cNvSpPr>
          <p:nvPr>
            <p:ph type="subTitle" idx="1"/>
          </p:nvPr>
        </p:nvSpPr>
        <p:spPr>
          <a:xfrm>
            <a:off x="-174600" y="374925"/>
            <a:ext cx="9380400" cy="4768500"/>
          </a:xfrm>
          <a:prstGeom prst="rect">
            <a:avLst/>
          </a:prstGeom>
        </p:spPr>
        <p:txBody>
          <a:bodyPr spcFirstLastPara="1" wrap="square" lIns="91425" tIns="91425" rIns="91425" bIns="91425" anchor="t" anchorCtr="0">
            <a:noAutofit/>
          </a:bodyPr>
          <a:lstStyle/>
          <a:p>
            <a:pPr marL="457200" lvl="0" indent="-349250" algn="l" rtl="0">
              <a:lnSpc>
                <a:spcPct val="90000"/>
              </a:lnSpc>
              <a:spcBef>
                <a:spcPts val="0"/>
              </a:spcBef>
              <a:spcAft>
                <a:spcPts val="0"/>
              </a:spcAft>
              <a:buClr>
                <a:srgbClr val="00FFFF"/>
              </a:buClr>
              <a:buSzPts val="1900"/>
              <a:buChar char="●"/>
            </a:pPr>
            <a:r>
              <a:rPr lang="en" sz="1900" dirty="0">
                <a:solidFill>
                  <a:srgbClr val="FFFF00"/>
                </a:solidFill>
              </a:rPr>
              <a:t>The issue:  First, churches began separating the offices of elders and bishops.  THEN they began giving bishops authority over MULTIPLE congregations!</a:t>
            </a:r>
            <a:endParaRPr sz="1900" dirty="0">
              <a:solidFill>
                <a:srgbClr val="FFFF00"/>
              </a:solidFill>
            </a:endParaRPr>
          </a:p>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Eph.4:11-12</a:t>
            </a:r>
            <a:r>
              <a:rPr lang="en" sz="1900" dirty="0">
                <a:solidFill>
                  <a:srgbClr val="FFFF00"/>
                </a:solidFill>
              </a:rPr>
              <a:t> </a:t>
            </a:r>
            <a:r>
              <a:rPr lang="en" sz="1900" i="1" dirty="0">
                <a:solidFill>
                  <a:schemeClr val="dk1"/>
                </a:solidFill>
              </a:rPr>
              <a:t>“And He Himself gave some to be </a:t>
            </a:r>
            <a:r>
              <a:rPr lang="en" sz="1900" i="1" u="sng" dirty="0">
                <a:solidFill>
                  <a:schemeClr val="dk1"/>
                </a:solidFill>
              </a:rPr>
              <a:t>apostles</a:t>
            </a:r>
            <a:r>
              <a:rPr lang="en" sz="1900" i="1" dirty="0">
                <a:solidFill>
                  <a:schemeClr val="dk1"/>
                </a:solidFill>
              </a:rPr>
              <a:t>, some </a:t>
            </a:r>
            <a:r>
              <a:rPr lang="en" sz="1900" i="1" u="sng" dirty="0">
                <a:solidFill>
                  <a:schemeClr val="dk1"/>
                </a:solidFill>
              </a:rPr>
              <a:t>prophets</a:t>
            </a:r>
            <a:r>
              <a:rPr lang="en" sz="1900" i="1" dirty="0">
                <a:solidFill>
                  <a:schemeClr val="dk1"/>
                </a:solidFill>
              </a:rPr>
              <a:t>, some </a:t>
            </a:r>
            <a:r>
              <a:rPr lang="en" sz="1900" i="1" u="sng" dirty="0">
                <a:solidFill>
                  <a:schemeClr val="dk1"/>
                </a:solidFill>
              </a:rPr>
              <a:t>evangelists</a:t>
            </a:r>
            <a:r>
              <a:rPr lang="en" sz="1900" i="1" dirty="0">
                <a:solidFill>
                  <a:schemeClr val="dk1"/>
                </a:solidFill>
              </a:rPr>
              <a:t>, and some </a:t>
            </a:r>
            <a:r>
              <a:rPr lang="en" sz="1900" i="1" u="sng" dirty="0">
                <a:solidFill>
                  <a:schemeClr val="dk1"/>
                </a:solidFill>
              </a:rPr>
              <a:t>pastors</a:t>
            </a:r>
            <a:r>
              <a:rPr lang="en" sz="1900" i="1" dirty="0">
                <a:solidFill>
                  <a:schemeClr val="dk1"/>
                </a:solidFill>
              </a:rPr>
              <a:t> and </a:t>
            </a:r>
            <a:r>
              <a:rPr lang="en" sz="1900" i="1" u="sng" dirty="0">
                <a:solidFill>
                  <a:schemeClr val="dk1"/>
                </a:solidFill>
              </a:rPr>
              <a:t>teachers</a:t>
            </a:r>
            <a:r>
              <a:rPr lang="en" sz="1900" i="1" dirty="0">
                <a:solidFill>
                  <a:schemeClr val="dk1"/>
                </a:solidFill>
              </a:rPr>
              <a:t>, 12 </a:t>
            </a:r>
            <a:r>
              <a:rPr lang="en" sz="1900" i="1" u="sng" dirty="0">
                <a:solidFill>
                  <a:schemeClr val="dk1"/>
                </a:solidFill>
              </a:rPr>
              <a:t>for the equipping of the saints</a:t>
            </a:r>
            <a:r>
              <a:rPr lang="en" sz="1900" i="1" dirty="0">
                <a:solidFill>
                  <a:schemeClr val="dk1"/>
                </a:solidFill>
              </a:rPr>
              <a:t> for the work of ministry, for the edifying of the body of Christ,”</a:t>
            </a:r>
            <a:endParaRPr sz="1900" i="1" dirty="0">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Phil.1:1</a:t>
            </a:r>
            <a:r>
              <a:rPr lang="en" sz="1900" dirty="0">
                <a:solidFill>
                  <a:srgbClr val="FFFF00"/>
                </a:solidFill>
              </a:rPr>
              <a:t> </a:t>
            </a:r>
            <a:r>
              <a:rPr lang="en" sz="1900" i="1" dirty="0">
                <a:solidFill>
                  <a:schemeClr val="dk1"/>
                </a:solidFill>
              </a:rPr>
              <a:t>“To all the </a:t>
            </a:r>
            <a:r>
              <a:rPr lang="en" sz="1900" i="1" u="sng" dirty="0">
                <a:solidFill>
                  <a:schemeClr val="dk1"/>
                </a:solidFill>
              </a:rPr>
              <a:t>saints</a:t>
            </a:r>
            <a:r>
              <a:rPr lang="en" sz="1900" i="1" dirty="0">
                <a:solidFill>
                  <a:schemeClr val="dk1"/>
                </a:solidFill>
              </a:rPr>
              <a:t> in Christ Jesus who are in Philippi, with the </a:t>
            </a:r>
            <a:r>
              <a:rPr lang="en" sz="1900" i="1" u="sng" dirty="0">
                <a:solidFill>
                  <a:schemeClr val="dk1"/>
                </a:solidFill>
              </a:rPr>
              <a:t>bishops</a:t>
            </a:r>
            <a:r>
              <a:rPr lang="en" sz="1900" i="1" dirty="0">
                <a:solidFill>
                  <a:schemeClr val="dk1"/>
                </a:solidFill>
              </a:rPr>
              <a:t> and </a:t>
            </a:r>
            <a:r>
              <a:rPr lang="en" sz="1900" i="1" u="sng" dirty="0">
                <a:solidFill>
                  <a:schemeClr val="dk1"/>
                </a:solidFill>
              </a:rPr>
              <a:t>deacons</a:t>
            </a:r>
            <a:r>
              <a:rPr lang="en" sz="1900" i="1" dirty="0">
                <a:solidFill>
                  <a:schemeClr val="dk1"/>
                </a:solidFill>
              </a:rPr>
              <a:t>:”</a:t>
            </a:r>
            <a:endParaRPr sz="1900" i="1" dirty="0">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Acts 14:23</a:t>
            </a:r>
            <a:r>
              <a:rPr lang="en" sz="1900" dirty="0">
                <a:solidFill>
                  <a:srgbClr val="FFFF00"/>
                </a:solidFill>
              </a:rPr>
              <a:t> </a:t>
            </a:r>
            <a:r>
              <a:rPr lang="en" sz="1900" i="1" dirty="0">
                <a:solidFill>
                  <a:schemeClr val="dk1"/>
                </a:solidFill>
              </a:rPr>
              <a:t>“So when they had appointed </a:t>
            </a:r>
            <a:r>
              <a:rPr lang="en" sz="1900" i="1" u="sng" dirty="0">
                <a:solidFill>
                  <a:schemeClr val="dk1"/>
                </a:solidFill>
              </a:rPr>
              <a:t>elders in every church</a:t>
            </a:r>
            <a:r>
              <a:rPr lang="en" sz="1900" i="1" dirty="0">
                <a:solidFill>
                  <a:schemeClr val="dk1"/>
                </a:solidFill>
              </a:rPr>
              <a:t>, and prayed with fasting, they commended them to the Lord in whom they had believed.”</a:t>
            </a:r>
            <a:endParaRPr sz="1900" i="1" dirty="0">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dirty="0">
                <a:solidFill>
                  <a:schemeClr val="accent1">
                    <a:lumMod val="60000"/>
                    <a:lumOff val="40000"/>
                  </a:schemeClr>
                </a:solidFill>
              </a:rPr>
              <a:t>The qualifications </a:t>
            </a:r>
            <a:r>
              <a:rPr lang="en" sz="1900" dirty="0">
                <a:solidFill>
                  <a:srgbClr val="00FFFF"/>
                </a:solidFill>
              </a:rPr>
              <a:t>of </a:t>
            </a:r>
            <a:r>
              <a:rPr lang="en" sz="1900" i="1" dirty="0">
                <a:solidFill>
                  <a:schemeClr val="dk1"/>
                </a:solidFill>
              </a:rPr>
              <a:t>“bishops”</a:t>
            </a:r>
            <a:r>
              <a:rPr lang="en" sz="1900" dirty="0">
                <a:solidFill>
                  <a:srgbClr val="00FFFF"/>
                </a:solidFill>
              </a:rPr>
              <a:t> in </a:t>
            </a:r>
            <a:r>
              <a:rPr lang="en" sz="1900" u="sng" dirty="0">
                <a:solidFill>
                  <a:srgbClr val="FFFF00"/>
                </a:solidFill>
              </a:rPr>
              <a:t>1 Tim.3</a:t>
            </a:r>
            <a:r>
              <a:rPr lang="en" sz="1900" dirty="0">
                <a:solidFill>
                  <a:srgbClr val="FFFF00"/>
                </a:solidFill>
              </a:rPr>
              <a:t> </a:t>
            </a:r>
            <a:r>
              <a:rPr lang="en" sz="1900" dirty="0">
                <a:solidFill>
                  <a:srgbClr val="00FFFF"/>
                </a:solidFill>
              </a:rPr>
              <a:t>are the same as </a:t>
            </a:r>
            <a:r>
              <a:rPr lang="en" sz="1900" i="1" dirty="0">
                <a:solidFill>
                  <a:schemeClr val="dk1"/>
                </a:solidFill>
              </a:rPr>
              <a:t>“elders”</a:t>
            </a:r>
            <a:r>
              <a:rPr lang="en" sz="1900" dirty="0">
                <a:solidFill>
                  <a:srgbClr val="00FFFF"/>
                </a:solidFill>
              </a:rPr>
              <a:t> in</a:t>
            </a:r>
            <a:r>
              <a:rPr lang="en" sz="1900" dirty="0">
                <a:solidFill>
                  <a:schemeClr val="dk1"/>
                </a:solidFill>
              </a:rPr>
              <a:t> </a:t>
            </a:r>
            <a:r>
              <a:rPr lang="en" sz="1900" u="sng" dirty="0">
                <a:solidFill>
                  <a:srgbClr val="FFFF00"/>
                </a:solidFill>
              </a:rPr>
              <a:t>Tt.1</a:t>
            </a:r>
            <a:r>
              <a:rPr lang="en" sz="1900" dirty="0">
                <a:solidFill>
                  <a:srgbClr val="00FFFF"/>
                </a:solidFill>
              </a:rPr>
              <a:t>!</a:t>
            </a:r>
            <a:endParaRPr sz="1900" dirty="0">
              <a:solidFill>
                <a:srgbClr val="00FFFF"/>
              </a:solidFill>
            </a:endParaRPr>
          </a:p>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1 Pet.5:1-3</a:t>
            </a:r>
            <a:r>
              <a:rPr lang="en" sz="1900" dirty="0">
                <a:solidFill>
                  <a:srgbClr val="FFFF00"/>
                </a:solidFill>
              </a:rPr>
              <a:t> </a:t>
            </a:r>
            <a:r>
              <a:rPr lang="en" sz="1900" i="1" dirty="0">
                <a:solidFill>
                  <a:schemeClr val="dk1"/>
                </a:solidFill>
              </a:rPr>
              <a:t>“The </a:t>
            </a:r>
            <a:r>
              <a:rPr lang="en" sz="1900" i="1" u="sng" dirty="0">
                <a:solidFill>
                  <a:schemeClr val="dk1"/>
                </a:solidFill>
              </a:rPr>
              <a:t>elders</a:t>
            </a:r>
            <a:r>
              <a:rPr lang="en" sz="1900" i="1" dirty="0">
                <a:solidFill>
                  <a:schemeClr val="dk1"/>
                </a:solidFill>
              </a:rPr>
              <a:t> </a:t>
            </a:r>
            <a:r>
              <a:rPr lang="en" sz="1900" dirty="0">
                <a:solidFill>
                  <a:srgbClr val="FFFF00"/>
                </a:solidFill>
              </a:rPr>
              <a:t>(Gr “presbyteros”, presbyter)</a:t>
            </a:r>
            <a:r>
              <a:rPr lang="en" sz="1900" i="1" dirty="0">
                <a:solidFill>
                  <a:schemeClr val="dk1"/>
                </a:solidFill>
              </a:rPr>
              <a:t> who are among you I exhort, I who am a fellow </a:t>
            </a:r>
            <a:r>
              <a:rPr lang="en" sz="1900" i="1" u="sng" dirty="0">
                <a:solidFill>
                  <a:schemeClr val="dk1"/>
                </a:solidFill>
              </a:rPr>
              <a:t>elder</a:t>
            </a:r>
            <a:r>
              <a:rPr lang="en" sz="1900" i="1" dirty="0">
                <a:solidFill>
                  <a:schemeClr val="dk1"/>
                </a:solidFill>
              </a:rPr>
              <a:t> and a witness of the sufferings of Christ, and also a partaker of the glory that will be revealed: 2 </a:t>
            </a:r>
            <a:r>
              <a:rPr lang="en" sz="1900" i="1" u="sng" dirty="0">
                <a:solidFill>
                  <a:schemeClr val="dk1"/>
                </a:solidFill>
              </a:rPr>
              <a:t>Shepherd</a:t>
            </a:r>
            <a:r>
              <a:rPr lang="en" sz="1900" i="1" dirty="0">
                <a:solidFill>
                  <a:schemeClr val="dk1"/>
                </a:solidFill>
              </a:rPr>
              <a:t> </a:t>
            </a:r>
            <a:r>
              <a:rPr lang="en" sz="1900" dirty="0">
                <a:solidFill>
                  <a:srgbClr val="FFFF00"/>
                </a:solidFill>
              </a:rPr>
              <a:t>(Gr. “poimen”, pastor)</a:t>
            </a:r>
            <a:r>
              <a:rPr lang="en" sz="1900" i="1" dirty="0">
                <a:solidFill>
                  <a:schemeClr val="dk1"/>
                </a:solidFill>
              </a:rPr>
              <a:t> the flock of God which is among you, serving as </a:t>
            </a:r>
            <a:r>
              <a:rPr lang="en" sz="1900" i="1" u="sng" dirty="0">
                <a:solidFill>
                  <a:schemeClr val="dk1"/>
                </a:solidFill>
              </a:rPr>
              <a:t>overseers</a:t>
            </a:r>
            <a:r>
              <a:rPr lang="en" sz="1900" i="1" dirty="0">
                <a:solidFill>
                  <a:schemeClr val="dk1"/>
                </a:solidFill>
              </a:rPr>
              <a:t> </a:t>
            </a:r>
            <a:r>
              <a:rPr lang="en" sz="1900" dirty="0">
                <a:solidFill>
                  <a:srgbClr val="FFFF00"/>
                </a:solidFill>
              </a:rPr>
              <a:t>(Gr. “episkopos”, bishop)</a:t>
            </a:r>
            <a:r>
              <a:rPr lang="en" sz="1900" i="1" dirty="0">
                <a:solidFill>
                  <a:schemeClr val="dk1"/>
                </a:solidFill>
              </a:rPr>
              <a:t>, not by compulsion but willingly, not for dishonest gain but eagerly; 3 nor as being lords over those entrusted to you, but being examples to the flock;”</a:t>
            </a:r>
            <a:endParaRPr sz="1900" i="1" dirty="0">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Acts 20:17-28</a:t>
            </a:r>
            <a:r>
              <a:rPr lang="en" sz="1900" dirty="0">
                <a:solidFill>
                  <a:schemeClr val="dk1"/>
                </a:solidFill>
              </a:rPr>
              <a:t> “the elders” </a:t>
            </a:r>
            <a:r>
              <a:rPr lang="en" sz="1900" dirty="0">
                <a:solidFill>
                  <a:srgbClr val="FFFF00"/>
                </a:solidFill>
              </a:rPr>
              <a:t>(presbyteros)</a:t>
            </a:r>
            <a:r>
              <a:rPr lang="en" sz="1900" dirty="0">
                <a:solidFill>
                  <a:schemeClr val="dk1"/>
                </a:solidFill>
              </a:rPr>
              <a:t>, “shepherd” </a:t>
            </a:r>
            <a:r>
              <a:rPr lang="en" sz="1900" dirty="0">
                <a:solidFill>
                  <a:srgbClr val="FFFF00"/>
                </a:solidFill>
              </a:rPr>
              <a:t>(poimen)</a:t>
            </a:r>
            <a:r>
              <a:rPr lang="en" sz="1900" dirty="0">
                <a:solidFill>
                  <a:schemeClr val="dk1"/>
                </a:solidFill>
              </a:rPr>
              <a:t>, “overseers” </a:t>
            </a:r>
            <a:r>
              <a:rPr lang="en" sz="1900" dirty="0">
                <a:solidFill>
                  <a:srgbClr val="FFFF00"/>
                </a:solidFill>
              </a:rPr>
              <a:t>(episkopos).</a:t>
            </a:r>
            <a:r>
              <a:rPr lang="en" sz="1900" dirty="0">
                <a:solidFill>
                  <a:schemeClr val="dk1"/>
                </a:solidFill>
              </a:rPr>
              <a:t>  </a:t>
            </a:r>
            <a:r>
              <a:rPr lang="en" sz="1900" dirty="0">
                <a:solidFill>
                  <a:srgbClr val="00FFFF"/>
                </a:solidFill>
              </a:rPr>
              <a:t>In all cases these are clearly one and the same group of men!</a:t>
            </a:r>
            <a:endParaRPr sz="1900" dirty="0">
              <a:solidFill>
                <a:srgbClr val="00FFFF"/>
              </a:solidFill>
            </a:endParaRPr>
          </a:p>
          <a:p>
            <a:pPr marL="0" lvl="0" indent="0" algn="l" rtl="0">
              <a:lnSpc>
                <a:spcPct val="90000"/>
              </a:lnSpc>
              <a:spcBef>
                <a:spcPts val="0"/>
              </a:spcBef>
              <a:spcAft>
                <a:spcPts val="0"/>
              </a:spcAft>
              <a:buNone/>
            </a:pPr>
            <a:endParaRPr sz="2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74600" y="0"/>
            <a:ext cx="9495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a:solidFill>
                  <a:srgbClr val="00FFFF"/>
                </a:solidFill>
              </a:rPr>
              <a:t>AND THEN FALSE APOSTLES!</a:t>
            </a:r>
            <a:endParaRPr sz="4900" b="1">
              <a:solidFill>
                <a:srgbClr val="00FFFF"/>
              </a:solidFill>
            </a:endParaRPr>
          </a:p>
        </p:txBody>
      </p:sp>
      <p:sp>
        <p:nvSpPr>
          <p:cNvPr id="115" name="Google Shape;115;p23"/>
          <p:cNvSpPr txBox="1">
            <a:spLocks noGrp="1"/>
          </p:cNvSpPr>
          <p:nvPr>
            <p:ph type="subTitle" idx="1"/>
          </p:nvPr>
        </p:nvSpPr>
        <p:spPr>
          <a:xfrm>
            <a:off x="-174600" y="374925"/>
            <a:ext cx="9380400" cy="47685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Acts 20:30</a:t>
            </a:r>
            <a:r>
              <a:rPr lang="en" sz="2000" dirty="0">
                <a:solidFill>
                  <a:srgbClr val="FFFF00"/>
                </a:solidFill>
              </a:rPr>
              <a:t> (to the Ephesian elders!)  </a:t>
            </a:r>
            <a:r>
              <a:rPr lang="en" sz="2000" i="1" dirty="0">
                <a:solidFill>
                  <a:schemeClr val="dk1"/>
                </a:solidFill>
              </a:rPr>
              <a:t>“Also </a:t>
            </a:r>
            <a:r>
              <a:rPr lang="en" sz="2000" i="1" u="sng" dirty="0">
                <a:solidFill>
                  <a:schemeClr val="dk1"/>
                </a:solidFill>
              </a:rPr>
              <a:t>from among yourselves</a:t>
            </a:r>
            <a:r>
              <a:rPr lang="en" sz="2000" i="1" dirty="0">
                <a:solidFill>
                  <a:schemeClr val="dk1"/>
                </a:solidFill>
              </a:rPr>
              <a:t> men will rise up, speaking perverse things, </a:t>
            </a:r>
            <a:r>
              <a:rPr lang="en" sz="2000" i="1" u="sng" dirty="0">
                <a:solidFill>
                  <a:schemeClr val="dk1"/>
                </a:solidFill>
              </a:rPr>
              <a:t>to draw away the disciples after themselves</a:t>
            </a:r>
            <a:r>
              <a:rPr lang="en" sz="2000" i="1" dirty="0">
                <a:solidFill>
                  <a:schemeClr val="dk1"/>
                </a:solidFill>
              </a:rPr>
              <a:t>.”</a:t>
            </a:r>
            <a:endParaRPr sz="2000" i="1" dirty="0">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2 Cor.11:13-15</a:t>
            </a:r>
            <a:r>
              <a:rPr lang="en" sz="2000" i="1" dirty="0">
                <a:solidFill>
                  <a:schemeClr val="dk1"/>
                </a:solidFill>
              </a:rPr>
              <a:t> “For such are </a:t>
            </a:r>
            <a:r>
              <a:rPr lang="en" sz="2000" i="1" u="sng" dirty="0">
                <a:solidFill>
                  <a:schemeClr val="dk1"/>
                </a:solidFill>
              </a:rPr>
              <a:t>false apostles</a:t>
            </a:r>
            <a:r>
              <a:rPr lang="en" sz="2000" i="1" dirty="0">
                <a:solidFill>
                  <a:schemeClr val="dk1"/>
                </a:solidFill>
              </a:rPr>
              <a:t>, deceitful workers, </a:t>
            </a:r>
            <a:r>
              <a:rPr lang="en" sz="2000" i="1" u="sng" dirty="0">
                <a:solidFill>
                  <a:schemeClr val="dk1"/>
                </a:solidFill>
              </a:rPr>
              <a:t>transforming themselves into apostles of Christ</a:t>
            </a:r>
            <a:r>
              <a:rPr lang="en" sz="2000" i="1" dirty="0">
                <a:solidFill>
                  <a:schemeClr val="dk1"/>
                </a:solidFill>
              </a:rPr>
              <a:t>. 14 And no wonder! For Satan himself transforms himself into an angel of light. 15 Therefore it is no great thing if his ministers also transform themselves into ministers of righteousness, whose end will be according to their works.”</a:t>
            </a:r>
            <a:endParaRPr sz="2000" i="1" dirty="0">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Rev.2:2</a:t>
            </a:r>
            <a:r>
              <a:rPr lang="en" sz="2000" i="1" dirty="0">
                <a:solidFill>
                  <a:schemeClr val="dk1"/>
                </a:solidFill>
              </a:rPr>
              <a:t> “I know your works, your labor, your patience, and that you cannot bear those who are evil. And </a:t>
            </a:r>
            <a:r>
              <a:rPr lang="en" sz="2000" i="1" u="sng" dirty="0">
                <a:solidFill>
                  <a:schemeClr val="dk1"/>
                </a:solidFill>
              </a:rPr>
              <a:t>you have tested those who say they are apostles and are not, and have found them liars</a:t>
            </a:r>
            <a:r>
              <a:rPr lang="en" sz="2000" i="1" dirty="0">
                <a:solidFill>
                  <a:schemeClr val="dk1"/>
                </a:solidFill>
              </a:rPr>
              <a:t>;”</a:t>
            </a:r>
            <a:endParaRPr sz="2000" i="1" dirty="0">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3 Jn.9-10</a:t>
            </a:r>
            <a:r>
              <a:rPr lang="en" sz="2000" i="1" dirty="0">
                <a:solidFill>
                  <a:schemeClr val="dk1"/>
                </a:solidFill>
              </a:rPr>
              <a:t> “I wrote to the church, but </a:t>
            </a:r>
            <a:r>
              <a:rPr lang="en" sz="2000" i="1" u="sng" dirty="0">
                <a:solidFill>
                  <a:schemeClr val="dk1"/>
                </a:solidFill>
              </a:rPr>
              <a:t>Diotrephes, who loves to have the preeminence among them, does not receive us</a:t>
            </a:r>
            <a:r>
              <a:rPr lang="en" sz="2000" i="1" dirty="0">
                <a:solidFill>
                  <a:schemeClr val="dk1"/>
                </a:solidFill>
              </a:rPr>
              <a:t>. 10 Therefore, if I come, I will call to mind his deeds which he does, prating against us with malicious words. And not content with that, he himself does not receive the brethren, and forbids those who wish to, </a:t>
            </a:r>
            <a:r>
              <a:rPr lang="en" sz="2000" i="1" u="sng" dirty="0">
                <a:solidFill>
                  <a:schemeClr val="dk1"/>
                </a:solidFill>
              </a:rPr>
              <a:t>putting them out of the church</a:t>
            </a:r>
            <a:r>
              <a:rPr lang="en" sz="2000" i="1" dirty="0">
                <a:solidFill>
                  <a:schemeClr val="dk1"/>
                </a:solidFill>
              </a:rPr>
              <a:t>.”</a:t>
            </a:r>
            <a:endParaRPr sz="2000" i="1" dirty="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dirty="0">
                <a:solidFill>
                  <a:srgbClr val="00FFFF"/>
                </a:solidFill>
              </a:rPr>
              <a:t>God NEVER meant for any one person to be the leader of a congregation!</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74600" y="0"/>
            <a:ext cx="9495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A NEW CHURCH ENTIRELY!</a:t>
            </a:r>
            <a:endParaRPr sz="5000" b="1">
              <a:solidFill>
                <a:srgbClr val="00FFFF"/>
              </a:solidFill>
            </a:endParaRPr>
          </a:p>
        </p:txBody>
      </p:sp>
      <p:sp>
        <p:nvSpPr>
          <p:cNvPr id="121" name="Google Shape;121;p24"/>
          <p:cNvSpPr txBox="1">
            <a:spLocks noGrp="1"/>
          </p:cNvSpPr>
          <p:nvPr>
            <p:ph type="subTitle" idx="1"/>
          </p:nvPr>
        </p:nvSpPr>
        <p:spPr>
          <a:xfrm>
            <a:off x="-174600" y="359057"/>
            <a:ext cx="9380400" cy="4784317"/>
          </a:xfrm>
          <a:prstGeom prst="rect">
            <a:avLst/>
          </a:prstGeom>
        </p:spPr>
        <p:txBody>
          <a:bodyPr spcFirstLastPara="1" wrap="square" lIns="91425" tIns="91425" rIns="91425" bIns="91425" anchor="t" anchorCtr="0">
            <a:noAutofit/>
          </a:bodyPr>
          <a:lstStyle/>
          <a:p>
            <a:pPr marL="457200" lvl="0" indent="-342900" algn="l" rtl="0">
              <a:lnSpc>
                <a:spcPct val="90000"/>
              </a:lnSpc>
              <a:spcBef>
                <a:spcPts val="0"/>
              </a:spcBef>
              <a:spcAft>
                <a:spcPts val="0"/>
              </a:spcAft>
              <a:buClr>
                <a:srgbClr val="FFFF00"/>
              </a:buClr>
              <a:buSzPts val="1800"/>
              <a:buChar char="●"/>
            </a:pPr>
            <a:r>
              <a:rPr lang="en" sz="1800" dirty="0">
                <a:solidFill>
                  <a:srgbClr val="FFFF00"/>
                </a:solidFill>
              </a:rPr>
              <a:t>Once local church autonomy (independence) is dissolved, new offices are added, and the men in those positions believe themselves successors to the apostles, you have </a:t>
            </a:r>
            <a:r>
              <a:rPr lang="en" sz="1800" u="sng" dirty="0">
                <a:solidFill>
                  <a:srgbClr val="FFFF00"/>
                </a:solidFill>
              </a:rPr>
              <a:t>a completely different church</a:t>
            </a:r>
            <a:r>
              <a:rPr lang="en" sz="1800" dirty="0">
                <a:solidFill>
                  <a:srgbClr val="FFFF00"/>
                </a:solidFill>
              </a:rPr>
              <a:t> from the New Testament, all in less than 100 years time!</a:t>
            </a:r>
            <a:endParaRPr sz="1800" dirty="0">
              <a:solidFill>
                <a:srgbClr val="FFFF00"/>
              </a:solidFill>
            </a:endParaRPr>
          </a:p>
          <a:p>
            <a:pPr marL="457200" lvl="0" indent="-342900" algn="l" rtl="0">
              <a:lnSpc>
                <a:spcPct val="90000"/>
              </a:lnSpc>
              <a:spcBef>
                <a:spcPts val="0"/>
              </a:spcBef>
              <a:spcAft>
                <a:spcPts val="0"/>
              </a:spcAft>
              <a:buClr>
                <a:srgbClr val="FFFF00"/>
              </a:buClr>
              <a:buSzPts val="1800"/>
              <a:buChar char="●"/>
            </a:pPr>
            <a:r>
              <a:rPr lang="en" sz="1800" u="sng" dirty="0">
                <a:solidFill>
                  <a:srgbClr val="FFFF00"/>
                </a:solidFill>
              </a:rPr>
              <a:t>Tt.1:15-16</a:t>
            </a:r>
            <a:r>
              <a:rPr lang="en" sz="1800" i="1" dirty="0">
                <a:solidFill>
                  <a:schemeClr val="dk1"/>
                </a:solidFill>
              </a:rPr>
              <a:t> “To the pure all things are pure, but to those who are defiled and unbelieving nothing is pure; but even their mind and conscience are defiled. 16 </a:t>
            </a:r>
            <a:r>
              <a:rPr lang="en" sz="1800" i="1" u="sng" dirty="0">
                <a:solidFill>
                  <a:schemeClr val="dk1"/>
                </a:solidFill>
              </a:rPr>
              <a:t>They profess to know God, but in works they deny Him</a:t>
            </a:r>
            <a:r>
              <a:rPr lang="en" sz="1800" i="1" dirty="0">
                <a:solidFill>
                  <a:schemeClr val="dk1"/>
                </a:solidFill>
              </a:rPr>
              <a:t>, being abominable, disobedient, and disqualified for every good work.”</a:t>
            </a:r>
            <a:endParaRPr sz="1800" i="1" dirty="0">
              <a:solidFill>
                <a:schemeClr val="dk1"/>
              </a:solidFill>
            </a:endParaRPr>
          </a:p>
          <a:p>
            <a:pPr marL="457200" lvl="0" indent="-342900" algn="l" rtl="0">
              <a:lnSpc>
                <a:spcPct val="90000"/>
              </a:lnSpc>
              <a:spcBef>
                <a:spcPts val="0"/>
              </a:spcBef>
              <a:spcAft>
                <a:spcPts val="0"/>
              </a:spcAft>
              <a:buClr>
                <a:srgbClr val="FFFF00"/>
              </a:buClr>
              <a:buSzPts val="1800"/>
              <a:buChar char="●"/>
            </a:pPr>
            <a:r>
              <a:rPr lang="en" sz="1800" u="sng" dirty="0">
                <a:solidFill>
                  <a:srgbClr val="FFFF00"/>
                </a:solidFill>
              </a:rPr>
              <a:t>Gal.1:6-9</a:t>
            </a:r>
            <a:r>
              <a:rPr lang="en" sz="1800" i="1" dirty="0">
                <a:solidFill>
                  <a:schemeClr val="dk1"/>
                </a:solidFill>
              </a:rPr>
              <a:t> “I marvel that you are turning away so soon from Him who called you in the grace of Christ, to a different gospel, 7 which is not another; but there are some who trouble you and want to pervert the gospel of Christ. 8 </a:t>
            </a:r>
            <a:r>
              <a:rPr lang="en" sz="1800" i="1" u="sng" dirty="0">
                <a:solidFill>
                  <a:schemeClr val="dk1"/>
                </a:solidFill>
              </a:rPr>
              <a:t>But even if we, or an angel from heaven, preach any other gospel to you than what we have preached to you, let him be accursed</a:t>
            </a:r>
            <a:r>
              <a:rPr lang="en" sz="1800" i="1" dirty="0">
                <a:solidFill>
                  <a:schemeClr val="dk1"/>
                </a:solidFill>
              </a:rPr>
              <a:t>. 9 As we have said before, so now I say again, if anyone preaches any other gospel to you than what you have received, let him be accursed.”</a:t>
            </a:r>
            <a:endParaRPr sz="1800" i="1" dirty="0">
              <a:solidFill>
                <a:schemeClr val="dk1"/>
              </a:solidFill>
            </a:endParaRPr>
          </a:p>
          <a:p>
            <a:pPr marL="457200" lvl="0" indent="-342900" algn="l" rtl="0">
              <a:lnSpc>
                <a:spcPct val="90000"/>
              </a:lnSpc>
              <a:spcBef>
                <a:spcPts val="0"/>
              </a:spcBef>
              <a:spcAft>
                <a:spcPts val="0"/>
              </a:spcAft>
              <a:buClr>
                <a:srgbClr val="FFFF00"/>
              </a:buClr>
              <a:buSzPts val="1800"/>
              <a:buChar char="●"/>
            </a:pPr>
            <a:r>
              <a:rPr lang="en" sz="1800" u="sng" dirty="0">
                <a:solidFill>
                  <a:srgbClr val="FFFF00"/>
                </a:solidFill>
              </a:rPr>
              <a:t>1 Jn.2:18-19</a:t>
            </a:r>
            <a:r>
              <a:rPr lang="en" sz="1800" i="1" dirty="0">
                <a:solidFill>
                  <a:schemeClr val="dk1"/>
                </a:solidFill>
              </a:rPr>
              <a:t> “Little children, it is the last hour; and as you have heard that the Antichrist is coming, </a:t>
            </a:r>
            <a:r>
              <a:rPr lang="en" sz="1800" i="1" u="sng" dirty="0">
                <a:solidFill>
                  <a:schemeClr val="dk1"/>
                </a:solidFill>
              </a:rPr>
              <a:t>even now many antichrists have come</a:t>
            </a:r>
            <a:r>
              <a:rPr lang="en" sz="1800" i="1" dirty="0">
                <a:solidFill>
                  <a:schemeClr val="dk1"/>
                </a:solidFill>
              </a:rPr>
              <a:t>, by which we know that it is the last hour. 19 </a:t>
            </a:r>
            <a:r>
              <a:rPr lang="en" sz="1800" i="1" u="sng" dirty="0">
                <a:solidFill>
                  <a:schemeClr val="dk1"/>
                </a:solidFill>
              </a:rPr>
              <a:t>They went out from us, but they were not of us; for if they had been of us, they would have continued with us</a:t>
            </a:r>
            <a:r>
              <a:rPr lang="en" sz="1800" i="1" dirty="0">
                <a:solidFill>
                  <a:schemeClr val="dk1"/>
                </a:solidFill>
              </a:rPr>
              <a:t>; but they went out that they might be made manifest, that </a:t>
            </a:r>
            <a:r>
              <a:rPr lang="en" sz="1800" i="1" u="sng" dirty="0">
                <a:solidFill>
                  <a:schemeClr val="dk1"/>
                </a:solidFill>
              </a:rPr>
              <a:t>none of them were of us</a:t>
            </a:r>
            <a:r>
              <a:rPr lang="en" sz="1800" i="1" dirty="0">
                <a:solidFill>
                  <a:schemeClr val="dk1"/>
                </a:solidFill>
              </a:rPr>
              <a:t>.”  </a:t>
            </a:r>
            <a:r>
              <a:rPr lang="en" sz="1800" dirty="0">
                <a:solidFill>
                  <a:srgbClr val="FFFF00"/>
                </a:solidFill>
              </a:rPr>
              <a:t>They were AGAINST CHRIST at that point!</a:t>
            </a:r>
            <a:endParaRPr sz="1800" dirty="0">
              <a:solidFill>
                <a:srgbClr val="FFFF00"/>
              </a:solidFill>
            </a:endParaRPr>
          </a:p>
          <a:p>
            <a:pPr marL="457200" lvl="0" indent="-342900" algn="l" rtl="0">
              <a:lnSpc>
                <a:spcPct val="90000"/>
              </a:lnSpc>
              <a:spcBef>
                <a:spcPts val="0"/>
              </a:spcBef>
              <a:spcAft>
                <a:spcPts val="0"/>
              </a:spcAft>
              <a:buClr>
                <a:srgbClr val="00FFFF"/>
              </a:buClr>
              <a:buSzPts val="1800"/>
              <a:buChar char="●"/>
            </a:pPr>
            <a:r>
              <a:rPr lang="en" sz="1800" dirty="0">
                <a:solidFill>
                  <a:srgbClr val="00FFFF"/>
                </a:solidFill>
              </a:rPr>
              <a:t>Do you see how easy it is to stray from the pattern?  Has your church done that?</a:t>
            </a:r>
            <a:endParaRPr sz="1800" dirty="0">
              <a:solidFill>
                <a:srgbClr val="00FFFF"/>
              </a:solidFill>
            </a:endParaRPr>
          </a:p>
          <a:p>
            <a:pPr marL="0" lvl="0" indent="0" algn="l" rtl="0">
              <a:lnSpc>
                <a:spcPct val="90000"/>
              </a:lnSpc>
              <a:spcBef>
                <a:spcPts val="0"/>
              </a:spcBef>
              <a:spcAft>
                <a:spcPts val="0"/>
              </a:spcAft>
              <a:buNone/>
            </a:pPr>
            <a:endParaRPr sz="19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174600" y="0"/>
            <a:ext cx="9495300" cy="57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TWO TYPES OF TEACHERS</a:t>
            </a:r>
            <a:endParaRPr sz="5000" b="1">
              <a:solidFill>
                <a:srgbClr val="00FFFF"/>
              </a:solidFill>
            </a:endParaRPr>
          </a:p>
        </p:txBody>
      </p:sp>
      <p:sp>
        <p:nvSpPr>
          <p:cNvPr id="61" name="Google Shape;61;p14"/>
          <p:cNvSpPr txBox="1">
            <a:spLocks noGrp="1"/>
          </p:cNvSpPr>
          <p:nvPr>
            <p:ph type="subTitle" idx="1"/>
          </p:nvPr>
        </p:nvSpPr>
        <p:spPr>
          <a:xfrm>
            <a:off x="-140775" y="426375"/>
            <a:ext cx="9346500" cy="4717200"/>
          </a:xfrm>
          <a:prstGeom prst="rect">
            <a:avLst/>
          </a:prstGeom>
        </p:spPr>
        <p:txBody>
          <a:bodyPr spcFirstLastPara="1" wrap="square" lIns="91425" tIns="91425" rIns="91425" bIns="91425" anchor="t" anchorCtr="0">
            <a:noAutofit/>
          </a:bodyPr>
          <a:lstStyle/>
          <a:p>
            <a:pPr marL="457200" lvl="0" indent="-381000" algn="l" rtl="0">
              <a:lnSpc>
                <a:spcPct val="90000"/>
              </a:lnSpc>
              <a:spcBef>
                <a:spcPts val="0"/>
              </a:spcBef>
              <a:spcAft>
                <a:spcPts val="0"/>
              </a:spcAft>
              <a:buClr>
                <a:srgbClr val="FFFF00"/>
              </a:buClr>
              <a:buSzPts val="2400"/>
              <a:buChar char="●"/>
            </a:pPr>
            <a:r>
              <a:rPr lang="en" sz="2400">
                <a:solidFill>
                  <a:srgbClr val="FFFF00"/>
                </a:solidFill>
              </a:rPr>
              <a:t>Jesus first describes wolves who KNOW they are wolves and are clearly trying to deceive others, with the intent of preying on them.  He says that we can know them by their fruits - and those fruits are NOT measured in numbers of people supposedly “helped”!  It is the fruit of the Spirit, the fruit of righteousness and of knowledge that we can know them by.</a:t>
            </a:r>
            <a:endParaRPr sz="2400">
              <a:solidFill>
                <a:srgbClr val="FFFF00"/>
              </a:solidFill>
            </a:endParaRPr>
          </a:p>
          <a:p>
            <a:pPr marL="457200" lvl="0" indent="-381000" algn="l" rtl="0">
              <a:lnSpc>
                <a:spcPct val="90000"/>
              </a:lnSpc>
              <a:spcBef>
                <a:spcPts val="0"/>
              </a:spcBef>
              <a:spcAft>
                <a:spcPts val="0"/>
              </a:spcAft>
              <a:buClr>
                <a:schemeClr val="dk1"/>
              </a:buClr>
              <a:buSzPts val="2400"/>
              <a:buChar char="●"/>
            </a:pPr>
            <a:r>
              <a:rPr lang="en" sz="2400">
                <a:solidFill>
                  <a:schemeClr val="dk1"/>
                </a:solidFill>
              </a:rPr>
              <a:t>But then Jesus talks about others, and I believe this is the largest group of false teachers today, who DO NOT KNOW they are teaching and practicing error!  They are clearly religious and believe they are doing many good works in Jesus’ name.  But this group, and Jesus says they are MANY, are going to be shocked to find that they NEVER had a relationship with Jesus!</a:t>
            </a:r>
            <a:endParaRPr sz="2400">
              <a:solidFill>
                <a:schemeClr val="dk1"/>
              </a:solidFill>
            </a:endParaRPr>
          </a:p>
          <a:p>
            <a:pPr marL="457200" lvl="0" indent="-381000" algn="l" rtl="0">
              <a:lnSpc>
                <a:spcPct val="90000"/>
              </a:lnSpc>
              <a:spcBef>
                <a:spcPts val="0"/>
              </a:spcBef>
              <a:spcAft>
                <a:spcPts val="0"/>
              </a:spcAft>
              <a:buClr>
                <a:srgbClr val="00FFFF"/>
              </a:buClr>
              <a:buSzPts val="2400"/>
              <a:buChar char="●"/>
            </a:pPr>
            <a:r>
              <a:rPr lang="en" sz="2400">
                <a:solidFill>
                  <a:srgbClr val="00FFFF"/>
                </a:solidFill>
              </a:rPr>
              <a:t>Christians were always to be on guard against both types of false teachers, and to make sure they were not deceived too.</a:t>
            </a:r>
            <a:endParaRPr sz="24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174600" y="0"/>
            <a:ext cx="9495300" cy="469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THE LAW OF MOSES?</a:t>
            </a:r>
            <a:endParaRPr sz="5000" b="1">
              <a:solidFill>
                <a:srgbClr val="00FFFF"/>
              </a:solidFill>
            </a:endParaRPr>
          </a:p>
        </p:txBody>
      </p:sp>
      <p:sp>
        <p:nvSpPr>
          <p:cNvPr id="67" name="Google Shape;67;p15"/>
          <p:cNvSpPr txBox="1">
            <a:spLocks noGrp="1"/>
          </p:cNvSpPr>
          <p:nvPr>
            <p:ph type="subTitle" idx="1"/>
          </p:nvPr>
        </p:nvSpPr>
        <p:spPr>
          <a:xfrm>
            <a:off x="-174600" y="350575"/>
            <a:ext cx="9380400" cy="4792800"/>
          </a:xfrm>
          <a:prstGeom prst="rect">
            <a:avLst/>
          </a:prstGeom>
        </p:spPr>
        <p:txBody>
          <a:bodyPr spcFirstLastPara="1" wrap="square" lIns="91425" tIns="91425" rIns="91425" bIns="91425" anchor="t" anchorCtr="0">
            <a:noAutofit/>
          </a:bodyPr>
          <a:lstStyle/>
          <a:p>
            <a:pPr marL="457200" lvl="0" indent="-349250" algn="l" rtl="0">
              <a:lnSpc>
                <a:spcPct val="90000"/>
              </a:lnSpc>
              <a:spcBef>
                <a:spcPts val="0"/>
              </a:spcBef>
              <a:spcAft>
                <a:spcPts val="0"/>
              </a:spcAft>
              <a:buClr>
                <a:srgbClr val="FFFF00"/>
              </a:buClr>
              <a:buSzPts val="1900"/>
              <a:buChar char="●"/>
            </a:pPr>
            <a:r>
              <a:rPr lang="en" sz="1900">
                <a:solidFill>
                  <a:srgbClr val="FFFF00"/>
                </a:solidFill>
              </a:rPr>
              <a:t>Chronologically this was probably the first error taught in the church - around AD 50 or so, 17 years after the start of the church in </a:t>
            </a:r>
            <a:r>
              <a:rPr lang="en" sz="1900" u="sng">
                <a:solidFill>
                  <a:srgbClr val="FFFF00"/>
                </a:solidFill>
              </a:rPr>
              <a:t>Acts 2</a:t>
            </a:r>
            <a:r>
              <a:rPr lang="en" sz="1900">
                <a:solidFill>
                  <a:srgbClr val="FFFF00"/>
                </a:solidFill>
              </a:rPr>
              <a:t>.  The apostles and the elders of the Jerusalem church dealt with this in </a:t>
            </a:r>
            <a:r>
              <a:rPr lang="en" sz="1900" u="sng">
                <a:solidFill>
                  <a:srgbClr val="FFFF00"/>
                </a:solidFill>
              </a:rPr>
              <a:t>Acts 15</a:t>
            </a:r>
            <a:r>
              <a:rPr lang="en" sz="1900">
                <a:solidFill>
                  <a:srgbClr val="FFFF00"/>
                </a:solidFill>
              </a:rPr>
              <a:t>.  The books of </a:t>
            </a:r>
            <a:r>
              <a:rPr lang="en" sz="1900" u="sng">
                <a:solidFill>
                  <a:srgbClr val="FFFF00"/>
                </a:solidFill>
              </a:rPr>
              <a:t>Galatians</a:t>
            </a:r>
            <a:r>
              <a:rPr lang="en" sz="1900">
                <a:solidFill>
                  <a:srgbClr val="FFFF00"/>
                </a:solidFill>
              </a:rPr>
              <a:t> and </a:t>
            </a:r>
            <a:r>
              <a:rPr lang="en" sz="1900" u="sng">
                <a:solidFill>
                  <a:srgbClr val="FFFF00"/>
                </a:solidFill>
              </a:rPr>
              <a:t>Hebrews</a:t>
            </a:r>
            <a:r>
              <a:rPr lang="en" sz="1900">
                <a:solidFill>
                  <a:srgbClr val="FFFF00"/>
                </a:solidFill>
              </a:rPr>
              <a:t> deal with this issue at length.</a:t>
            </a:r>
            <a:endParaRPr sz="1900">
              <a:solidFill>
                <a:srgbClr val="FFFF00"/>
              </a:solidFill>
            </a:endParaRPr>
          </a:p>
          <a:p>
            <a:pPr marL="457200" lvl="0" indent="-349250" algn="l" rtl="0">
              <a:lnSpc>
                <a:spcPct val="90000"/>
              </a:lnSpc>
              <a:spcBef>
                <a:spcPts val="0"/>
              </a:spcBef>
              <a:spcAft>
                <a:spcPts val="0"/>
              </a:spcAft>
              <a:buClr>
                <a:schemeClr val="dk1"/>
              </a:buClr>
              <a:buSzPts val="1900"/>
              <a:buChar char="●"/>
            </a:pPr>
            <a:r>
              <a:rPr lang="en" sz="1900">
                <a:solidFill>
                  <a:schemeClr val="dk1"/>
                </a:solidFill>
              </a:rPr>
              <a:t>At the heart of the issue was if Christians, especially Gentile converts, need to keep the Law of Moses, and the covenant of circumcision given to Abraham, in order to be saved.  And the answer was a resounding “No!”</a:t>
            </a:r>
            <a:endParaRPr sz="1900">
              <a:solidFill>
                <a:schemeClr val="dk1"/>
              </a:solidFill>
            </a:endParaRPr>
          </a:p>
          <a:p>
            <a:pPr marL="457200" lvl="0" indent="-349250" algn="l" rtl="0">
              <a:lnSpc>
                <a:spcPct val="90000"/>
              </a:lnSpc>
              <a:spcBef>
                <a:spcPts val="0"/>
              </a:spcBef>
              <a:spcAft>
                <a:spcPts val="0"/>
              </a:spcAft>
              <a:buClr>
                <a:srgbClr val="00FFFF"/>
              </a:buClr>
              <a:buSzPts val="1900"/>
              <a:buChar char="●"/>
            </a:pPr>
            <a:r>
              <a:rPr lang="en" sz="1900">
                <a:solidFill>
                  <a:srgbClr val="00FFFF"/>
                </a:solidFill>
              </a:rPr>
              <a:t>The Levitical priesthood is no more.  The animal sacrifices at the temple are gone.  Clothing, animals, rituals of cleansing and other physical matters no longer make a person “clean” or “unclean”.  The place and manner of worship now are totally different.  The people are now the “temple”.  Access to God is now offered to everyone by the blood of Christ.  The Jewish calendar of feast days and Sabbath days was not observed by the church.  The organization of the church looks nothing like the organization of ancient Israel.  And so on.</a:t>
            </a:r>
            <a:endParaRPr sz="1900">
              <a:solidFill>
                <a:srgbClr val="00FFFF"/>
              </a:solidFill>
            </a:endParaRPr>
          </a:p>
          <a:p>
            <a:pPr marL="457200" lvl="0" indent="-349250" algn="l" rtl="0">
              <a:lnSpc>
                <a:spcPct val="90000"/>
              </a:lnSpc>
              <a:spcBef>
                <a:spcPts val="0"/>
              </a:spcBef>
              <a:spcAft>
                <a:spcPts val="0"/>
              </a:spcAft>
              <a:buClr>
                <a:srgbClr val="FFFF00"/>
              </a:buClr>
              <a:buSzPts val="1900"/>
              <a:buChar char="●"/>
            </a:pPr>
            <a:r>
              <a:rPr lang="en" sz="1900" u="sng">
                <a:solidFill>
                  <a:srgbClr val="FFFF00"/>
                </a:solidFill>
              </a:rPr>
              <a:t>Acts 15:24</a:t>
            </a:r>
            <a:r>
              <a:rPr lang="en" sz="1900">
                <a:solidFill>
                  <a:srgbClr val="00FFFF"/>
                </a:solidFill>
              </a:rPr>
              <a:t> </a:t>
            </a:r>
            <a:r>
              <a:rPr lang="en" sz="1900" i="1">
                <a:solidFill>
                  <a:schemeClr val="dk1"/>
                </a:solidFill>
              </a:rPr>
              <a:t>“Since we have heard that some who went out from us have troubled you with words, unsettling your souls, saying, “You must be circumcised and keep the law”- </a:t>
            </a:r>
            <a:r>
              <a:rPr lang="en" sz="1900" i="1" u="sng">
                <a:solidFill>
                  <a:schemeClr val="dk1"/>
                </a:solidFill>
              </a:rPr>
              <a:t>to whom we gave no such commandment</a:t>
            </a:r>
            <a:r>
              <a:rPr lang="en" sz="1900" i="1">
                <a:solidFill>
                  <a:schemeClr val="dk1"/>
                </a:solidFill>
              </a:rPr>
              <a:t> -”</a:t>
            </a:r>
            <a:endParaRPr sz="1900" i="1">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a:solidFill>
                  <a:srgbClr val="FFFF00"/>
                </a:solidFill>
              </a:rPr>
              <a:t>Today MANY denominations still bring forward ceremonial parts of the OLD law!</a:t>
            </a:r>
            <a:endParaRPr sz="19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174600" y="0"/>
            <a:ext cx="9495300" cy="487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800" b="1">
                <a:solidFill>
                  <a:srgbClr val="00FFFF"/>
                </a:solidFill>
              </a:rPr>
              <a:t>JESUS ALREADY RETURNED?</a:t>
            </a:r>
            <a:endParaRPr sz="4800" b="1">
              <a:solidFill>
                <a:srgbClr val="00FFFF"/>
              </a:solidFill>
            </a:endParaRPr>
          </a:p>
        </p:txBody>
      </p:sp>
      <p:sp>
        <p:nvSpPr>
          <p:cNvPr id="73" name="Google Shape;73;p16"/>
          <p:cNvSpPr txBox="1">
            <a:spLocks noGrp="1"/>
          </p:cNvSpPr>
          <p:nvPr>
            <p:ph type="subTitle" idx="1"/>
          </p:nvPr>
        </p:nvSpPr>
        <p:spPr>
          <a:xfrm>
            <a:off x="-201675" y="368175"/>
            <a:ext cx="9407400" cy="4775400"/>
          </a:xfrm>
          <a:prstGeom prst="rect">
            <a:avLst/>
          </a:prstGeom>
        </p:spPr>
        <p:txBody>
          <a:bodyPr spcFirstLastPara="1" wrap="square" lIns="91425" tIns="91425" rIns="91425" bIns="91425" anchor="t" anchorCtr="0">
            <a:noAutofit/>
          </a:bodyPr>
          <a:lstStyle/>
          <a:p>
            <a:pPr marL="457200" lvl="0" indent="-342900" algn="l" rtl="0">
              <a:lnSpc>
                <a:spcPct val="90000"/>
              </a:lnSpc>
              <a:spcBef>
                <a:spcPts val="0"/>
              </a:spcBef>
              <a:spcAft>
                <a:spcPts val="0"/>
              </a:spcAft>
              <a:buClr>
                <a:srgbClr val="FFFF00"/>
              </a:buClr>
              <a:buSzPts val="1800"/>
              <a:buChar char="●"/>
            </a:pPr>
            <a:r>
              <a:rPr lang="en" sz="1800" u="sng" dirty="0">
                <a:solidFill>
                  <a:srgbClr val="FFFF00"/>
                </a:solidFill>
              </a:rPr>
              <a:t>2 Tim.2:16-18</a:t>
            </a:r>
            <a:r>
              <a:rPr lang="en" sz="1800" i="1" dirty="0">
                <a:solidFill>
                  <a:schemeClr val="dk1"/>
                </a:solidFill>
              </a:rPr>
              <a:t> “But shun profane and idle babblings, for they will increase to more ungodliness. 17 And their message will spread like cancer. Hymenaeus and Philetus are of this sort, 18 who have </a:t>
            </a:r>
            <a:r>
              <a:rPr lang="en" sz="1800" i="1" u="sng" dirty="0">
                <a:solidFill>
                  <a:schemeClr val="dk1"/>
                </a:solidFill>
              </a:rPr>
              <a:t>strayed concerning the truth</a:t>
            </a:r>
            <a:r>
              <a:rPr lang="en" sz="1800" i="1" dirty="0">
                <a:solidFill>
                  <a:schemeClr val="dk1"/>
                </a:solidFill>
              </a:rPr>
              <a:t>, </a:t>
            </a:r>
            <a:r>
              <a:rPr lang="en" sz="1800" i="1" u="sng" dirty="0">
                <a:solidFill>
                  <a:schemeClr val="dk1"/>
                </a:solidFill>
              </a:rPr>
              <a:t>saying that the resurrection is already past</a:t>
            </a:r>
            <a:r>
              <a:rPr lang="en" sz="1800" i="1" dirty="0">
                <a:solidFill>
                  <a:schemeClr val="dk1"/>
                </a:solidFill>
              </a:rPr>
              <a:t>; </a:t>
            </a:r>
            <a:r>
              <a:rPr lang="en" sz="1800" i="1" u="sng" dirty="0">
                <a:solidFill>
                  <a:schemeClr val="dk1"/>
                </a:solidFill>
              </a:rPr>
              <a:t>and they overthrow the faith of some</a:t>
            </a:r>
            <a:r>
              <a:rPr lang="en" sz="1800" i="1" dirty="0">
                <a:solidFill>
                  <a:schemeClr val="dk1"/>
                </a:solidFill>
              </a:rPr>
              <a:t>.”</a:t>
            </a:r>
            <a:endParaRPr sz="1800" i="1" dirty="0">
              <a:solidFill>
                <a:schemeClr val="dk1"/>
              </a:solidFill>
            </a:endParaRPr>
          </a:p>
          <a:p>
            <a:pPr marL="457200" lvl="0" indent="-342900" algn="l" rtl="0">
              <a:lnSpc>
                <a:spcPct val="90000"/>
              </a:lnSpc>
              <a:spcBef>
                <a:spcPts val="0"/>
              </a:spcBef>
              <a:spcAft>
                <a:spcPts val="0"/>
              </a:spcAft>
              <a:buClr>
                <a:srgbClr val="FFFF00"/>
              </a:buClr>
              <a:buSzPts val="1800"/>
              <a:buChar char="●"/>
            </a:pPr>
            <a:r>
              <a:rPr lang="en" sz="1800" u="sng" dirty="0">
                <a:solidFill>
                  <a:srgbClr val="FFFF00"/>
                </a:solidFill>
              </a:rPr>
              <a:t>2 Thess.2:1-2</a:t>
            </a:r>
            <a:r>
              <a:rPr lang="en" sz="1800" dirty="0">
                <a:solidFill>
                  <a:schemeClr val="dk1"/>
                </a:solidFill>
              </a:rPr>
              <a:t> </a:t>
            </a:r>
            <a:r>
              <a:rPr lang="en" sz="1800" i="1" dirty="0">
                <a:solidFill>
                  <a:schemeClr val="dk1"/>
                </a:solidFill>
              </a:rPr>
              <a:t>“Now, brethren, concerning the coming of our Lord Jesus Christ and our gathering together to Him, we ask you, 2 not to be soon shaken in mind or troubled, either by spirit or by word or by letter, as if from us, </a:t>
            </a:r>
            <a:r>
              <a:rPr lang="en" sz="1800" i="1" u="sng" dirty="0">
                <a:solidFill>
                  <a:schemeClr val="dk1"/>
                </a:solidFill>
              </a:rPr>
              <a:t>as though the day of Christ had come</a:t>
            </a:r>
            <a:r>
              <a:rPr lang="en" sz="1800" i="1" dirty="0">
                <a:solidFill>
                  <a:schemeClr val="dk1"/>
                </a:solidFill>
              </a:rPr>
              <a:t>.”</a:t>
            </a:r>
            <a:endParaRPr sz="1800" i="1" dirty="0">
              <a:solidFill>
                <a:schemeClr val="dk1"/>
              </a:solidFill>
            </a:endParaRPr>
          </a:p>
          <a:p>
            <a:pPr marL="457200" lvl="0" indent="-342900" algn="l" rtl="0">
              <a:lnSpc>
                <a:spcPct val="90000"/>
              </a:lnSpc>
              <a:spcBef>
                <a:spcPts val="0"/>
              </a:spcBef>
              <a:spcAft>
                <a:spcPts val="0"/>
              </a:spcAft>
              <a:buClr>
                <a:srgbClr val="FFFF00"/>
              </a:buClr>
              <a:buSzPts val="1800"/>
              <a:buChar char="●"/>
            </a:pPr>
            <a:r>
              <a:rPr lang="en" sz="1800" dirty="0">
                <a:solidFill>
                  <a:srgbClr val="FFFF00"/>
                </a:solidFill>
              </a:rPr>
              <a:t>This one may seem odd to us today, but clearly it was already happening in AD 62 or so when Paul was writing to Timothy.  Some formerly faithful Christians began teaching the doctrine that Jesus had already returned, and so we had no resurrection on the last day to look forward to.</a:t>
            </a:r>
            <a:endParaRPr sz="1800" dirty="0">
              <a:solidFill>
                <a:srgbClr val="FFFF00"/>
              </a:solidFill>
            </a:endParaRPr>
          </a:p>
          <a:p>
            <a:pPr marL="457200" lvl="0" indent="-342900" algn="l" rtl="0">
              <a:lnSpc>
                <a:spcPct val="90000"/>
              </a:lnSpc>
              <a:spcBef>
                <a:spcPts val="0"/>
              </a:spcBef>
              <a:spcAft>
                <a:spcPts val="0"/>
              </a:spcAft>
              <a:buClr>
                <a:srgbClr val="00FFFF"/>
              </a:buClr>
              <a:buSzPts val="1800"/>
              <a:buChar char="●"/>
            </a:pPr>
            <a:r>
              <a:rPr lang="en" sz="1800" dirty="0">
                <a:solidFill>
                  <a:srgbClr val="00FFFF"/>
                </a:solidFill>
              </a:rPr>
              <a:t>In Thessalonica, some Christians thought that deceased Christians would miss the resurrection.</a:t>
            </a:r>
            <a:r>
              <a:rPr lang="en" sz="1800" dirty="0">
                <a:solidFill>
                  <a:schemeClr val="dk1"/>
                </a:solidFill>
              </a:rPr>
              <a:t>  </a:t>
            </a:r>
            <a:r>
              <a:rPr lang="en" sz="1800" u="sng" dirty="0">
                <a:solidFill>
                  <a:srgbClr val="FFFF00"/>
                </a:solidFill>
              </a:rPr>
              <a:t>1 Thess.4:13-14</a:t>
            </a:r>
            <a:r>
              <a:rPr lang="en" sz="1800" dirty="0">
                <a:solidFill>
                  <a:schemeClr val="dk1"/>
                </a:solidFill>
              </a:rPr>
              <a:t> </a:t>
            </a:r>
            <a:r>
              <a:rPr lang="en" sz="1800" i="1" dirty="0">
                <a:solidFill>
                  <a:schemeClr val="dk1"/>
                </a:solidFill>
              </a:rPr>
              <a:t>“But I do not want you to be ignorant, brethren, concerning those who have fallen asleep, lest you sorrow as others who have no hope. 14 For if we believe that Jesus died and rose again, even so </a:t>
            </a:r>
            <a:r>
              <a:rPr lang="en" sz="1800" i="1" u="sng" dirty="0">
                <a:solidFill>
                  <a:schemeClr val="dk1"/>
                </a:solidFill>
              </a:rPr>
              <a:t>God will bring with Him those who sleep in Jesus</a:t>
            </a:r>
            <a:r>
              <a:rPr lang="en" sz="1800" i="1" dirty="0">
                <a:solidFill>
                  <a:schemeClr val="dk1"/>
                </a:solidFill>
              </a:rPr>
              <a:t>.”</a:t>
            </a:r>
            <a:endParaRPr sz="1800" i="1" dirty="0">
              <a:solidFill>
                <a:schemeClr val="dk1"/>
              </a:solidFill>
            </a:endParaRPr>
          </a:p>
          <a:p>
            <a:pPr marL="457200" lvl="0" indent="-342900" algn="l" rtl="0">
              <a:lnSpc>
                <a:spcPct val="90000"/>
              </a:lnSpc>
              <a:spcBef>
                <a:spcPts val="0"/>
              </a:spcBef>
              <a:spcAft>
                <a:spcPts val="0"/>
              </a:spcAft>
              <a:buClr>
                <a:srgbClr val="00FFFF"/>
              </a:buClr>
              <a:buSzPts val="1800"/>
              <a:buChar char="●"/>
            </a:pPr>
            <a:r>
              <a:rPr lang="en" sz="1800" dirty="0">
                <a:solidFill>
                  <a:srgbClr val="00FFFF"/>
                </a:solidFill>
              </a:rPr>
              <a:t>Today this doctrine of the resurrection already having happened, called “Preterism”, is more rare but some do still believe it.  It is NOT true!</a:t>
            </a:r>
            <a:endParaRPr sz="18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74600" y="0"/>
            <a:ext cx="9495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“HIDDEN” KNOWLEDGE?</a:t>
            </a:r>
            <a:endParaRPr sz="5000" b="1">
              <a:solidFill>
                <a:srgbClr val="00FFFF"/>
              </a:solidFill>
            </a:endParaRPr>
          </a:p>
        </p:txBody>
      </p:sp>
      <p:sp>
        <p:nvSpPr>
          <p:cNvPr id="79" name="Google Shape;79;p17"/>
          <p:cNvSpPr txBox="1">
            <a:spLocks noGrp="1"/>
          </p:cNvSpPr>
          <p:nvPr>
            <p:ph type="subTitle" idx="1"/>
          </p:nvPr>
        </p:nvSpPr>
        <p:spPr>
          <a:xfrm>
            <a:off x="-174600" y="368175"/>
            <a:ext cx="9380400" cy="47754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1 Tim.6:20-21</a:t>
            </a:r>
            <a:r>
              <a:rPr lang="en" sz="2000">
                <a:solidFill>
                  <a:srgbClr val="00FFFF"/>
                </a:solidFill>
              </a:rPr>
              <a:t> </a:t>
            </a:r>
            <a:r>
              <a:rPr lang="en" sz="2000" i="1">
                <a:solidFill>
                  <a:schemeClr val="dk1"/>
                </a:solidFill>
              </a:rPr>
              <a:t>“O Timothy! Guard what was committed to your trust, </a:t>
            </a:r>
            <a:r>
              <a:rPr lang="en" sz="2000" i="1" u="sng">
                <a:solidFill>
                  <a:schemeClr val="dk1"/>
                </a:solidFill>
              </a:rPr>
              <a:t>avoiding the profane and idle babblings and contradictions of what is falsely called knowledge</a:t>
            </a:r>
            <a:r>
              <a:rPr lang="en" sz="2000" i="1">
                <a:solidFill>
                  <a:schemeClr val="dk1"/>
                </a:solidFill>
              </a:rPr>
              <a:t> - 21 by professing it some have strayed concerning the faith.”</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2 Tim.3:6-9</a:t>
            </a:r>
            <a:r>
              <a:rPr lang="en" sz="2000">
                <a:solidFill>
                  <a:schemeClr val="dk1"/>
                </a:solidFill>
              </a:rPr>
              <a:t> </a:t>
            </a:r>
            <a:r>
              <a:rPr lang="en" sz="2000" i="1">
                <a:solidFill>
                  <a:schemeClr val="dk1"/>
                </a:solidFill>
              </a:rPr>
              <a:t>“For of this sort are those who creep into households and make captives of gullible women loaded down with sins, led away by various lusts, 7 </a:t>
            </a:r>
            <a:r>
              <a:rPr lang="en" sz="2000" i="1" u="sng">
                <a:solidFill>
                  <a:schemeClr val="dk1"/>
                </a:solidFill>
              </a:rPr>
              <a:t>always learning and never able to come to the knowledge of the truth</a:t>
            </a:r>
            <a:r>
              <a:rPr lang="en" sz="2000" i="1">
                <a:solidFill>
                  <a:schemeClr val="dk1"/>
                </a:solidFill>
              </a:rPr>
              <a:t>. 8 Now as Jannes and Jambres resisted Moses, so do these also resist the truth: men of corrupt minds, disapproved concerning the faith; 9 but they will progress no further, for their folly will be manifest to all, as theirs also was.”</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The Greek word for knowledge/awareness was “Gnosis”, from which we get the term “Gnostics”, for those who held to this view.  Do not get me wrong - knowledge of God’s word is SO important, and is stressed throughout scripture.  But by the end of the 1st century there were some Christian “cults” who were teaching that they knew about “secret knowledge” that was not written in the scriptures.  It was heavily influenced by Greek philosophy.</a:t>
            </a:r>
            <a:endParaRPr sz="200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1 Cor.8:1</a:t>
            </a:r>
            <a:r>
              <a:rPr lang="en" sz="2000">
                <a:solidFill>
                  <a:schemeClr val="dk1"/>
                </a:solidFill>
              </a:rPr>
              <a:t> </a:t>
            </a:r>
            <a:r>
              <a:rPr lang="en" sz="2000" i="1">
                <a:solidFill>
                  <a:schemeClr val="dk1"/>
                </a:solidFill>
              </a:rPr>
              <a:t>“Now concerning things offered to idols: We know that we all have knowledge. </a:t>
            </a:r>
            <a:r>
              <a:rPr lang="en" sz="2000" i="1" u="sng">
                <a:solidFill>
                  <a:schemeClr val="dk1"/>
                </a:solidFill>
              </a:rPr>
              <a:t>Knowledge puffs up</a:t>
            </a:r>
            <a:r>
              <a:rPr lang="en" sz="2000" i="1">
                <a:solidFill>
                  <a:schemeClr val="dk1"/>
                </a:solidFill>
              </a:rPr>
              <a:t>, but love edifies.”</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74600" y="0"/>
            <a:ext cx="9495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JESUS AND THE FLESH?</a:t>
            </a:r>
            <a:endParaRPr sz="5000" b="1">
              <a:solidFill>
                <a:srgbClr val="00FFFF"/>
              </a:solidFill>
            </a:endParaRPr>
          </a:p>
        </p:txBody>
      </p:sp>
      <p:sp>
        <p:nvSpPr>
          <p:cNvPr id="85" name="Google Shape;85;p18"/>
          <p:cNvSpPr txBox="1">
            <a:spLocks noGrp="1"/>
          </p:cNvSpPr>
          <p:nvPr>
            <p:ph type="subTitle" idx="1"/>
          </p:nvPr>
        </p:nvSpPr>
        <p:spPr>
          <a:xfrm>
            <a:off x="-174600" y="368175"/>
            <a:ext cx="9380400" cy="47754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Another group of “gnostic” Christians began teaching that because we are comprised of both flesh and spirit, and we sin in our flesh, that Jesus must not have had a fleshly body when He was here on earth.  John, probably the last apostle to die, wrote about this false doctrine a great deal.</a:t>
            </a:r>
            <a:endParaRPr sz="2000">
              <a:solidFill>
                <a:srgbClr val="FFFF00"/>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1 Jn.4:1-3</a:t>
            </a:r>
            <a:r>
              <a:rPr lang="en" sz="2000">
                <a:solidFill>
                  <a:schemeClr val="dk1"/>
                </a:solidFill>
              </a:rPr>
              <a:t> </a:t>
            </a:r>
            <a:r>
              <a:rPr lang="en" sz="2000" i="1">
                <a:solidFill>
                  <a:schemeClr val="dk1"/>
                </a:solidFill>
              </a:rPr>
              <a:t>“Beloved, do not believe every spirit, but test the spirits, whether they are of God; because many false prophets have gone out into the world. 2 By this you know the Spirit of God: </a:t>
            </a:r>
            <a:r>
              <a:rPr lang="en" sz="2000" i="1" u="sng">
                <a:solidFill>
                  <a:schemeClr val="dk1"/>
                </a:solidFill>
              </a:rPr>
              <a:t>Every spirit that confesses that Jesus Christ has come in the flesh is of God, 3 and every spirit that does not confess that Jesus Christ has come in the flesh is not of God</a:t>
            </a:r>
            <a:r>
              <a:rPr lang="en" sz="2000" i="1">
                <a:solidFill>
                  <a:schemeClr val="dk1"/>
                </a:solidFill>
              </a:rPr>
              <a:t>. And this is the spirit of the Antichrist, which you have heard was coming, and is now already in the world.”</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2 Jn.7</a:t>
            </a:r>
            <a:r>
              <a:rPr lang="en" sz="2000">
                <a:solidFill>
                  <a:schemeClr val="dk1"/>
                </a:solidFill>
              </a:rPr>
              <a:t> </a:t>
            </a:r>
            <a:r>
              <a:rPr lang="en" sz="2000" i="1">
                <a:solidFill>
                  <a:schemeClr val="dk1"/>
                </a:solidFill>
              </a:rPr>
              <a:t>“For many deceivers have gone out into the world </a:t>
            </a:r>
            <a:r>
              <a:rPr lang="en" sz="2000" i="1" u="sng">
                <a:solidFill>
                  <a:schemeClr val="dk1"/>
                </a:solidFill>
              </a:rPr>
              <a:t>who do not confess Jesus Christ as coming in the flesh</a:t>
            </a:r>
            <a:r>
              <a:rPr lang="en" sz="2000" i="1">
                <a:solidFill>
                  <a:schemeClr val="dk1"/>
                </a:solidFill>
              </a:rPr>
              <a:t>. This is a deceiver and an antichrist.”</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Let us never forget that God was here in a human body just as we have!</a:t>
            </a:r>
            <a:endParaRPr sz="200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1 Pet.3:18</a:t>
            </a:r>
            <a:r>
              <a:rPr lang="en" sz="2000">
                <a:solidFill>
                  <a:schemeClr val="dk1"/>
                </a:solidFill>
              </a:rPr>
              <a:t> </a:t>
            </a:r>
            <a:r>
              <a:rPr lang="en" sz="2000" i="1">
                <a:solidFill>
                  <a:schemeClr val="dk1"/>
                </a:solidFill>
              </a:rPr>
              <a:t>“For Christ also suffered once for sins, the just for the unjust, that He might bring us to God, </a:t>
            </a:r>
            <a:r>
              <a:rPr lang="en" sz="2000" i="1" u="sng">
                <a:solidFill>
                  <a:schemeClr val="dk1"/>
                </a:solidFill>
              </a:rPr>
              <a:t>being put to death in the flesh</a:t>
            </a:r>
            <a:r>
              <a:rPr lang="en" sz="2000" i="1">
                <a:solidFill>
                  <a:schemeClr val="dk1"/>
                </a:solidFill>
              </a:rPr>
              <a:t> but made alive by the Spirit,”</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74600" y="0"/>
            <a:ext cx="9495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SEXUAL IMMORALITY?</a:t>
            </a:r>
            <a:endParaRPr sz="5000" b="1">
              <a:solidFill>
                <a:srgbClr val="00FFFF"/>
              </a:solidFill>
            </a:endParaRPr>
          </a:p>
        </p:txBody>
      </p:sp>
      <p:sp>
        <p:nvSpPr>
          <p:cNvPr id="91" name="Google Shape;91;p19"/>
          <p:cNvSpPr txBox="1">
            <a:spLocks noGrp="1"/>
          </p:cNvSpPr>
          <p:nvPr>
            <p:ph type="subTitle" idx="1"/>
          </p:nvPr>
        </p:nvSpPr>
        <p:spPr>
          <a:xfrm>
            <a:off x="-174600" y="354625"/>
            <a:ext cx="9414000" cy="47889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Another dangerous view that emerged was that if it is our spirit/soul that is saved by God, then we can do whatever we want with our flesh!</a:t>
            </a:r>
            <a:endParaRPr sz="2000">
              <a:solidFill>
                <a:srgbClr val="FFFF00"/>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Rev.2:14-15</a:t>
            </a:r>
            <a:r>
              <a:rPr lang="en" sz="2000">
                <a:solidFill>
                  <a:srgbClr val="FFFF00"/>
                </a:solidFill>
              </a:rPr>
              <a:t> </a:t>
            </a:r>
            <a:r>
              <a:rPr lang="en" sz="2000" i="1">
                <a:solidFill>
                  <a:schemeClr val="dk1"/>
                </a:solidFill>
              </a:rPr>
              <a:t>“But I have a few things against you, because you have there those who hold the doctrine of Balaam, who taught Balak to put a stumbling block before the children of Israel, </a:t>
            </a:r>
            <a:r>
              <a:rPr lang="en" sz="2000" i="1" u="sng">
                <a:solidFill>
                  <a:schemeClr val="dk1"/>
                </a:solidFill>
              </a:rPr>
              <a:t>to eat things sacrificed to idols, and to commit sexual immorality</a:t>
            </a:r>
            <a:r>
              <a:rPr lang="en" sz="2000" i="1">
                <a:solidFill>
                  <a:schemeClr val="dk1"/>
                </a:solidFill>
              </a:rPr>
              <a:t>. 15 Thus you also have those who hold the doctrine of the Nicolaitans, which thing I hate.”</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Rev.2:20</a:t>
            </a:r>
            <a:r>
              <a:rPr lang="en" sz="2000">
                <a:solidFill>
                  <a:srgbClr val="FFFF00"/>
                </a:solidFill>
              </a:rPr>
              <a:t> </a:t>
            </a:r>
            <a:r>
              <a:rPr lang="en" sz="2000" i="1">
                <a:solidFill>
                  <a:schemeClr val="dk1"/>
                </a:solidFill>
              </a:rPr>
              <a:t>“Nevertheless I have a few things against you, because you allow that woman Jezebel, who calls herself a prophetess, </a:t>
            </a:r>
            <a:r>
              <a:rPr lang="en" sz="2000" i="1" u="sng">
                <a:solidFill>
                  <a:schemeClr val="dk1"/>
                </a:solidFill>
              </a:rPr>
              <a:t>to teach and seduce My servants to commit sexual immorality and eat things sacrificed to idols</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2 Pet.2:18</a:t>
            </a:r>
            <a:r>
              <a:rPr lang="en" sz="2000">
                <a:solidFill>
                  <a:srgbClr val="FFFF00"/>
                </a:solidFill>
              </a:rPr>
              <a:t> </a:t>
            </a:r>
            <a:r>
              <a:rPr lang="en" sz="2000" i="1">
                <a:solidFill>
                  <a:schemeClr val="dk1"/>
                </a:solidFill>
              </a:rPr>
              <a:t>“For when they speak great swelling words of emptiness, </a:t>
            </a:r>
            <a:r>
              <a:rPr lang="en" sz="2000" i="1" u="sng">
                <a:solidFill>
                  <a:schemeClr val="dk1"/>
                </a:solidFill>
              </a:rPr>
              <a:t>they allure through the lusts of the flesh, through lewdness</a:t>
            </a:r>
            <a:r>
              <a:rPr lang="en" sz="2000" i="1">
                <a:solidFill>
                  <a:schemeClr val="dk1"/>
                </a:solidFill>
              </a:rPr>
              <a:t>, the ones who have actually escaped from those who live in error.”</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Jude 4</a:t>
            </a:r>
            <a:r>
              <a:rPr lang="en" sz="2000">
                <a:solidFill>
                  <a:srgbClr val="FFFF00"/>
                </a:solidFill>
              </a:rPr>
              <a:t> </a:t>
            </a:r>
            <a:r>
              <a:rPr lang="en" sz="2000" i="1">
                <a:solidFill>
                  <a:schemeClr val="dk1"/>
                </a:solidFill>
              </a:rPr>
              <a:t>“For </a:t>
            </a:r>
            <a:r>
              <a:rPr lang="en" sz="2000" i="1" u="sng">
                <a:solidFill>
                  <a:schemeClr val="dk1"/>
                </a:solidFill>
              </a:rPr>
              <a:t>certain men have crept in unnoticed</a:t>
            </a:r>
            <a:r>
              <a:rPr lang="en" sz="2000" i="1">
                <a:solidFill>
                  <a:schemeClr val="dk1"/>
                </a:solidFill>
              </a:rPr>
              <a:t>, who long ago were marked out for this condemnation, </a:t>
            </a:r>
            <a:r>
              <a:rPr lang="en" sz="2000" i="1" u="sng">
                <a:solidFill>
                  <a:schemeClr val="dk1"/>
                </a:solidFill>
              </a:rPr>
              <a:t>ungodly men, who turn the grace of our God into lewdness</a:t>
            </a:r>
            <a:r>
              <a:rPr lang="en" sz="2000" i="1">
                <a:solidFill>
                  <a:schemeClr val="dk1"/>
                </a:solidFill>
              </a:rPr>
              <a:t> and deny the only Lord God and our Lord Jesus Christ.”</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We can see why this would be tempting, but God expects purity of His people.</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74600" y="0"/>
            <a:ext cx="9495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MARRIAGE AND FOODS?</a:t>
            </a:r>
            <a:endParaRPr sz="5000" b="1">
              <a:solidFill>
                <a:srgbClr val="00FFFF"/>
              </a:solidFill>
            </a:endParaRPr>
          </a:p>
        </p:txBody>
      </p:sp>
      <p:sp>
        <p:nvSpPr>
          <p:cNvPr id="97" name="Google Shape;97;p20"/>
          <p:cNvSpPr txBox="1">
            <a:spLocks noGrp="1"/>
          </p:cNvSpPr>
          <p:nvPr>
            <p:ph type="subTitle" idx="1"/>
          </p:nvPr>
        </p:nvSpPr>
        <p:spPr>
          <a:xfrm>
            <a:off x="-174600" y="361400"/>
            <a:ext cx="9380400" cy="4782000"/>
          </a:xfrm>
          <a:prstGeom prst="rect">
            <a:avLst/>
          </a:prstGeom>
        </p:spPr>
        <p:txBody>
          <a:bodyPr spcFirstLastPara="1" wrap="square" lIns="91425" tIns="91425" rIns="91425" bIns="91425" anchor="t" anchorCtr="0">
            <a:noAutofit/>
          </a:bodyPr>
          <a:lstStyle/>
          <a:p>
            <a:pPr marL="457200" lvl="0" indent="-342900" algn="l" rtl="0">
              <a:lnSpc>
                <a:spcPct val="90000"/>
              </a:lnSpc>
              <a:spcBef>
                <a:spcPts val="0"/>
              </a:spcBef>
              <a:spcAft>
                <a:spcPts val="0"/>
              </a:spcAft>
              <a:buClr>
                <a:srgbClr val="FFFF00"/>
              </a:buClr>
              <a:buSzPts val="1800"/>
              <a:buChar char="●"/>
            </a:pPr>
            <a:r>
              <a:rPr lang="en" sz="1800" u="sng" dirty="0">
                <a:solidFill>
                  <a:srgbClr val="FFFF00"/>
                </a:solidFill>
              </a:rPr>
              <a:t>1 Tim.4:1-3</a:t>
            </a:r>
            <a:r>
              <a:rPr lang="en" sz="1800" dirty="0">
                <a:solidFill>
                  <a:srgbClr val="FFFF00"/>
                </a:solidFill>
              </a:rPr>
              <a:t> </a:t>
            </a:r>
            <a:r>
              <a:rPr lang="en" sz="1800" i="1" dirty="0">
                <a:solidFill>
                  <a:schemeClr val="dk1"/>
                </a:solidFill>
              </a:rPr>
              <a:t>“Now the Spirit expressly says that in latter times some will depart from the faith, giving heed to deceiving spirits and doctrines of demons, 2 speaking lies in hypocrisy, having their own conscience seared with a hot iron, 3 </a:t>
            </a:r>
            <a:r>
              <a:rPr lang="en" sz="1800" i="1" u="sng" dirty="0">
                <a:solidFill>
                  <a:schemeClr val="dk1"/>
                </a:solidFill>
              </a:rPr>
              <a:t>forbidding to marry</a:t>
            </a:r>
            <a:r>
              <a:rPr lang="en" sz="1800" i="1" dirty="0">
                <a:solidFill>
                  <a:schemeClr val="dk1"/>
                </a:solidFill>
              </a:rPr>
              <a:t>, and </a:t>
            </a:r>
            <a:r>
              <a:rPr lang="en" sz="1800" i="1" u="sng" dirty="0">
                <a:solidFill>
                  <a:schemeClr val="dk1"/>
                </a:solidFill>
              </a:rPr>
              <a:t>commanding to abstain from foods which God created to be received with thanksgiving</a:t>
            </a:r>
            <a:r>
              <a:rPr lang="en" sz="1800" i="1" dirty="0">
                <a:solidFill>
                  <a:schemeClr val="dk1"/>
                </a:solidFill>
              </a:rPr>
              <a:t> by those who believe and know the truth.”</a:t>
            </a:r>
            <a:endParaRPr sz="1800" i="1" dirty="0">
              <a:solidFill>
                <a:schemeClr val="dk1"/>
              </a:solidFill>
            </a:endParaRPr>
          </a:p>
          <a:p>
            <a:pPr marL="457200" lvl="0" indent="-342900" algn="l" rtl="0">
              <a:lnSpc>
                <a:spcPct val="90000"/>
              </a:lnSpc>
              <a:spcBef>
                <a:spcPts val="0"/>
              </a:spcBef>
              <a:spcAft>
                <a:spcPts val="0"/>
              </a:spcAft>
              <a:buClr>
                <a:srgbClr val="FFFF00"/>
              </a:buClr>
              <a:buSzPts val="1800"/>
              <a:buChar char="●"/>
            </a:pPr>
            <a:r>
              <a:rPr lang="en" sz="1800" u="sng" dirty="0">
                <a:solidFill>
                  <a:srgbClr val="FFFF00"/>
                </a:solidFill>
              </a:rPr>
              <a:t>Col.2:20-23</a:t>
            </a:r>
            <a:r>
              <a:rPr lang="en" sz="1800" dirty="0">
                <a:solidFill>
                  <a:srgbClr val="FFFF00"/>
                </a:solidFill>
              </a:rPr>
              <a:t> </a:t>
            </a:r>
            <a:r>
              <a:rPr lang="en" sz="1800" i="1" dirty="0">
                <a:solidFill>
                  <a:schemeClr val="dk1"/>
                </a:solidFill>
              </a:rPr>
              <a:t>“Therefore, if you died with Christ from the basic principles of the world, why, as though living in the world, do you subject yourselves to regulations - 21 “</a:t>
            </a:r>
            <a:r>
              <a:rPr lang="en" sz="1800" i="1" u="sng" dirty="0">
                <a:solidFill>
                  <a:schemeClr val="dk1"/>
                </a:solidFill>
              </a:rPr>
              <a:t>Do not touch, do not taste, do not handle</a:t>
            </a:r>
            <a:r>
              <a:rPr lang="en" sz="1800" i="1" dirty="0">
                <a:solidFill>
                  <a:schemeClr val="dk1"/>
                </a:solidFill>
              </a:rPr>
              <a:t>,” 22 which all concern things which perish with the using - according to the commandments and doctrines of men? 23 These things indeed have an appearance of wisdom in </a:t>
            </a:r>
            <a:r>
              <a:rPr lang="en" sz="1800" i="1" u="sng" dirty="0">
                <a:solidFill>
                  <a:schemeClr val="dk1"/>
                </a:solidFill>
              </a:rPr>
              <a:t>self-imposed religion, false humility, and neglect of the body</a:t>
            </a:r>
            <a:r>
              <a:rPr lang="en" sz="1800" i="1" dirty="0">
                <a:solidFill>
                  <a:schemeClr val="dk1"/>
                </a:solidFill>
              </a:rPr>
              <a:t>, but are of no value against the indulgence of the flesh.”</a:t>
            </a:r>
            <a:endParaRPr sz="1800" i="1" dirty="0">
              <a:solidFill>
                <a:schemeClr val="dk1"/>
              </a:solidFill>
            </a:endParaRPr>
          </a:p>
          <a:p>
            <a:pPr marL="457200" lvl="0" indent="-336550" algn="l" rtl="0">
              <a:lnSpc>
                <a:spcPct val="90000"/>
              </a:lnSpc>
              <a:spcBef>
                <a:spcPts val="0"/>
              </a:spcBef>
              <a:spcAft>
                <a:spcPts val="0"/>
              </a:spcAft>
              <a:buClr>
                <a:srgbClr val="00FFFF"/>
              </a:buClr>
              <a:buSzPts val="1700"/>
              <a:buChar char="●"/>
            </a:pPr>
            <a:r>
              <a:rPr lang="en" sz="1800" dirty="0">
                <a:solidFill>
                  <a:srgbClr val="00FFFF"/>
                </a:solidFill>
              </a:rPr>
              <a:t>The issue: Some were advocating a “monastic” life, saying that any physical satisfaction or pleasure is wrong, even within marriage.  But this is not true.</a:t>
            </a:r>
            <a:endParaRPr sz="1800" dirty="0">
              <a:solidFill>
                <a:srgbClr val="00FFFF"/>
              </a:solidFill>
            </a:endParaRPr>
          </a:p>
          <a:p>
            <a:pPr marL="457200" lvl="0" indent="-342900" algn="l" rtl="0">
              <a:lnSpc>
                <a:spcPct val="90000"/>
              </a:lnSpc>
              <a:spcBef>
                <a:spcPts val="0"/>
              </a:spcBef>
              <a:spcAft>
                <a:spcPts val="0"/>
              </a:spcAft>
              <a:buClr>
                <a:srgbClr val="FFFF00"/>
              </a:buClr>
              <a:buSzPts val="1800"/>
              <a:buChar char="●"/>
            </a:pPr>
            <a:r>
              <a:rPr lang="en" sz="1800" u="sng" dirty="0">
                <a:solidFill>
                  <a:srgbClr val="FFFF00"/>
                </a:solidFill>
              </a:rPr>
              <a:t>Heb.13:4</a:t>
            </a:r>
            <a:r>
              <a:rPr lang="en" sz="1800" i="1" dirty="0">
                <a:solidFill>
                  <a:schemeClr val="dk1"/>
                </a:solidFill>
              </a:rPr>
              <a:t> “</a:t>
            </a:r>
            <a:r>
              <a:rPr lang="en" sz="1800" i="1" u="sng" dirty="0">
                <a:solidFill>
                  <a:schemeClr val="dk1"/>
                </a:solidFill>
              </a:rPr>
              <a:t>Marriage is honorable among all, and the bed undefiled</a:t>
            </a:r>
            <a:r>
              <a:rPr lang="en" sz="1800" i="1" dirty="0">
                <a:solidFill>
                  <a:schemeClr val="dk1"/>
                </a:solidFill>
              </a:rPr>
              <a:t>; but fornicators and adulterers God will judge.”</a:t>
            </a:r>
            <a:endParaRPr sz="1800" i="1" dirty="0">
              <a:solidFill>
                <a:schemeClr val="dk1"/>
              </a:solidFill>
            </a:endParaRPr>
          </a:p>
          <a:p>
            <a:pPr marL="457200" lvl="0" indent="-342900" algn="l" rtl="0">
              <a:lnSpc>
                <a:spcPct val="90000"/>
              </a:lnSpc>
              <a:spcBef>
                <a:spcPts val="0"/>
              </a:spcBef>
              <a:spcAft>
                <a:spcPts val="0"/>
              </a:spcAft>
              <a:buClr>
                <a:srgbClr val="FFFF00"/>
              </a:buClr>
              <a:buSzPts val="1800"/>
              <a:buChar char="●"/>
            </a:pPr>
            <a:r>
              <a:rPr lang="en" sz="1800" u="sng" dirty="0">
                <a:solidFill>
                  <a:srgbClr val="FFFF00"/>
                </a:solidFill>
              </a:rPr>
              <a:t>1 Cor.9:3-5</a:t>
            </a:r>
            <a:r>
              <a:rPr lang="en" sz="1800" dirty="0">
                <a:solidFill>
                  <a:srgbClr val="FFFF00"/>
                </a:solidFill>
              </a:rPr>
              <a:t> </a:t>
            </a:r>
            <a:r>
              <a:rPr lang="en" sz="1800" i="1" dirty="0">
                <a:solidFill>
                  <a:schemeClr val="dk1"/>
                </a:solidFill>
              </a:rPr>
              <a:t>“My defense to those who examine me is this: 4 </a:t>
            </a:r>
            <a:r>
              <a:rPr lang="en" sz="1800" i="1" u="sng" dirty="0">
                <a:solidFill>
                  <a:schemeClr val="dk1"/>
                </a:solidFill>
              </a:rPr>
              <a:t>Do we have no right to eat and drink</a:t>
            </a:r>
            <a:r>
              <a:rPr lang="en" sz="1800" i="1" dirty="0">
                <a:solidFill>
                  <a:schemeClr val="dk1"/>
                </a:solidFill>
              </a:rPr>
              <a:t>? 5 </a:t>
            </a:r>
            <a:r>
              <a:rPr lang="en" sz="1800" i="1" u="sng" dirty="0">
                <a:solidFill>
                  <a:schemeClr val="dk1"/>
                </a:solidFill>
              </a:rPr>
              <a:t>Do we have no right to take along a believing wife</a:t>
            </a:r>
            <a:r>
              <a:rPr lang="en" sz="1800" i="1" dirty="0">
                <a:solidFill>
                  <a:schemeClr val="dk1"/>
                </a:solidFill>
              </a:rPr>
              <a:t>, as do also the other apostles, the brothers of the Lord, and Cephas </a:t>
            </a:r>
            <a:r>
              <a:rPr lang="en" sz="1800" dirty="0">
                <a:solidFill>
                  <a:srgbClr val="FFFF00"/>
                </a:solidFill>
              </a:rPr>
              <a:t>(Peter)</a:t>
            </a:r>
            <a:r>
              <a:rPr lang="en" sz="1800" i="1" dirty="0">
                <a:solidFill>
                  <a:schemeClr val="dk1"/>
                </a:solidFill>
              </a:rPr>
              <a:t>.”</a:t>
            </a:r>
            <a:endParaRPr sz="1800" i="1" dirty="0">
              <a:solidFill>
                <a:schemeClr val="dk1"/>
              </a:solidFill>
            </a:endParaRPr>
          </a:p>
          <a:p>
            <a:pPr marL="457200" lvl="0" indent="-342900" algn="l" rtl="0">
              <a:lnSpc>
                <a:spcPct val="90000"/>
              </a:lnSpc>
              <a:spcBef>
                <a:spcPts val="0"/>
              </a:spcBef>
              <a:spcAft>
                <a:spcPts val="0"/>
              </a:spcAft>
              <a:buClr>
                <a:srgbClr val="FFFF00"/>
              </a:buClr>
              <a:buSzPts val="1800"/>
              <a:buChar char="●"/>
            </a:pPr>
            <a:r>
              <a:rPr lang="en" sz="1800" u="sng" dirty="0">
                <a:solidFill>
                  <a:srgbClr val="FFFF00"/>
                </a:solidFill>
              </a:rPr>
              <a:t>1 Tim.3:2</a:t>
            </a:r>
            <a:r>
              <a:rPr lang="en" sz="1800" dirty="0">
                <a:solidFill>
                  <a:srgbClr val="FFFF00"/>
                </a:solidFill>
              </a:rPr>
              <a:t> </a:t>
            </a:r>
            <a:r>
              <a:rPr lang="en" sz="1800" i="1" dirty="0">
                <a:solidFill>
                  <a:schemeClr val="dk1"/>
                </a:solidFill>
              </a:rPr>
              <a:t>“A bishop then must be blameless, </a:t>
            </a:r>
            <a:r>
              <a:rPr lang="en" sz="1800" i="1" u="sng" dirty="0">
                <a:solidFill>
                  <a:schemeClr val="dk1"/>
                </a:solidFill>
              </a:rPr>
              <a:t>the husband of one wife</a:t>
            </a:r>
            <a:r>
              <a:rPr lang="en" sz="1800" i="1" dirty="0">
                <a:solidFill>
                  <a:schemeClr val="dk1"/>
                </a:solidFill>
              </a:rPr>
              <a:t>…”</a:t>
            </a:r>
            <a:endParaRPr sz="18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74600" y="0"/>
            <a:ext cx="9495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DESPISING AUTHORITY</a:t>
            </a:r>
            <a:endParaRPr sz="5000" b="1">
              <a:solidFill>
                <a:srgbClr val="00FFFF"/>
              </a:solidFill>
            </a:endParaRPr>
          </a:p>
        </p:txBody>
      </p:sp>
      <p:sp>
        <p:nvSpPr>
          <p:cNvPr id="103" name="Google Shape;103;p21"/>
          <p:cNvSpPr txBox="1">
            <a:spLocks noGrp="1"/>
          </p:cNvSpPr>
          <p:nvPr>
            <p:ph type="subTitle" idx="1"/>
          </p:nvPr>
        </p:nvSpPr>
        <p:spPr>
          <a:xfrm>
            <a:off x="-174600" y="354625"/>
            <a:ext cx="9380400" cy="4788900"/>
          </a:xfrm>
          <a:prstGeom prst="rect">
            <a:avLst/>
          </a:prstGeom>
        </p:spPr>
        <p:txBody>
          <a:bodyPr spcFirstLastPara="1" wrap="square" lIns="91425" tIns="91425" rIns="91425" bIns="91425" anchor="t" anchorCtr="0">
            <a:noAutofit/>
          </a:bodyPr>
          <a:lstStyle/>
          <a:p>
            <a:pPr marL="457200" lvl="0" indent="-342900" algn="l" rtl="0">
              <a:lnSpc>
                <a:spcPct val="90000"/>
              </a:lnSpc>
              <a:spcBef>
                <a:spcPts val="0"/>
              </a:spcBef>
              <a:spcAft>
                <a:spcPts val="0"/>
              </a:spcAft>
              <a:buClr>
                <a:srgbClr val="FFFF00"/>
              </a:buClr>
              <a:buSzPts val="1800"/>
              <a:buChar char="●"/>
            </a:pPr>
            <a:r>
              <a:rPr lang="en" sz="1800" dirty="0">
                <a:solidFill>
                  <a:srgbClr val="FFFF00"/>
                </a:solidFill>
              </a:rPr>
              <a:t>Please note these remaining changes, because here is where it all went wrong.</a:t>
            </a:r>
            <a:endParaRPr sz="1800" dirty="0">
              <a:solidFill>
                <a:srgbClr val="FFFF00"/>
              </a:solidFill>
            </a:endParaRPr>
          </a:p>
          <a:p>
            <a:pPr marL="457200" lvl="0" indent="-342900" algn="l" rtl="0">
              <a:lnSpc>
                <a:spcPct val="90000"/>
              </a:lnSpc>
              <a:spcBef>
                <a:spcPts val="0"/>
              </a:spcBef>
              <a:spcAft>
                <a:spcPts val="0"/>
              </a:spcAft>
              <a:buClr>
                <a:srgbClr val="FFFF00"/>
              </a:buClr>
              <a:buSzPts val="1800"/>
              <a:buChar char="●"/>
            </a:pPr>
            <a:r>
              <a:rPr lang="en" sz="1800" u="sng" dirty="0">
                <a:solidFill>
                  <a:srgbClr val="FFFF00"/>
                </a:solidFill>
              </a:rPr>
              <a:t>2 Pet.2:1-2</a:t>
            </a:r>
            <a:r>
              <a:rPr lang="en" sz="1800" dirty="0">
                <a:solidFill>
                  <a:srgbClr val="FFFF00"/>
                </a:solidFill>
              </a:rPr>
              <a:t> </a:t>
            </a:r>
            <a:r>
              <a:rPr lang="en" sz="1800" i="1" dirty="0">
                <a:solidFill>
                  <a:schemeClr val="dk1"/>
                </a:solidFill>
              </a:rPr>
              <a:t>“But there were also false prophets among the people, even as there will be false teachers among you, </a:t>
            </a:r>
            <a:r>
              <a:rPr lang="en" sz="1800" i="1" u="sng" dirty="0">
                <a:solidFill>
                  <a:schemeClr val="dk1"/>
                </a:solidFill>
              </a:rPr>
              <a:t>who will secretly bring in destructive heresies</a:t>
            </a:r>
            <a:r>
              <a:rPr lang="en" sz="1800" i="1" dirty="0">
                <a:solidFill>
                  <a:schemeClr val="dk1"/>
                </a:solidFill>
              </a:rPr>
              <a:t>, </a:t>
            </a:r>
            <a:r>
              <a:rPr lang="en" sz="1800" i="1" u="sng" dirty="0">
                <a:solidFill>
                  <a:schemeClr val="dk1"/>
                </a:solidFill>
              </a:rPr>
              <a:t>even denying the Lord who bought them</a:t>
            </a:r>
            <a:r>
              <a:rPr lang="en" sz="1800" i="1" dirty="0">
                <a:solidFill>
                  <a:schemeClr val="dk1"/>
                </a:solidFill>
              </a:rPr>
              <a:t>, and bring on themselves swift destruction. 2 And many will follow their destructive ways, because of whom the way of truth will be blasphemed.”</a:t>
            </a:r>
            <a:endParaRPr sz="1800" i="1" dirty="0">
              <a:solidFill>
                <a:schemeClr val="dk1"/>
              </a:solidFill>
            </a:endParaRPr>
          </a:p>
          <a:p>
            <a:pPr marL="457200" lvl="0" indent="-342900" algn="l" rtl="0">
              <a:lnSpc>
                <a:spcPct val="90000"/>
              </a:lnSpc>
              <a:spcBef>
                <a:spcPts val="0"/>
              </a:spcBef>
              <a:spcAft>
                <a:spcPts val="0"/>
              </a:spcAft>
              <a:buClr>
                <a:srgbClr val="FFFF00"/>
              </a:buClr>
              <a:buSzPts val="1800"/>
              <a:buChar char="●"/>
            </a:pPr>
            <a:r>
              <a:rPr lang="en" sz="1800" u="sng" dirty="0">
                <a:solidFill>
                  <a:srgbClr val="FFFF00"/>
                </a:solidFill>
              </a:rPr>
              <a:t>2 Pet.2:10</a:t>
            </a:r>
            <a:r>
              <a:rPr lang="en" sz="1800" i="1" dirty="0">
                <a:solidFill>
                  <a:schemeClr val="dk1"/>
                </a:solidFill>
              </a:rPr>
              <a:t> “and especially those who walk according to the flesh in the lust of uncleanness </a:t>
            </a:r>
            <a:r>
              <a:rPr lang="en" sz="1800" i="1" u="sng" dirty="0">
                <a:solidFill>
                  <a:schemeClr val="dk1"/>
                </a:solidFill>
              </a:rPr>
              <a:t>and despise authority</a:t>
            </a:r>
            <a:r>
              <a:rPr lang="en" sz="1800" i="1" dirty="0">
                <a:solidFill>
                  <a:schemeClr val="dk1"/>
                </a:solidFill>
              </a:rPr>
              <a:t>. </a:t>
            </a:r>
            <a:r>
              <a:rPr lang="en" sz="1800" i="1" u="sng" dirty="0">
                <a:solidFill>
                  <a:schemeClr val="dk1"/>
                </a:solidFill>
              </a:rPr>
              <a:t>They are presumptuous, self-willed. They are not afraid to speak evil of dignitaries</a:t>
            </a:r>
            <a:r>
              <a:rPr lang="en" sz="1800" i="1" dirty="0">
                <a:solidFill>
                  <a:schemeClr val="dk1"/>
                </a:solidFill>
              </a:rPr>
              <a:t>,”</a:t>
            </a:r>
            <a:endParaRPr sz="1800" i="1" dirty="0">
              <a:solidFill>
                <a:schemeClr val="dk1"/>
              </a:solidFill>
            </a:endParaRPr>
          </a:p>
          <a:p>
            <a:pPr marL="457200" lvl="0" indent="-342900" algn="l" rtl="0">
              <a:lnSpc>
                <a:spcPct val="90000"/>
              </a:lnSpc>
              <a:spcBef>
                <a:spcPts val="0"/>
              </a:spcBef>
              <a:spcAft>
                <a:spcPts val="0"/>
              </a:spcAft>
              <a:buClr>
                <a:srgbClr val="FFFF00"/>
              </a:buClr>
              <a:buSzPts val="1800"/>
              <a:buChar char="●"/>
            </a:pPr>
            <a:r>
              <a:rPr lang="en" sz="1800" u="sng" dirty="0">
                <a:solidFill>
                  <a:srgbClr val="FFFF00"/>
                </a:solidFill>
              </a:rPr>
              <a:t>Jude 1:8</a:t>
            </a:r>
            <a:r>
              <a:rPr lang="en" sz="1800" i="1" dirty="0">
                <a:solidFill>
                  <a:schemeClr val="dk1"/>
                </a:solidFill>
              </a:rPr>
              <a:t> “Likewise also these dreamers defile the flesh, </a:t>
            </a:r>
            <a:r>
              <a:rPr lang="en" sz="1800" i="1" u="sng" dirty="0">
                <a:solidFill>
                  <a:schemeClr val="dk1"/>
                </a:solidFill>
              </a:rPr>
              <a:t>reject authority</a:t>
            </a:r>
            <a:r>
              <a:rPr lang="en" sz="1800" i="1" dirty="0">
                <a:solidFill>
                  <a:schemeClr val="dk1"/>
                </a:solidFill>
              </a:rPr>
              <a:t>, and </a:t>
            </a:r>
            <a:r>
              <a:rPr lang="en" sz="1800" i="1" u="sng" dirty="0">
                <a:solidFill>
                  <a:schemeClr val="dk1"/>
                </a:solidFill>
              </a:rPr>
              <a:t>speak evil of dignitaries</a:t>
            </a:r>
            <a:r>
              <a:rPr lang="en" sz="1800" i="1" dirty="0">
                <a:solidFill>
                  <a:schemeClr val="dk1"/>
                </a:solidFill>
              </a:rPr>
              <a:t>.”</a:t>
            </a:r>
            <a:endParaRPr sz="1800" i="1" dirty="0">
              <a:solidFill>
                <a:schemeClr val="dk1"/>
              </a:solidFill>
            </a:endParaRPr>
          </a:p>
          <a:p>
            <a:pPr marL="457200" lvl="0" indent="-342900" algn="l" rtl="0">
              <a:lnSpc>
                <a:spcPct val="90000"/>
              </a:lnSpc>
              <a:spcBef>
                <a:spcPts val="0"/>
              </a:spcBef>
              <a:spcAft>
                <a:spcPts val="0"/>
              </a:spcAft>
              <a:buClr>
                <a:srgbClr val="FFFF00"/>
              </a:buClr>
              <a:buSzPts val="1800"/>
              <a:buChar char="●"/>
            </a:pPr>
            <a:r>
              <a:rPr lang="en" sz="1800" u="sng" dirty="0">
                <a:solidFill>
                  <a:srgbClr val="FFFF00"/>
                </a:solidFill>
              </a:rPr>
              <a:t>2 Cor.10:8-11</a:t>
            </a:r>
            <a:r>
              <a:rPr lang="en" sz="1800" i="1" dirty="0">
                <a:solidFill>
                  <a:schemeClr val="dk1"/>
                </a:solidFill>
              </a:rPr>
              <a:t> </a:t>
            </a:r>
            <a:r>
              <a:rPr lang="en" sz="1800" dirty="0">
                <a:solidFill>
                  <a:srgbClr val="FFFF00"/>
                </a:solidFill>
              </a:rPr>
              <a:t>(Paul)</a:t>
            </a:r>
            <a:r>
              <a:rPr lang="en" sz="1800" i="1" dirty="0">
                <a:solidFill>
                  <a:schemeClr val="dk1"/>
                </a:solidFill>
              </a:rPr>
              <a:t> “For even if I should boast somewhat more about </a:t>
            </a:r>
            <a:r>
              <a:rPr lang="en" sz="1800" i="1" u="sng" dirty="0">
                <a:solidFill>
                  <a:schemeClr val="dk1"/>
                </a:solidFill>
              </a:rPr>
              <a:t>our authority, which the Lord gave us</a:t>
            </a:r>
            <a:r>
              <a:rPr lang="en" sz="1800" i="1" dirty="0">
                <a:solidFill>
                  <a:schemeClr val="dk1"/>
                </a:solidFill>
              </a:rPr>
              <a:t> for edification and not for your destruction, I shall not be ashamed - 9 lest I seem to terrify you by letters. 10 “For his letters,” they say, “are weighty and powerful, but his bodily presence is weak, </a:t>
            </a:r>
            <a:r>
              <a:rPr lang="en" sz="1800" i="1" u="sng" dirty="0">
                <a:solidFill>
                  <a:schemeClr val="dk1"/>
                </a:solidFill>
              </a:rPr>
              <a:t>and his speech contemptible</a:t>
            </a:r>
            <a:r>
              <a:rPr lang="en" sz="1800" i="1" dirty="0">
                <a:solidFill>
                  <a:schemeClr val="dk1"/>
                </a:solidFill>
              </a:rPr>
              <a:t>.” 11 Let such a person consider this, that what we are in word by letters when we are absent, such we will also be in deed when we are present.”</a:t>
            </a:r>
            <a:endParaRPr sz="1800" i="1" dirty="0">
              <a:solidFill>
                <a:schemeClr val="dk1"/>
              </a:solidFill>
            </a:endParaRPr>
          </a:p>
          <a:p>
            <a:pPr marL="457200" lvl="0" indent="-342900" algn="l" rtl="0">
              <a:lnSpc>
                <a:spcPct val="90000"/>
              </a:lnSpc>
              <a:spcBef>
                <a:spcPts val="0"/>
              </a:spcBef>
              <a:spcAft>
                <a:spcPts val="0"/>
              </a:spcAft>
              <a:buClr>
                <a:srgbClr val="00FFFF"/>
              </a:buClr>
              <a:buSzPts val="1800"/>
              <a:buChar char="●"/>
            </a:pPr>
            <a:r>
              <a:rPr lang="en" sz="1800" dirty="0">
                <a:solidFill>
                  <a:srgbClr val="00FFFF"/>
                </a:solidFill>
              </a:rPr>
              <a:t>Some of what we discussed previously could be “misunderstandings”.  But once God’s people are denying the authority of Christ and His apostles, the end result is terrifying. </a:t>
            </a:r>
            <a:endParaRPr sz="18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3247</Words>
  <Application>Microsoft Office PowerPoint</Application>
  <PresentationFormat>On-screen Show (16:9)</PresentationFormat>
  <Paragraphs>70</Paragraphs>
  <Slides>12</Slides>
  <Notes>12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12</vt:i4>
      </vt:variant>
    </vt:vector>
  </HeadingPairs>
  <TitlesOfParts>
    <vt:vector size="14" baseType="lpstr">
      <vt:lpstr>Arial</vt:lpstr>
      <vt:lpstr>Simple Dark</vt:lpstr>
      <vt:lpstr>EARLY FALSE TEACHINGS</vt:lpstr>
      <vt:lpstr>TWO TYPES OF TEACHERS</vt:lpstr>
      <vt:lpstr>THE LAW OF MOSES?</vt:lpstr>
      <vt:lpstr>JESUS ALREADY RETURNED?</vt:lpstr>
      <vt:lpstr>“HIDDEN” KNOWLEDGE?</vt:lpstr>
      <vt:lpstr>JESUS AND THE FLESH?</vt:lpstr>
      <vt:lpstr>SEXUAL IMMORALITY?</vt:lpstr>
      <vt:lpstr>MARRIAGE AND FOODS?</vt:lpstr>
      <vt:lpstr>DESPISING AUTHORITY</vt:lpstr>
      <vt:lpstr>MULTIPLE “OFFICES”</vt:lpstr>
      <vt:lpstr>AND THEN FALSE APOSTLES!</vt:lpstr>
      <vt:lpstr>A NEW CHURCH ENTIRELY!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dcterms:modified xsi:type="dcterms:W3CDTF">2024-10-13T04:02:12Z</dcterms:modified>
</cp:coreProperties>
</file>