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027cec0197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027cec0197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3027cec0197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3027cec0197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02a80a78a7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302a80a78a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027cec019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027cec019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027cec0197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027cec0197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027cec0197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027cec0197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027cec0197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027cec0197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027cec0197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027cec0197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027cec0197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027cec0197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027cec0197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027cec0197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027cec0197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027cec0197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567150" y="0"/>
            <a:ext cx="10253100" cy="553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500" b="1">
                <a:solidFill>
                  <a:srgbClr val="00FFFF"/>
                </a:solidFill>
              </a:rPr>
              <a:t>KING OF RIGHTEOUSNESS</a:t>
            </a:r>
            <a:endParaRPr sz="5500" b="1">
              <a:solidFill>
                <a:srgbClr val="00FFFF"/>
              </a:solidFill>
            </a:endParaRPr>
          </a:p>
        </p:txBody>
      </p:sp>
      <p:sp>
        <p:nvSpPr>
          <p:cNvPr id="55" name="Google Shape;55;p13"/>
          <p:cNvSpPr txBox="1">
            <a:spLocks noGrp="1"/>
          </p:cNvSpPr>
          <p:nvPr>
            <p:ph type="subTitle" idx="1"/>
          </p:nvPr>
        </p:nvSpPr>
        <p:spPr>
          <a:xfrm>
            <a:off x="-52800" y="553500"/>
            <a:ext cx="9237900" cy="45900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935"/>
              <a:buNone/>
            </a:pPr>
            <a:r>
              <a:rPr lang="en" sz="2850" u="sng">
                <a:solidFill>
                  <a:srgbClr val="FFFF00"/>
                </a:solidFill>
              </a:rPr>
              <a:t>Gen.14:16-20</a:t>
            </a:r>
            <a:r>
              <a:rPr lang="en" sz="2850"/>
              <a:t> </a:t>
            </a:r>
            <a:r>
              <a:rPr lang="en" sz="2850">
                <a:solidFill>
                  <a:srgbClr val="00FFFF"/>
                </a:solidFill>
              </a:rPr>
              <a:t>(NKJV)</a:t>
            </a:r>
            <a:r>
              <a:rPr lang="en" sz="2850"/>
              <a:t> </a:t>
            </a:r>
            <a:r>
              <a:rPr lang="en" sz="2850" i="1">
                <a:solidFill>
                  <a:schemeClr val="dk1"/>
                </a:solidFill>
              </a:rPr>
              <a:t>“So he</a:t>
            </a:r>
            <a:r>
              <a:rPr lang="en" sz="2850"/>
              <a:t> </a:t>
            </a:r>
            <a:r>
              <a:rPr lang="en" sz="2850">
                <a:solidFill>
                  <a:srgbClr val="FFFF00"/>
                </a:solidFill>
              </a:rPr>
              <a:t>(Abram)</a:t>
            </a:r>
            <a:r>
              <a:rPr lang="en" sz="2850"/>
              <a:t> </a:t>
            </a:r>
            <a:r>
              <a:rPr lang="en" sz="2850" i="1">
                <a:solidFill>
                  <a:schemeClr val="dk1"/>
                </a:solidFill>
              </a:rPr>
              <a:t>brought back all the goods, and also brought back his brother Lot and his goods, as well as the women and the people. 17 And the king of Sodom went out to meet him at the Valley of Shaveh (that is, the King’s Valley), after his return from the defeat of Chedorlaomer and the kings who were with him. 18 Then Melchizedek king of Salem brought out bread and wine; he was the priest of God Most High. 19 And he blessed him and said: “Blessed be Abram of God Most High, Possessor of heaven and earth; 20 And blessed be God Most High, Who has delivered your enemies into your hand.” And he </a:t>
            </a:r>
            <a:r>
              <a:rPr lang="en" sz="2850">
                <a:solidFill>
                  <a:srgbClr val="FFFF00"/>
                </a:solidFill>
              </a:rPr>
              <a:t>(Abram)</a:t>
            </a:r>
            <a:r>
              <a:rPr lang="en" sz="2850"/>
              <a:t> </a:t>
            </a:r>
            <a:r>
              <a:rPr lang="en" sz="2850" i="1">
                <a:solidFill>
                  <a:schemeClr val="dk1"/>
                </a:solidFill>
              </a:rPr>
              <a:t>gave him a tithe of all.”</a:t>
            </a:r>
            <a:endParaRPr sz="285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567150" y="0"/>
            <a:ext cx="102735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MAJOR CHANGES</a:t>
            </a:r>
            <a:endParaRPr sz="5000" b="1">
              <a:solidFill>
                <a:srgbClr val="00FFFF"/>
              </a:solidFill>
            </a:endParaRPr>
          </a:p>
        </p:txBody>
      </p:sp>
      <p:sp>
        <p:nvSpPr>
          <p:cNvPr id="109" name="Google Shape;109;p22"/>
          <p:cNvSpPr txBox="1">
            <a:spLocks noGrp="1"/>
          </p:cNvSpPr>
          <p:nvPr>
            <p:ph type="subTitle" idx="1"/>
          </p:nvPr>
        </p:nvSpPr>
        <p:spPr>
          <a:xfrm>
            <a:off x="-188150" y="380350"/>
            <a:ext cx="9332100" cy="47631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Heb.7:12-22</a:t>
            </a:r>
            <a:r>
              <a:rPr lang="en" sz="2000">
                <a:solidFill>
                  <a:srgbClr val="FFFF00"/>
                </a:solidFill>
              </a:rPr>
              <a:t> “</a:t>
            </a:r>
            <a:r>
              <a:rPr lang="en" sz="2000" i="1" u="sng">
                <a:solidFill>
                  <a:schemeClr val="dk1"/>
                </a:solidFill>
              </a:rPr>
              <a:t>For the priesthood being changed, of necessity there is also a change of the law</a:t>
            </a:r>
            <a:r>
              <a:rPr lang="en" sz="2000" i="1">
                <a:solidFill>
                  <a:schemeClr val="dk1"/>
                </a:solidFill>
              </a:rPr>
              <a:t>. 13 For He of whom these things are spoken belongs to another tribe, from which no man has officiated at the altar.14 </a:t>
            </a:r>
            <a:r>
              <a:rPr lang="en" sz="2000" i="1">
                <a:solidFill>
                  <a:srgbClr val="00FFFF"/>
                </a:solidFill>
              </a:rPr>
              <a:t>For it is evident that our Lord arose from Judah, of which tribe Moses spoke nothing concerning priesthood</a:t>
            </a:r>
            <a:r>
              <a:rPr lang="en" sz="2000" i="1">
                <a:solidFill>
                  <a:schemeClr val="dk1"/>
                </a:solidFill>
              </a:rPr>
              <a:t>. 15 And it is yet far more evident if, in the likeness of Melchizedek, there arises another priest 16 who has come, </a:t>
            </a:r>
            <a:r>
              <a:rPr lang="en" sz="2000" i="1" u="sng">
                <a:solidFill>
                  <a:schemeClr val="dk1"/>
                </a:solidFill>
              </a:rPr>
              <a:t>not according to the law of a fleshly commandment, but according to the power of an endless life</a:t>
            </a:r>
            <a:r>
              <a:rPr lang="en" sz="2000" i="1">
                <a:solidFill>
                  <a:schemeClr val="dk1"/>
                </a:solidFill>
              </a:rPr>
              <a:t>. 17 For He testifies: “You are a priest </a:t>
            </a:r>
            <a:r>
              <a:rPr lang="en" sz="2000" i="1" u="sng">
                <a:solidFill>
                  <a:schemeClr val="dk1"/>
                </a:solidFill>
              </a:rPr>
              <a:t>forever</a:t>
            </a:r>
            <a:r>
              <a:rPr lang="en" sz="2000" i="1">
                <a:solidFill>
                  <a:schemeClr val="dk1"/>
                </a:solidFill>
              </a:rPr>
              <a:t> according to the order of Melchizedek.” 18 For on the one hand there is an annulling of the former commandment because of its weakness and unprofitableness, 19 for the law made nothing perfect; on the other hand, </a:t>
            </a:r>
            <a:r>
              <a:rPr lang="en" sz="2000" i="1" u="sng">
                <a:solidFill>
                  <a:schemeClr val="dk1"/>
                </a:solidFill>
              </a:rPr>
              <a:t>there is the bringing in of a better hope</a:t>
            </a:r>
            <a:r>
              <a:rPr lang="en" sz="2000" i="1">
                <a:solidFill>
                  <a:schemeClr val="dk1"/>
                </a:solidFill>
              </a:rPr>
              <a:t>, through which we draw near to God. 20 And inasmuch as He was not made priest without an oath 21 (for they have become priests without an oath, but He with an oath by Him who said to Him: “</a:t>
            </a:r>
            <a:r>
              <a:rPr lang="en" sz="2000" i="1" u="sng">
                <a:solidFill>
                  <a:schemeClr val="dk1"/>
                </a:solidFill>
              </a:rPr>
              <a:t>The Lord has sworn and will not relent</a:t>
            </a:r>
            <a:r>
              <a:rPr lang="en" sz="2000" i="1">
                <a:solidFill>
                  <a:schemeClr val="dk1"/>
                </a:solidFill>
              </a:rPr>
              <a:t>, ‘You are a priest forever according to the order of Melchizedek’”), 22 by so much more Jesus has become a surety of a better covenant.”</a:t>
            </a:r>
            <a:endParaRPr sz="2000" i="1">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For a new priesthood to begin there MUST also be a new law, and God (who cannot lie) swore this about Jesus with an oath!  </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567150" y="0"/>
            <a:ext cx="102735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OUR UNDYING HIGH PRIEST</a:t>
            </a:r>
            <a:endParaRPr sz="5000" b="1">
              <a:solidFill>
                <a:srgbClr val="00FFFF"/>
              </a:solidFill>
            </a:endParaRPr>
          </a:p>
        </p:txBody>
      </p:sp>
      <p:sp>
        <p:nvSpPr>
          <p:cNvPr id="115" name="Google Shape;115;p23"/>
          <p:cNvSpPr txBox="1">
            <a:spLocks noGrp="1"/>
          </p:cNvSpPr>
          <p:nvPr>
            <p:ph type="subTitle" idx="1"/>
          </p:nvPr>
        </p:nvSpPr>
        <p:spPr>
          <a:xfrm>
            <a:off x="-188150" y="421294"/>
            <a:ext cx="9414000" cy="4722156"/>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u="sng" dirty="0">
                <a:solidFill>
                  <a:srgbClr val="FFFF00"/>
                </a:solidFill>
              </a:rPr>
              <a:t>Heb.7:23-28</a:t>
            </a:r>
            <a:r>
              <a:rPr lang="en" sz="2000" dirty="0">
                <a:solidFill>
                  <a:srgbClr val="FFFF00"/>
                </a:solidFill>
              </a:rPr>
              <a:t> </a:t>
            </a:r>
            <a:r>
              <a:rPr lang="en" sz="2000" i="1" dirty="0">
                <a:solidFill>
                  <a:schemeClr val="dk1"/>
                </a:solidFill>
              </a:rPr>
              <a:t>“Also there were many priests, because they were prevented by death from continuing. 24 </a:t>
            </a:r>
            <a:r>
              <a:rPr lang="en" sz="2000" i="1" u="sng" dirty="0">
                <a:solidFill>
                  <a:schemeClr val="dk1"/>
                </a:solidFill>
              </a:rPr>
              <a:t>But He</a:t>
            </a:r>
            <a:r>
              <a:rPr lang="en" sz="2000" i="1" dirty="0">
                <a:solidFill>
                  <a:schemeClr val="dk1"/>
                </a:solidFill>
              </a:rPr>
              <a:t> </a:t>
            </a:r>
            <a:r>
              <a:rPr lang="en" sz="2000" dirty="0">
                <a:solidFill>
                  <a:srgbClr val="FFFF00"/>
                </a:solidFill>
              </a:rPr>
              <a:t>(Jesus)</a:t>
            </a:r>
            <a:r>
              <a:rPr lang="en" sz="2000" i="1" dirty="0">
                <a:solidFill>
                  <a:schemeClr val="dk1"/>
                </a:solidFill>
              </a:rPr>
              <a:t>, </a:t>
            </a:r>
            <a:r>
              <a:rPr lang="en" sz="2000" i="1" u="sng" dirty="0">
                <a:solidFill>
                  <a:schemeClr val="dk1"/>
                </a:solidFill>
              </a:rPr>
              <a:t>because He continues forever, has an unchangeable priesthood</a:t>
            </a:r>
            <a:r>
              <a:rPr lang="en" sz="2000" i="1" dirty="0">
                <a:solidFill>
                  <a:schemeClr val="dk1"/>
                </a:solidFill>
              </a:rPr>
              <a:t>. 25 Therefore </a:t>
            </a:r>
            <a:r>
              <a:rPr lang="en" sz="2000" i="1" u="sng" dirty="0">
                <a:solidFill>
                  <a:schemeClr val="dk1"/>
                </a:solidFill>
              </a:rPr>
              <a:t>He is also able to save to the uttermost</a:t>
            </a:r>
            <a:r>
              <a:rPr lang="en" sz="2000" i="1" dirty="0">
                <a:solidFill>
                  <a:schemeClr val="dk1"/>
                </a:solidFill>
              </a:rPr>
              <a:t> those who come to God through Him, since </a:t>
            </a:r>
            <a:r>
              <a:rPr lang="en" sz="2000" i="1" u="sng" dirty="0">
                <a:solidFill>
                  <a:schemeClr val="dk1"/>
                </a:solidFill>
              </a:rPr>
              <a:t>He always lives to make intercession for them</a:t>
            </a:r>
            <a:r>
              <a:rPr lang="en" sz="2000" i="1" dirty="0">
                <a:solidFill>
                  <a:schemeClr val="dk1"/>
                </a:solidFill>
              </a:rPr>
              <a:t>. 26 For such a High Priest was fitting for us, who is </a:t>
            </a:r>
            <a:r>
              <a:rPr lang="en" sz="2000" i="1" u="sng" dirty="0">
                <a:solidFill>
                  <a:schemeClr val="dk1"/>
                </a:solidFill>
              </a:rPr>
              <a:t>holy, harmless, undefiled, separate from sinners, and has become higher than the heavens</a:t>
            </a:r>
            <a:r>
              <a:rPr lang="en" sz="2000" i="1" dirty="0">
                <a:solidFill>
                  <a:schemeClr val="dk1"/>
                </a:solidFill>
              </a:rPr>
              <a:t>; 27 who does not need daily, as those high priests, to offer up sacrifices, first for His own sins and then for the people’s, for </a:t>
            </a:r>
            <a:r>
              <a:rPr lang="en" sz="2000" i="1" u="sng" dirty="0">
                <a:solidFill>
                  <a:srgbClr val="00FFFF"/>
                </a:solidFill>
              </a:rPr>
              <a:t>this He did once for all when He offered up Himself</a:t>
            </a:r>
            <a:r>
              <a:rPr lang="en" sz="2000" i="1" dirty="0">
                <a:solidFill>
                  <a:schemeClr val="dk1"/>
                </a:solidFill>
              </a:rPr>
              <a:t>. 28 For the law appoints as high priests men who have weakness, but the word of the oath, which came after the law, appoints </a:t>
            </a:r>
            <a:r>
              <a:rPr lang="en" sz="2000" i="1" u="sng" dirty="0">
                <a:solidFill>
                  <a:schemeClr val="dk1"/>
                </a:solidFill>
              </a:rPr>
              <a:t>the Son who has been perfected forever</a:t>
            </a:r>
            <a:r>
              <a:rPr lang="en" sz="2000" i="1" dirty="0">
                <a:solidFill>
                  <a:schemeClr val="dk1"/>
                </a:solidFill>
              </a:rPr>
              <a:t>.”</a:t>
            </a:r>
            <a:endParaRPr sz="2000" i="1" dirty="0">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dirty="0">
                <a:solidFill>
                  <a:srgbClr val="FFFF00"/>
                </a:solidFill>
              </a:rPr>
              <a:t>Here the Hebrew author stresses the importance of the word “forever”.  No descendant of Levi could be priest “forever” under the Law of Moses because they would all eventually die.  But Jesus lives in heaven as our High Priest forevermore.</a:t>
            </a:r>
            <a:endParaRPr sz="2000" dirty="0">
              <a:solidFill>
                <a:srgbClr val="FFFF00"/>
              </a:solidFill>
            </a:endParaRPr>
          </a:p>
          <a:p>
            <a:pPr marL="457200" lvl="0" indent="-355600" algn="l" rtl="0">
              <a:lnSpc>
                <a:spcPct val="80000"/>
              </a:lnSpc>
              <a:spcBef>
                <a:spcPts val="0"/>
              </a:spcBef>
              <a:spcAft>
                <a:spcPts val="0"/>
              </a:spcAft>
              <a:buClr>
                <a:schemeClr val="dk1"/>
              </a:buClr>
              <a:buSzPts val="2000"/>
              <a:buChar char="●"/>
            </a:pPr>
            <a:r>
              <a:rPr lang="en" sz="2000" dirty="0">
                <a:solidFill>
                  <a:schemeClr val="dk1"/>
                </a:solidFill>
              </a:rPr>
              <a:t>Additionally, Jesus had no personal sins to make atonement for.  And for the sins of the people He offered a one-time sacrifice greater than all others - He offered Himself!  No Levitical priest could ever do this.</a:t>
            </a:r>
            <a:endParaRPr sz="2000" dirty="0">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dirty="0">
                <a:solidFill>
                  <a:srgbClr val="00FFFF"/>
                </a:solidFill>
              </a:rPr>
              <a:t>This is why </a:t>
            </a:r>
            <a:r>
              <a:rPr lang="en" sz="2000" u="sng" dirty="0">
                <a:solidFill>
                  <a:srgbClr val="00FFFF"/>
                </a:solidFill>
              </a:rPr>
              <a:t>our</a:t>
            </a:r>
            <a:r>
              <a:rPr lang="en" sz="2000" dirty="0">
                <a:solidFill>
                  <a:srgbClr val="00FFFF"/>
                </a:solidFill>
              </a:rPr>
              <a:t> High Priest can “save to the uttermost” and is now “perfected”.</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567150" y="0"/>
            <a:ext cx="102735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WHY STUDY MELCHIZEDEK?</a:t>
            </a:r>
            <a:endParaRPr sz="5000" b="1">
              <a:solidFill>
                <a:srgbClr val="00FFFF"/>
              </a:solidFill>
            </a:endParaRPr>
          </a:p>
        </p:txBody>
      </p:sp>
      <p:sp>
        <p:nvSpPr>
          <p:cNvPr id="121" name="Google Shape;121;p24"/>
          <p:cNvSpPr txBox="1">
            <a:spLocks noGrp="1"/>
          </p:cNvSpPr>
          <p:nvPr>
            <p:ph type="subTitle" idx="1"/>
          </p:nvPr>
        </p:nvSpPr>
        <p:spPr>
          <a:xfrm>
            <a:off x="-188150" y="380350"/>
            <a:ext cx="9414000" cy="4763100"/>
          </a:xfrm>
          <a:prstGeom prst="rect">
            <a:avLst/>
          </a:prstGeom>
        </p:spPr>
        <p:txBody>
          <a:bodyPr spcFirstLastPara="1" wrap="square" lIns="91425" tIns="91425" rIns="91425" bIns="91425" anchor="t" anchorCtr="0">
            <a:noAutofit/>
          </a:bodyPr>
          <a:lstStyle/>
          <a:p>
            <a:pPr marL="457200" lvl="0" indent="-349250" algn="l" rtl="0">
              <a:lnSpc>
                <a:spcPct val="80000"/>
              </a:lnSpc>
              <a:spcBef>
                <a:spcPts val="0"/>
              </a:spcBef>
              <a:spcAft>
                <a:spcPts val="0"/>
              </a:spcAft>
              <a:buClr>
                <a:srgbClr val="FFFF00"/>
              </a:buClr>
              <a:buSzPts val="1900"/>
              <a:buChar char="●"/>
            </a:pPr>
            <a:r>
              <a:rPr lang="en" sz="1900">
                <a:solidFill>
                  <a:srgbClr val="FFFF00"/>
                </a:solidFill>
              </a:rPr>
              <a:t>To learn about Jesus Christ!  In the bible you had kings who were also prophets, like David and Solomon.  You had priests who were also prophets, like Samuel, Ezekiel and Ezra.  The Law of Moses kept kings and priest separated.  There are only 2 men in the bible who serve as prophet AND priest AND king - Melchizedek, and Jesus Christ!</a:t>
            </a:r>
            <a:endParaRPr sz="1900">
              <a:solidFill>
                <a:srgbClr val="FFFF00"/>
              </a:solidFill>
            </a:endParaRPr>
          </a:p>
          <a:p>
            <a:pPr marL="457200" lvl="0" indent="-349250" algn="l" rtl="0">
              <a:lnSpc>
                <a:spcPct val="80000"/>
              </a:lnSpc>
              <a:spcBef>
                <a:spcPts val="0"/>
              </a:spcBef>
              <a:spcAft>
                <a:spcPts val="0"/>
              </a:spcAft>
              <a:buClr>
                <a:schemeClr val="dk1"/>
              </a:buClr>
              <a:buSzPts val="1900"/>
              <a:buChar char="●"/>
            </a:pPr>
            <a:r>
              <a:rPr lang="en" sz="1900">
                <a:solidFill>
                  <a:schemeClr val="dk1"/>
                </a:solidFill>
              </a:rPr>
              <a:t>Melchizedek’s occurrence in scripture should remind all Christians that there is a much GREATER and OLDER priesthood than the Jewish descendants of Levi and the Law of Moses.</a:t>
            </a:r>
            <a:endParaRPr sz="1900">
              <a:solidFill>
                <a:schemeClr val="dk1"/>
              </a:solidFill>
            </a:endParaRPr>
          </a:p>
          <a:p>
            <a:pPr marL="457200" lvl="0" indent="-349250" algn="l" rtl="0">
              <a:lnSpc>
                <a:spcPct val="80000"/>
              </a:lnSpc>
              <a:spcBef>
                <a:spcPts val="0"/>
              </a:spcBef>
              <a:spcAft>
                <a:spcPts val="0"/>
              </a:spcAft>
              <a:buClr>
                <a:srgbClr val="00FFFF"/>
              </a:buClr>
              <a:buSzPts val="1900"/>
              <a:buChar char="●"/>
            </a:pPr>
            <a:r>
              <a:rPr lang="en" sz="1900">
                <a:solidFill>
                  <a:srgbClr val="00FFFF"/>
                </a:solidFill>
              </a:rPr>
              <a:t>We should be reminded of the blessings that we have from Jesus Christ - the lesser is blessed by the better.  Like Melchizedek of old, Jesus even provides us with “bread and wine (fruit of the vine)” to partake of in His presence.</a:t>
            </a:r>
            <a:endParaRPr sz="1900">
              <a:solidFill>
                <a:srgbClr val="00FFFF"/>
              </a:solidFill>
            </a:endParaRPr>
          </a:p>
          <a:p>
            <a:pPr marL="457200" lvl="0" indent="-349250" algn="l" rtl="0">
              <a:lnSpc>
                <a:spcPct val="80000"/>
              </a:lnSpc>
              <a:spcBef>
                <a:spcPts val="0"/>
              </a:spcBef>
              <a:spcAft>
                <a:spcPts val="0"/>
              </a:spcAft>
              <a:buClr>
                <a:srgbClr val="FFFF00"/>
              </a:buClr>
              <a:buSzPts val="1900"/>
              <a:buChar char="●"/>
            </a:pPr>
            <a:r>
              <a:rPr lang="en" sz="1900">
                <a:solidFill>
                  <a:srgbClr val="FFFF00"/>
                </a:solidFill>
              </a:rPr>
              <a:t>And like Abraham we should want to give to “God Most High”, to our High Priest, and to His kingdom, whatever we can to honor Him and to accomplish His work.</a:t>
            </a:r>
            <a:endParaRPr sz="1900">
              <a:solidFill>
                <a:srgbClr val="FFFF00"/>
              </a:solidFill>
            </a:endParaRPr>
          </a:p>
          <a:p>
            <a:pPr marL="457200" lvl="0" indent="-349250" algn="l" rtl="0">
              <a:lnSpc>
                <a:spcPct val="80000"/>
              </a:lnSpc>
              <a:spcBef>
                <a:spcPts val="0"/>
              </a:spcBef>
              <a:spcAft>
                <a:spcPts val="0"/>
              </a:spcAft>
              <a:buClr>
                <a:srgbClr val="00FFFF"/>
              </a:buClr>
              <a:buSzPts val="1900"/>
              <a:buChar char="●"/>
            </a:pPr>
            <a:r>
              <a:rPr lang="en" sz="1900">
                <a:solidFill>
                  <a:srgbClr val="00FFFF"/>
                </a:solidFill>
              </a:rPr>
              <a:t>Jesus Christ is our “King of Righteousness” and “King of Peace” today!</a:t>
            </a:r>
            <a:endParaRPr sz="1900">
              <a:solidFill>
                <a:srgbClr val="00FFFF"/>
              </a:solidFill>
            </a:endParaRPr>
          </a:p>
          <a:p>
            <a:pPr marL="457200" lvl="0" indent="-349250" algn="l" rtl="0">
              <a:lnSpc>
                <a:spcPct val="80000"/>
              </a:lnSpc>
              <a:spcBef>
                <a:spcPts val="0"/>
              </a:spcBef>
              <a:spcAft>
                <a:spcPts val="0"/>
              </a:spcAft>
              <a:buClr>
                <a:srgbClr val="FFFF00"/>
              </a:buClr>
              <a:buSzPts val="1900"/>
              <a:buChar char="●"/>
            </a:pPr>
            <a:r>
              <a:rPr lang="en" sz="1900" u="sng">
                <a:solidFill>
                  <a:srgbClr val="FFFF00"/>
                </a:solidFill>
              </a:rPr>
              <a:t>Is.9:6-7</a:t>
            </a:r>
            <a:r>
              <a:rPr lang="en" sz="1900">
                <a:solidFill>
                  <a:srgbClr val="00FFFF"/>
                </a:solidFill>
              </a:rPr>
              <a:t> </a:t>
            </a:r>
            <a:r>
              <a:rPr lang="en" sz="1900" i="1">
                <a:solidFill>
                  <a:schemeClr val="dk1"/>
                </a:solidFill>
              </a:rPr>
              <a:t>“For unto us a Child is born, unto us a Son is given; and the government will be upon His shoulder. </a:t>
            </a:r>
            <a:r>
              <a:rPr lang="en" sz="1900" i="1" u="sng">
                <a:solidFill>
                  <a:schemeClr val="dk1"/>
                </a:solidFill>
              </a:rPr>
              <a:t>And His name will be called Wonderful, Counselor, Mighty God, Everlasting Father, Prince of Peace</a:t>
            </a:r>
            <a:r>
              <a:rPr lang="en" sz="1900" i="1">
                <a:solidFill>
                  <a:schemeClr val="dk1"/>
                </a:solidFill>
              </a:rPr>
              <a:t>. 7 Of the increase of His government and peace there will be no end, upon the throne of David and over His kingdom, </a:t>
            </a:r>
            <a:r>
              <a:rPr lang="en" sz="1900" i="1" u="sng">
                <a:solidFill>
                  <a:schemeClr val="dk1"/>
                </a:solidFill>
              </a:rPr>
              <a:t>to order it and establish it with judgment and justice from that time forward, even forever</a:t>
            </a:r>
            <a:r>
              <a:rPr lang="en" sz="1900" i="1">
                <a:solidFill>
                  <a:schemeClr val="dk1"/>
                </a:solidFill>
              </a:rPr>
              <a:t>. The zeal of the Lord of hosts will perform this.”</a:t>
            </a:r>
            <a:endParaRPr sz="19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567150" y="0"/>
            <a:ext cx="10273500" cy="553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dirty="0">
                <a:solidFill>
                  <a:srgbClr val="00FFFF"/>
                </a:solidFill>
              </a:rPr>
              <a:t>OBSCURITY TO IMPORTANCE</a:t>
            </a:r>
            <a:endParaRPr sz="4900" b="1" dirty="0">
              <a:solidFill>
                <a:srgbClr val="00FFFF"/>
              </a:solidFill>
            </a:endParaRPr>
          </a:p>
        </p:txBody>
      </p:sp>
      <p:sp>
        <p:nvSpPr>
          <p:cNvPr id="61" name="Google Shape;61;p14"/>
          <p:cNvSpPr txBox="1">
            <a:spLocks noGrp="1"/>
          </p:cNvSpPr>
          <p:nvPr>
            <p:ph type="subTitle" idx="1"/>
          </p:nvPr>
        </p:nvSpPr>
        <p:spPr>
          <a:xfrm>
            <a:off x="-140775" y="553500"/>
            <a:ext cx="9325800" cy="4590000"/>
          </a:xfrm>
          <a:prstGeom prst="rect">
            <a:avLst/>
          </a:prstGeom>
        </p:spPr>
        <p:txBody>
          <a:bodyPr spcFirstLastPara="1" wrap="square" lIns="91425" tIns="91425" rIns="91425" bIns="91425" anchor="t" anchorCtr="0">
            <a:noAutofit/>
          </a:bodyPr>
          <a:lstStyle/>
          <a:p>
            <a:pPr marL="457200" lvl="0" indent="-384175" algn="l" rtl="0">
              <a:lnSpc>
                <a:spcPct val="80000"/>
              </a:lnSpc>
              <a:spcBef>
                <a:spcPts val="0"/>
              </a:spcBef>
              <a:spcAft>
                <a:spcPts val="0"/>
              </a:spcAft>
              <a:buClr>
                <a:srgbClr val="FFFF00"/>
              </a:buClr>
              <a:buSzPts val="2450"/>
              <a:buChar char="●"/>
            </a:pPr>
            <a:r>
              <a:rPr lang="en" sz="2450" dirty="0">
                <a:solidFill>
                  <a:srgbClr val="FFFF00"/>
                </a:solidFill>
              </a:rPr>
              <a:t>If I told you there was a character who lived in Old Testament times who is only mentioned twice in the entire Old Testament, you’d probably conclude this person is a “minor character” in history and in God’s plan.</a:t>
            </a:r>
            <a:endParaRPr sz="2450" dirty="0">
              <a:solidFill>
                <a:srgbClr val="FFFF00"/>
              </a:solidFill>
            </a:endParaRPr>
          </a:p>
          <a:p>
            <a:pPr marL="457200" lvl="0" indent="-384175" algn="l" rtl="0">
              <a:lnSpc>
                <a:spcPct val="80000"/>
              </a:lnSpc>
              <a:spcBef>
                <a:spcPts val="0"/>
              </a:spcBef>
              <a:spcAft>
                <a:spcPts val="0"/>
              </a:spcAft>
              <a:buClr>
                <a:schemeClr val="dk1"/>
              </a:buClr>
              <a:buSzPts val="2450"/>
              <a:buChar char="●"/>
            </a:pPr>
            <a:r>
              <a:rPr lang="en" sz="2450" dirty="0">
                <a:solidFill>
                  <a:schemeClr val="dk1"/>
                </a:solidFill>
              </a:rPr>
              <a:t>But what if I then told you that this same “minor character” is mentioned NINE times in the New Testament, the New Covenant for we Christians. Would that change your perception of this person at all?</a:t>
            </a:r>
            <a:endParaRPr sz="2450" dirty="0">
              <a:solidFill>
                <a:schemeClr val="dk1"/>
              </a:solidFill>
            </a:endParaRPr>
          </a:p>
          <a:p>
            <a:pPr marL="457200" lvl="0" indent="-384175" algn="l" rtl="0">
              <a:lnSpc>
                <a:spcPct val="80000"/>
              </a:lnSpc>
              <a:spcBef>
                <a:spcPts val="0"/>
              </a:spcBef>
              <a:spcAft>
                <a:spcPts val="0"/>
              </a:spcAft>
              <a:buClr>
                <a:srgbClr val="00FFFF"/>
              </a:buClr>
              <a:buSzPts val="2450"/>
              <a:buChar char="●"/>
            </a:pPr>
            <a:r>
              <a:rPr lang="en" sz="2450" dirty="0">
                <a:solidFill>
                  <a:srgbClr val="00FFFF"/>
                </a:solidFill>
              </a:rPr>
              <a:t>Today we want to look at the life of, and the importance of, a man named Melchizedek, whom we actually know very little about.</a:t>
            </a:r>
            <a:endParaRPr sz="2450" dirty="0">
              <a:solidFill>
                <a:srgbClr val="00FFFF"/>
              </a:solidFill>
            </a:endParaRPr>
          </a:p>
          <a:p>
            <a:pPr marL="457200" lvl="0" indent="-384175" algn="l" rtl="0">
              <a:lnSpc>
                <a:spcPct val="80000"/>
              </a:lnSpc>
              <a:spcBef>
                <a:spcPts val="0"/>
              </a:spcBef>
              <a:spcAft>
                <a:spcPts val="0"/>
              </a:spcAft>
              <a:buClr>
                <a:srgbClr val="FFFF00"/>
              </a:buClr>
              <a:buSzPts val="2450"/>
              <a:buChar char="●"/>
            </a:pPr>
            <a:r>
              <a:rPr lang="en" sz="2450" dirty="0">
                <a:solidFill>
                  <a:srgbClr val="FFFF00"/>
                </a:solidFill>
              </a:rPr>
              <a:t>His name is neither Hebrew nor Aramaic, but actually Canaanite, and it means “King of Righteousness”.  I was actually surprised that the Canaanites even had a word for righteousness!</a:t>
            </a:r>
            <a:endParaRPr sz="245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567150" y="0"/>
            <a:ext cx="10273500" cy="553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FIRST AND ONLY EVENT</a:t>
            </a:r>
            <a:endParaRPr sz="5000" b="1">
              <a:solidFill>
                <a:srgbClr val="00FFFF"/>
              </a:solidFill>
            </a:endParaRPr>
          </a:p>
        </p:txBody>
      </p:sp>
      <p:sp>
        <p:nvSpPr>
          <p:cNvPr id="67" name="Google Shape;67;p15"/>
          <p:cNvSpPr txBox="1">
            <a:spLocks noGrp="1"/>
          </p:cNvSpPr>
          <p:nvPr>
            <p:ph type="subTitle" idx="1"/>
          </p:nvPr>
        </p:nvSpPr>
        <p:spPr>
          <a:xfrm>
            <a:off x="-140775" y="553500"/>
            <a:ext cx="9325800" cy="4590000"/>
          </a:xfrm>
          <a:prstGeom prst="rect">
            <a:avLst/>
          </a:prstGeom>
        </p:spPr>
        <p:txBody>
          <a:bodyPr spcFirstLastPara="1" wrap="square" lIns="91425" tIns="91425" rIns="91425" bIns="91425" anchor="t" anchorCtr="0">
            <a:noAutofit/>
          </a:bodyPr>
          <a:lstStyle/>
          <a:p>
            <a:pPr marL="457200" lvl="0" indent="-384175" algn="l" rtl="0">
              <a:lnSpc>
                <a:spcPct val="80000"/>
              </a:lnSpc>
              <a:spcBef>
                <a:spcPts val="0"/>
              </a:spcBef>
              <a:spcAft>
                <a:spcPts val="0"/>
              </a:spcAft>
              <a:buClr>
                <a:srgbClr val="FFFF00"/>
              </a:buClr>
              <a:buSzPts val="2450"/>
              <a:buChar char="●"/>
            </a:pPr>
            <a:r>
              <a:rPr lang="en" sz="2450" dirty="0">
                <a:solidFill>
                  <a:srgbClr val="FFFF00"/>
                </a:solidFill>
              </a:rPr>
              <a:t>The only information we have about Melchizedek comes from what we already read in Genesis 14.  Abram, whom God will later rename Abraham,  is returning from battle, where he has rescued his relative Lot and his family who were taken captive.</a:t>
            </a:r>
            <a:endParaRPr sz="2450" dirty="0">
              <a:solidFill>
                <a:srgbClr val="FFFF00"/>
              </a:solidFill>
            </a:endParaRPr>
          </a:p>
          <a:p>
            <a:pPr marL="457200" lvl="0" indent="-384175" algn="l" rtl="0">
              <a:lnSpc>
                <a:spcPct val="80000"/>
              </a:lnSpc>
              <a:spcBef>
                <a:spcPts val="0"/>
              </a:spcBef>
              <a:spcAft>
                <a:spcPts val="0"/>
              </a:spcAft>
              <a:buClr>
                <a:schemeClr val="dk1"/>
              </a:buClr>
              <a:buSzPts val="2450"/>
              <a:buChar char="●"/>
            </a:pPr>
            <a:r>
              <a:rPr lang="en" sz="2450" dirty="0">
                <a:solidFill>
                  <a:schemeClr val="dk1"/>
                </a:solidFill>
              </a:rPr>
              <a:t>They are nearing the very wicked city of Sodom, where Lot has decided to live, and the king of Sodom (who is not named) comes out to meet them.  But there is ANOTHER king in this entourage, Melchizedek, who is king of a city called “Salem”.</a:t>
            </a:r>
            <a:endParaRPr sz="2450" dirty="0">
              <a:solidFill>
                <a:schemeClr val="dk1"/>
              </a:solidFill>
            </a:endParaRPr>
          </a:p>
          <a:p>
            <a:pPr marL="457200" lvl="0" indent="-384175" algn="l" rtl="0">
              <a:lnSpc>
                <a:spcPct val="80000"/>
              </a:lnSpc>
              <a:spcBef>
                <a:spcPts val="0"/>
              </a:spcBef>
              <a:spcAft>
                <a:spcPts val="0"/>
              </a:spcAft>
              <a:buClr>
                <a:srgbClr val="00FFFF"/>
              </a:buClr>
              <a:buSzPts val="2450"/>
              <a:buChar char="●"/>
            </a:pPr>
            <a:r>
              <a:rPr lang="en" sz="2450" dirty="0">
                <a:solidFill>
                  <a:srgbClr val="00FFFF"/>
                </a:solidFill>
              </a:rPr>
              <a:t>Where is Salem?  It is one of the oldest cities in the world, and you probably know it better by its later name - Jerusalem!  King David will later make Jerusalem the capital of Judah, the temple will be built there by Solomon, this is where Jesus will be crucified one day, and where the church will begin in Acts 2!</a:t>
            </a:r>
            <a:endParaRPr sz="2450" dirty="0">
              <a:solidFill>
                <a:srgbClr val="00FFFF"/>
              </a:solidFill>
            </a:endParaRPr>
          </a:p>
          <a:p>
            <a:pPr marL="457200" lvl="0" indent="-384175" algn="l" rtl="0">
              <a:lnSpc>
                <a:spcPct val="80000"/>
              </a:lnSpc>
              <a:spcBef>
                <a:spcPts val="0"/>
              </a:spcBef>
              <a:spcAft>
                <a:spcPts val="0"/>
              </a:spcAft>
              <a:buClr>
                <a:srgbClr val="FFFF00"/>
              </a:buClr>
              <a:buSzPts val="2450"/>
              <a:buChar char="●"/>
            </a:pPr>
            <a:r>
              <a:rPr lang="en" sz="2450" dirty="0">
                <a:solidFill>
                  <a:srgbClr val="FFFF00"/>
                </a:solidFill>
              </a:rPr>
              <a:t>So Melchizedek has traveled several miles just to see Abraham!  Why would he do this?</a:t>
            </a:r>
            <a:endParaRPr sz="245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567150" y="0"/>
            <a:ext cx="10273500" cy="506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GOD MOST HIGH?</a:t>
            </a:r>
            <a:endParaRPr sz="5000" b="1">
              <a:solidFill>
                <a:srgbClr val="00FFFF"/>
              </a:solidFill>
            </a:endParaRPr>
          </a:p>
        </p:txBody>
      </p:sp>
      <p:sp>
        <p:nvSpPr>
          <p:cNvPr id="73" name="Google Shape;73;p16"/>
          <p:cNvSpPr txBox="1">
            <a:spLocks noGrp="1"/>
          </p:cNvSpPr>
          <p:nvPr>
            <p:ph type="subTitle" idx="1"/>
          </p:nvPr>
        </p:nvSpPr>
        <p:spPr>
          <a:xfrm>
            <a:off x="-167850" y="426375"/>
            <a:ext cx="9352800" cy="47172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a:solidFill>
                  <a:srgbClr val="FFFF00"/>
                </a:solidFill>
              </a:rPr>
              <a:t>First, and this is important for later on, Melchizedek is not only the king of Salem, but he is also their PRIEST!  But in this idolatrous land full of pagan false gods, Melchizedek is priest of “God most high”.  Which God is that?</a:t>
            </a:r>
            <a:endParaRPr sz="2000">
              <a:solidFill>
                <a:srgbClr val="FFFF00"/>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He is the God who possesses heaven and earth!</a:t>
            </a:r>
            <a:r>
              <a:rPr lang="en" sz="2000">
                <a:solidFill>
                  <a:srgbClr val="FFFF00"/>
                </a:solidFill>
              </a:rPr>
              <a:t>  </a:t>
            </a:r>
            <a:r>
              <a:rPr lang="en" sz="2000" u="sng">
                <a:solidFill>
                  <a:srgbClr val="FFFF00"/>
                </a:solidFill>
              </a:rPr>
              <a:t>Gen.14:19</a:t>
            </a:r>
            <a:r>
              <a:rPr lang="en" sz="2000">
                <a:solidFill>
                  <a:srgbClr val="FFFF00"/>
                </a:solidFill>
              </a:rPr>
              <a:t> </a:t>
            </a:r>
            <a:r>
              <a:rPr lang="en" sz="2000" i="1">
                <a:solidFill>
                  <a:schemeClr val="dk1"/>
                </a:solidFill>
              </a:rPr>
              <a:t>“And he blessed him and said: “Blessed be Abram of </a:t>
            </a:r>
            <a:r>
              <a:rPr lang="en" sz="2000" i="1" u="sng">
                <a:solidFill>
                  <a:schemeClr val="dk1"/>
                </a:solidFill>
              </a:rPr>
              <a:t>God Most High</a:t>
            </a:r>
            <a:r>
              <a:rPr lang="en" sz="2000" i="1">
                <a:solidFill>
                  <a:schemeClr val="dk1"/>
                </a:solidFill>
              </a:rPr>
              <a:t>, Possessor of heaven and earth.”  </a:t>
            </a:r>
            <a:r>
              <a:rPr lang="en" sz="2000">
                <a:solidFill>
                  <a:srgbClr val="00FFFF"/>
                </a:solidFill>
              </a:rPr>
              <a:t>He had also enabled Abraham to defeat his enemies.</a:t>
            </a:r>
            <a:endParaRPr sz="2000">
              <a:solidFill>
                <a:srgbClr val="00FFFF"/>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He is the God of Abram!</a:t>
            </a:r>
            <a:r>
              <a:rPr lang="en" sz="2000">
                <a:solidFill>
                  <a:srgbClr val="FFFF00"/>
                </a:solidFill>
              </a:rPr>
              <a:t>  </a:t>
            </a:r>
            <a:r>
              <a:rPr lang="en" sz="2000" u="sng">
                <a:solidFill>
                  <a:srgbClr val="FFFF00"/>
                </a:solidFill>
              </a:rPr>
              <a:t>Gen.14:22</a:t>
            </a:r>
            <a:r>
              <a:rPr lang="en" sz="2000">
                <a:solidFill>
                  <a:srgbClr val="FFFF00"/>
                </a:solidFill>
              </a:rPr>
              <a:t> </a:t>
            </a:r>
            <a:r>
              <a:rPr lang="en" sz="2000" i="1">
                <a:solidFill>
                  <a:schemeClr val="dk1"/>
                </a:solidFill>
              </a:rPr>
              <a:t>“But Abram said to the king of Sodom, “I have raised my hand to the Lord, </a:t>
            </a:r>
            <a:r>
              <a:rPr lang="en" sz="2000" i="1" u="sng">
                <a:solidFill>
                  <a:schemeClr val="dk1"/>
                </a:solidFill>
              </a:rPr>
              <a:t>God Most High</a:t>
            </a:r>
            <a:r>
              <a:rPr lang="en" sz="2000" i="1">
                <a:solidFill>
                  <a:schemeClr val="dk1"/>
                </a:solidFill>
              </a:rPr>
              <a:t>, the Possessor of heaven and earth,”</a:t>
            </a:r>
            <a:endParaRPr sz="2000" i="1">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The God of King David!</a:t>
            </a:r>
            <a:r>
              <a:rPr lang="en" sz="2000">
                <a:solidFill>
                  <a:srgbClr val="FFFF00"/>
                </a:solidFill>
              </a:rPr>
              <a:t> </a:t>
            </a:r>
            <a:r>
              <a:rPr lang="en" sz="2000" u="sng">
                <a:solidFill>
                  <a:srgbClr val="FFFF00"/>
                </a:solidFill>
              </a:rPr>
              <a:t>Ps.57:2</a:t>
            </a:r>
            <a:r>
              <a:rPr lang="en" sz="2000">
                <a:solidFill>
                  <a:srgbClr val="FFFF00"/>
                </a:solidFill>
              </a:rPr>
              <a:t> (by David) </a:t>
            </a:r>
            <a:r>
              <a:rPr lang="en" sz="2000" i="1">
                <a:solidFill>
                  <a:schemeClr val="dk1"/>
                </a:solidFill>
              </a:rPr>
              <a:t>“I will cry out to </a:t>
            </a:r>
            <a:r>
              <a:rPr lang="en" sz="2000" i="1" u="sng">
                <a:solidFill>
                  <a:schemeClr val="dk1"/>
                </a:solidFill>
              </a:rPr>
              <a:t>God Most High</a:t>
            </a:r>
            <a:r>
              <a:rPr lang="en" sz="2000" i="1">
                <a:solidFill>
                  <a:schemeClr val="dk1"/>
                </a:solidFill>
              </a:rPr>
              <a:t>, to God who performs all things for me.”</a:t>
            </a:r>
            <a:endParaRPr sz="2000" i="1">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The God of Daniel!</a:t>
            </a:r>
            <a:r>
              <a:rPr lang="en" sz="2000">
                <a:solidFill>
                  <a:srgbClr val="FFFF00"/>
                </a:solidFill>
              </a:rPr>
              <a:t>  </a:t>
            </a:r>
            <a:r>
              <a:rPr lang="en" sz="2000" u="sng">
                <a:solidFill>
                  <a:srgbClr val="FFFF00"/>
                </a:solidFill>
              </a:rPr>
              <a:t>Dan.5:18</a:t>
            </a:r>
            <a:r>
              <a:rPr lang="en" sz="2000">
                <a:solidFill>
                  <a:srgbClr val="FFFF00"/>
                </a:solidFill>
              </a:rPr>
              <a:t> </a:t>
            </a:r>
            <a:r>
              <a:rPr lang="en" sz="2000" i="1">
                <a:solidFill>
                  <a:schemeClr val="dk1"/>
                </a:solidFill>
              </a:rPr>
              <a:t>“O king, </a:t>
            </a:r>
            <a:r>
              <a:rPr lang="en" sz="2000" i="1" u="sng">
                <a:solidFill>
                  <a:schemeClr val="dk1"/>
                </a:solidFill>
              </a:rPr>
              <a:t>the Most High God</a:t>
            </a:r>
            <a:r>
              <a:rPr lang="en" sz="2000" i="1">
                <a:solidFill>
                  <a:schemeClr val="dk1"/>
                </a:solidFill>
              </a:rPr>
              <a:t> gave Nebuchadnezzar your father a kingdom and majesty, glory and honor.”</a:t>
            </a:r>
            <a:endParaRPr sz="2000" i="1">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The God whom the demons fear!</a:t>
            </a:r>
            <a:r>
              <a:rPr lang="en" sz="2000">
                <a:solidFill>
                  <a:srgbClr val="FFFF00"/>
                </a:solidFill>
              </a:rPr>
              <a:t>  </a:t>
            </a:r>
            <a:r>
              <a:rPr lang="en" sz="2000" u="sng">
                <a:solidFill>
                  <a:srgbClr val="FFFF00"/>
                </a:solidFill>
              </a:rPr>
              <a:t>Mk.5:7</a:t>
            </a:r>
            <a:r>
              <a:rPr lang="en" sz="2000">
                <a:solidFill>
                  <a:srgbClr val="FFFF00"/>
                </a:solidFill>
              </a:rPr>
              <a:t> </a:t>
            </a:r>
            <a:r>
              <a:rPr lang="en" sz="2000" i="1">
                <a:solidFill>
                  <a:schemeClr val="dk1"/>
                </a:solidFill>
              </a:rPr>
              <a:t>“And he cried out with a loud voice and said, “What have I to do with You, </a:t>
            </a:r>
            <a:r>
              <a:rPr lang="en" sz="2000" i="1" u="sng">
                <a:solidFill>
                  <a:schemeClr val="dk1"/>
                </a:solidFill>
              </a:rPr>
              <a:t>Jesus, Son of the Most High God</a:t>
            </a:r>
            <a:r>
              <a:rPr lang="en" sz="2000" i="1">
                <a:solidFill>
                  <a:schemeClr val="dk1"/>
                </a:solidFill>
              </a:rPr>
              <a:t>? I implore You by God that You do not torment me.”</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Melchizedek is of no blood relation to Abraham at all.  We actually know NOTHING about his lineage.  And yet Melchizedek diligently serves the same God Abram does! How comforting must this have been to both of these men!</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567150" y="0"/>
            <a:ext cx="10273500" cy="506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WHO IS “GREATER”?</a:t>
            </a:r>
            <a:endParaRPr sz="5000" b="1">
              <a:solidFill>
                <a:srgbClr val="00FFFF"/>
              </a:solidFill>
            </a:endParaRPr>
          </a:p>
        </p:txBody>
      </p:sp>
      <p:sp>
        <p:nvSpPr>
          <p:cNvPr id="79" name="Google Shape;79;p17"/>
          <p:cNvSpPr txBox="1">
            <a:spLocks noGrp="1"/>
          </p:cNvSpPr>
          <p:nvPr>
            <p:ph type="subTitle" idx="1"/>
          </p:nvPr>
        </p:nvSpPr>
        <p:spPr>
          <a:xfrm>
            <a:off x="-161075" y="426375"/>
            <a:ext cx="9345900" cy="4717200"/>
          </a:xfrm>
          <a:prstGeom prst="rect">
            <a:avLst/>
          </a:prstGeom>
        </p:spPr>
        <p:txBody>
          <a:bodyPr spcFirstLastPara="1" wrap="square" lIns="91425" tIns="91425" rIns="91425" bIns="91425" anchor="t" anchorCtr="0">
            <a:noAutofit/>
          </a:bodyPr>
          <a:lstStyle/>
          <a:p>
            <a:pPr marL="457200" lvl="0" indent="-381000" algn="l" rtl="0">
              <a:lnSpc>
                <a:spcPct val="80000"/>
              </a:lnSpc>
              <a:spcBef>
                <a:spcPts val="0"/>
              </a:spcBef>
              <a:spcAft>
                <a:spcPts val="0"/>
              </a:spcAft>
              <a:buClr>
                <a:srgbClr val="FFFF00"/>
              </a:buClr>
              <a:buSzPts val="2400"/>
              <a:buChar char="●"/>
            </a:pPr>
            <a:r>
              <a:rPr lang="en" sz="2400">
                <a:solidFill>
                  <a:srgbClr val="FFFF00"/>
                </a:solidFill>
              </a:rPr>
              <a:t>The Jews view Abraham as the greatest of the patriarchs, as he is the one whom God gave great promises to and made a covenant with him.  But what happens when they meet?</a:t>
            </a:r>
            <a:endParaRPr sz="2400">
              <a:solidFill>
                <a:srgbClr val="FFFF00"/>
              </a:solidFill>
            </a:endParaRPr>
          </a:p>
          <a:p>
            <a:pPr marL="457200" lvl="0" indent="-381000" algn="l" rtl="0">
              <a:lnSpc>
                <a:spcPct val="80000"/>
              </a:lnSpc>
              <a:spcBef>
                <a:spcPts val="0"/>
              </a:spcBef>
              <a:spcAft>
                <a:spcPts val="0"/>
              </a:spcAft>
              <a:buClr>
                <a:schemeClr val="dk1"/>
              </a:buClr>
              <a:buSzPts val="2400"/>
              <a:buChar char="●"/>
            </a:pPr>
            <a:r>
              <a:rPr lang="en" sz="2400">
                <a:solidFill>
                  <a:schemeClr val="dk1"/>
                </a:solidFill>
              </a:rPr>
              <a:t>Melchizedek has not come empty handed.  Knowing that they are returning from a battle, with freed captives, he bestows the gracious gift of bread and wine.</a:t>
            </a:r>
            <a:endParaRPr sz="2400">
              <a:solidFill>
                <a:schemeClr val="dk1"/>
              </a:solidFill>
            </a:endParaRPr>
          </a:p>
          <a:p>
            <a:pPr marL="457200" lvl="0" indent="-381000" algn="l" rtl="0">
              <a:lnSpc>
                <a:spcPct val="80000"/>
              </a:lnSpc>
              <a:spcBef>
                <a:spcPts val="0"/>
              </a:spcBef>
              <a:spcAft>
                <a:spcPts val="0"/>
              </a:spcAft>
              <a:buClr>
                <a:srgbClr val="00FFFF"/>
              </a:buClr>
              <a:buSzPts val="2400"/>
              <a:buChar char="●"/>
            </a:pPr>
            <a:r>
              <a:rPr lang="en" sz="2400">
                <a:solidFill>
                  <a:srgbClr val="00FFFF"/>
                </a:solidFill>
              </a:rPr>
              <a:t>Melchizedek bestows the “blessings”, not Abraham.  HE is the king and the priest, NOT Abraham. </a:t>
            </a:r>
            <a:r>
              <a:rPr lang="en" sz="2400">
                <a:solidFill>
                  <a:srgbClr val="FFFF00"/>
                </a:solidFill>
              </a:rPr>
              <a:t> </a:t>
            </a:r>
            <a:r>
              <a:rPr lang="en" sz="2400" i="1">
                <a:solidFill>
                  <a:schemeClr val="dk1"/>
                </a:solidFill>
              </a:rPr>
              <a:t>“Blessed be Abram of God Most High, Possessor of heaven and earth; And blessed be God Most High, Who has delivered your enemies into your hand.”</a:t>
            </a:r>
            <a:endParaRPr sz="2400" i="1">
              <a:solidFill>
                <a:schemeClr val="dk1"/>
              </a:solidFill>
            </a:endParaRPr>
          </a:p>
          <a:p>
            <a:pPr marL="457200" lvl="0" indent="-381000" algn="l" rtl="0">
              <a:lnSpc>
                <a:spcPct val="80000"/>
              </a:lnSpc>
              <a:spcBef>
                <a:spcPts val="0"/>
              </a:spcBef>
              <a:spcAft>
                <a:spcPts val="0"/>
              </a:spcAft>
              <a:buClr>
                <a:srgbClr val="FFFF00"/>
              </a:buClr>
              <a:buSzPts val="2400"/>
              <a:buChar char="●"/>
            </a:pPr>
            <a:r>
              <a:rPr lang="en" sz="2400">
                <a:solidFill>
                  <a:srgbClr val="FFFF00"/>
                </a:solidFill>
              </a:rPr>
              <a:t>And then, amazingly, it is Abram who gives to Melchizedek, a stranger that he just met, a full one tenth of the spoils they have just taken in battle!  Why would Abram voluntarily do this?  Whom does Abram believe to be the “greater” of the two of them?  We are going to see that this is an important point.</a:t>
            </a:r>
            <a:endParaRPr sz="24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567150" y="0"/>
            <a:ext cx="10273500" cy="506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a:solidFill>
                  <a:srgbClr val="00FFFF"/>
                </a:solidFill>
              </a:rPr>
              <a:t>HUNDREDS OF YEARS LATER</a:t>
            </a:r>
            <a:endParaRPr sz="4900" b="1">
              <a:solidFill>
                <a:srgbClr val="00FFFF"/>
              </a:solidFill>
            </a:endParaRPr>
          </a:p>
        </p:txBody>
      </p:sp>
      <p:sp>
        <p:nvSpPr>
          <p:cNvPr id="85" name="Google Shape;85;p18"/>
          <p:cNvSpPr txBox="1">
            <a:spLocks noGrp="1"/>
          </p:cNvSpPr>
          <p:nvPr>
            <p:ph type="subTitle" idx="1"/>
          </p:nvPr>
        </p:nvSpPr>
        <p:spPr>
          <a:xfrm>
            <a:off x="-161075" y="426375"/>
            <a:ext cx="9345900" cy="4717200"/>
          </a:xfrm>
          <a:prstGeom prst="rect">
            <a:avLst/>
          </a:prstGeom>
        </p:spPr>
        <p:txBody>
          <a:bodyPr spcFirstLastPara="1" wrap="square" lIns="91425" tIns="91425" rIns="91425" bIns="91425" anchor="t" anchorCtr="0">
            <a:noAutofit/>
          </a:bodyPr>
          <a:lstStyle/>
          <a:p>
            <a:pPr marL="457200" lvl="0" indent="-368300" algn="l" rtl="0">
              <a:lnSpc>
                <a:spcPct val="80000"/>
              </a:lnSpc>
              <a:spcBef>
                <a:spcPts val="0"/>
              </a:spcBef>
              <a:spcAft>
                <a:spcPts val="0"/>
              </a:spcAft>
              <a:buClr>
                <a:srgbClr val="FFFF00"/>
              </a:buClr>
              <a:buSzPts val="2200"/>
              <a:buChar char="●"/>
            </a:pPr>
            <a:r>
              <a:rPr lang="en" sz="2200">
                <a:solidFill>
                  <a:srgbClr val="FFFF00"/>
                </a:solidFill>
              </a:rPr>
              <a:t>After Abraham, Isaac, Jacob, Joseph.  After 400 years of Egyptian slavery.  After wandering in the wilderness 40 years and after conquering the land.  After all the judges, in the reign of Israel’s second king, David, he writes </a:t>
            </a:r>
            <a:r>
              <a:rPr lang="en" sz="2200" u="sng">
                <a:solidFill>
                  <a:srgbClr val="FFFF00"/>
                </a:solidFill>
              </a:rPr>
              <a:t>Psalm 110</a:t>
            </a:r>
            <a:r>
              <a:rPr lang="en" sz="2200">
                <a:solidFill>
                  <a:srgbClr val="FFFF00"/>
                </a:solidFill>
              </a:rPr>
              <a:t>.</a:t>
            </a:r>
            <a:endParaRPr sz="2200">
              <a:solidFill>
                <a:srgbClr val="FFFF00"/>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Psalm 110:1-4</a:t>
            </a:r>
            <a:r>
              <a:rPr lang="en" sz="2200">
                <a:solidFill>
                  <a:schemeClr val="dk1"/>
                </a:solidFill>
              </a:rPr>
              <a:t> </a:t>
            </a:r>
            <a:r>
              <a:rPr lang="en" sz="2200" i="1">
                <a:solidFill>
                  <a:schemeClr val="dk1"/>
                </a:solidFill>
              </a:rPr>
              <a:t>“The LORD said </a:t>
            </a:r>
            <a:r>
              <a:rPr lang="en" sz="2200" i="1">
                <a:solidFill>
                  <a:srgbClr val="00FFFF"/>
                </a:solidFill>
              </a:rPr>
              <a:t>to my Lord</a:t>
            </a:r>
            <a:r>
              <a:rPr lang="en" sz="2200" i="1">
                <a:solidFill>
                  <a:schemeClr val="dk1"/>
                </a:solidFill>
              </a:rPr>
              <a:t>, “Sit at My right hand, till I make </a:t>
            </a:r>
            <a:r>
              <a:rPr lang="en" sz="2200" i="1" u="sng">
                <a:solidFill>
                  <a:schemeClr val="dk1"/>
                </a:solidFill>
              </a:rPr>
              <a:t>Your</a:t>
            </a:r>
            <a:r>
              <a:rPr lang="en" sz="2200" i="1">
                <a:solidFill>
                  <a:schemeClr val="dk1"/>
                </a:solidFill>
              </a:rPr>
              <a:t> enemies </a:t>
            </a:r>
            <a:r>
              <a:rPr lang="en" sz="2200" i="1" u="sng">
                <a:solidFill>
                  <a:schemeClr val="dk1"/>
                </a:solidFill>
              </a:rPr>
              <a:t>Your</a:t>
            </a:r>
            <a:r>
              <a:rPr lang="en" sz="2200" i="1">
                <a:solidFill>
                  <a:schemeClr val="dk1"/>
                </a:solidFill>
              </a:rPr>
              <a:t> footstool.” 2 The Lord shall send the rod of </a:t>
            </a:r>
            <a:r>
              <a:rPr lang="en" sz="2200" i="1" u="sng">
                <a:solidFill>
                  <a:schemeClr val="dk1"/>
                </a:solidFill>
              </a:rPr>
              <a:t>Your</a:t>
            </a:r>
            <a:r>
              <a:rPr lang="en" sz="2200" i="1">
                <a:solidFill>
                  <a:schemeClr val="dk1"/>
                </a:solidFill>
              </a:rPr>
              <a:t> strength out of Zion. Rule in the midst of </a:t>
            </a:r>
            <a:r>
              <a:rPr lang="en" sz="2200" i="1" u="sng">
                <a:solidFill>
                  <a:schemeClr val="dk1"/>
                </a:solidFill>
              </a:rPr>
              <a:t>Your</a:t>
            </a:r>
            <a:r>
              <a:rPr lang="en" sz="2200" i="1">
                <a:solidFill>
                  <a:schemeClr val="dk1"/>
                </a:solidFill>
              </a:rPr>
              <a:t> enemies! 3 </a:t>
            </a:r>
            <a:r>
              <a:rPr lang="en" sz="2200" i="1" u="sng">
                <a:solidFill>
                  <a:schemeClr val="dk1"/>
                </a:solidFill>
              </a:rPr>
              <a:t>Your</a:t>
            </a:r>
            <a:r>
              <a:rPr lang="en" sz="2200" i="1">
                <a:solidFill>
                  <a:schemeClr val="dk1"/>
                </a:solidFill>
              </a:rPr>
              <a:t> people shall be volunteers in the day of </a:t>
            </a:r>
            <a:r>
              <a:rPr lang="en" sz="2200" i="1" u="sng">
                <a:solidFill>
                  <a:schemeClr val="dk1"/>
                </a:solidFill>
              </a:rPr>
              <a:t>Your</a:t>
            </a:r>
            <a:r>
              <a:rPr lang="en" sz="2200" i="1">
                <a:solidFill>
                  <a:schemeClr val="dk1"/>
                </a:solidFill>
              </a:rPr>
              <a:t> power; in the beauties of holiness, from the womb of the morning, </a:t>
            </a:r>
            <a:r>
              <a:rPr lang="en" sz="2200" i="1" u="sng">
                <a:solidFill>
                  <a:schemeClr val="dk1"/>
                </a:solidFill>
              </a:rPr>
              <a:t>You</a:t>
            </a:r>
            <a:r>
              <a:rPr lang="en" sz="2200" i="1">
                <a:solidFill>
                  <a:schemeClr val="dk1"/>
                </a:solidFill>
              </a:rPr>
              <a:t> have the dew of </a:t>
            </a:r>
            <a:r>
              <a:rPr lang="en" sz="2200" i="1" u="sng">
                <a:solidFill>
                  <a:schemeClr val="dk1"/>
                </a:solidFill>
              </a:rPr>
              <a:t>Your</a:t>
            </a:r>
            <a:r>
              <a:rPr lang="en" sz="2200" i="1">
                <a:solidFill>
                  <a:schemeClr val="dk1"/>
                </a:solidFill>
              </a:rPr>
              <a:t> youth. 4 The Lord has sworn and will not relent, “</a:t>
            </a:r>
            <a:r>
              <a:rPr lang="en" sz="2200" i="1" u="sng">
                <a:solidFill>
                  <a:srgbClr val="00FFFF"/>
                </a:solidFill>
              </a:rPr>
              <a:t>You are a priest forever according to the order of Melchizedek</a:t>
            </a:r>
            <a:r>
              <a:rPr lang="en" sz="2200" i="1">
                <a:solidFill>
                  <a:schemeClr val="dk1"/>
                </a:solidFill>
              </a:rPr>
              <a:t>.”</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Mk.12:35-37</a:t>
            </a:r>
            <a:r>
              <a:rPr lang="en" sz="2200">
                <a:solidFill>
                  <a:schemeClr val="dk1"/>
                </a:solidFill>
              </a:rPr>
              <a:t> </a:t>
            </a:r>
            <a:r>
              <a:rPr lang="en" sz="2200" i="1">
                <a:solidFill>
                  <a:schemeClr val="dk1"/>
                </a:solidFill>
              </a:rPr>
              <a:t>“Then Jesus answered and said, while He taught in the temple, “How is it that the scribes say that the Christ is the Son of David? 36 For David himself said by the Holy Spirit: ‘</a:t>
            </a:r>
            <a:r>
              <a:rPr lang="en" sz="2200" i="1" u="sng">
                <a:solidFill>
                  <a:schemeClr val="dk1"/>
                </a:solidFill>
              </a:rPr>
              <a:t>The Lord said to my Lord</a:t>
            </a:r>
            <a:r>
              <a:rPr lang="en" sz="2200" i="1">
                <a:solidFill>
                  <a:schemeClr val="dk1"/>
                </a:solidFill>
              </a:rPr>
              <a:t>, “Sit at My right hand, till I make Your enemies Your footstool.” ’37 </a:t>
            </a:r>
            <a:r>
              <a:rPr lang="en" sz="2200" i="1" u="sng">
                <a:solidFill>
                  <a:schemeClr val="dk1"/>
                </a:solidFill>
              </a:rPr>
              <a:t>Therefore David himself calls Him ‘Lord’; how is He then his Son</a:t>
            </a:r>
            <a:r>
              <a:rPr lang="en" sz="2200" i="1">
                <a:solidFill>
                  <a:schemeClr val="dk1"/>
                </a:solidFill>
              </a:rPr>
              <a:t>?” And the common people heard Him gladly.”</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567150" y="0"/>
            <a:ext cx="10273500" cy="506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a:solidFill>
                  <a:srgbClr val="00FFFF"/>
                </a:solidFill>
              </a:rPr>
              <a:t>PSALM 110 IS ABOUT JESUS</a:t>
            </a:r>
            <a:endParaRPr sz="4900" b="1">
              <a:solidFill>
                <a:srgbClr val="00FFFF"/>
              </a:solidFill>
            </a:endParaRPr>
          </a:p>
        </p:txBody>
      </p:sp>
      <p:sp>
        <p:nvSpPr>
          <p:cNvPr id="91" name="Google Shape;91;p19"/>
          <p:cNvSpPr txBox="1">
            <a:spLocks noGrp="1"/>
          </p:cNvSpPr>
          <p:nvPr>
            <p:ph type="subTitle" idx="1"/>
          </p:nvPr>
        </p:nvSpPr>
        <p:spPr>
          <a:xfrm>
            <a:off x="-161075" y="426375"/>
            <a:ext cx="9387000" cy="4717200"/>
          </a:xfrm>
          <a:prstGeom prst="rect">
            <a:avLst/>
          </a:prstGeom>
        </p:spPr>
        <p:txBody>
          <a:bodyPr spcFirstLastPara="1" wrap="square" lIns="91425" tIns="91425" rIns="91425" bIns="91425" anchor="t" anchorCtr="0">
            <a:noAutofit/>
          </a:bodyPr>
          <a:lstStyle/>
          <a:p>
            <a:pPr marL="457200" lvl="0" indent="-374650" algn="l" rtl="0">
              <a:lnSpc>
                <a:spcPct val="80000"/>
              </a:lnSpc>
              <a:spcBef>
                <a:spcPts val="0"/>
              </a:spcBef>
              <a:spcAft>
                <a:spcPts val="0"/>
              </a:spcAft>
              <a:buClr>
                <a:srgbClr val="FFFF00"/>
              </a:buClr>
              <a:buSzPts val="2300"/>
              <a:buChar char="●"/>
            </a:pPr>
            <a:r>
              <a:rPr lang="en" sz="2300" i="1" u="sng">
                <a:solidFill>
                  <a:srgbClr val="FFFF00"/>
                </a:solidFill>
              </a:rPr>
              <a:t>Heb.5:5-11</a:t>
            </a:r>
            <a:r>
              <a:rPr lang="en" sz="2300" i="1">
                <a:solidFill>
                  <a:srgbClr val="FFFF00"/>
                </a:solidFill>
              </a:rPr>
              <a:t> </a:t>
            </a:r>
            <a:r>
              <a:rPr lang="en" sz="2300" i="1">
                <a:solidFill>
                  <a:schemeClr val="dk1"/>
                </a:solidFill>
              </a:rPr>
              <a:t>“So also Christ did not glorify Himself to become High Priest, but it was He who said to Him: “You are My Son, Today I have begotten You.” 6 As He also says in another place: </a:t>
            </a:r>
            <a:r>
              <a:rPr lang="en" sz="2300" i="1">
                <a:solidFill>
                  <a:srgbClr val="FFFF00"/>
                </a:solidFill>
              </a:rPr>
              <a:t>“</a:t>
            </a:r>
            <a:r>
              <a:rPr lang="en" sz="2300" i="1" u="sng">
                <a:solidFill>
                  <a:srgbClr val="FFFF00"/>
                </a:solidFill>
              </a:rPr>
              <a:t>You are a priest forever according to the order of Melchizedek</a:t>
            </a:r>
            <a:r>
              <a:rPr lang="en" sz="2300" i="1">
                <a:solidFill>
                  <a:srgbClr val="FFFF00"/>
                </a:solidFill>
              </a:rPr>
              <a:t>”</a:t>
            </a:r>
            <a:r>
              <a:rPr lang="en" sz="2300" i="1">
                <a:solidFill>
                  <a:schemeClr val="dk1"/>
                </a:solidFill>
              </a:rPr>
              <a:t>; 7 who, in the days of His flesh, when He had offered up prayers and supplications, with vehement cries and tears to Him who was able to save Him from death, and was heard because of His godly fear, 8 though He was a Son, yet He learned obedience by the things which He suffered. 9 And having been perfected, He became the author of eternal salvation to all who obey Him, 10 called by God as High Priest </a:t>
            </a:r>
            <a:r>
              <a:rPr lang="en" sz="2300" i="1">
                <a:solidFill>
                  <a:srgbClr val="FFFF00"/>
                </a:solidFill>
              </a:rPr>
              <a:t>“</a:t>
            </a:r>
            <a:r>
              <a:rPr lang="en" sz="2300" i="1" u="sng">
                <a:solidFill>
                  <a:srgbClr val="FFFF00"/>
                </a:solidFill>
              </a:rPr>
              <a:t>according to the order of Melchizedek</a:t>
            </a:r>
            <a:r>
              <a:rPr lang="en" sz="2300" i="1">
                <a:solidFill>
                  <a:srgbClr val="FFFF00"/>
                </a:solidFill>
              </a:rPr>
              <a:t>,”</a:t>
            </a:r>
            <a:endParaRPr sz="2300" i="1">
              <a:solidFill>
                <a:srgbClr val="FFFF00"/>
              </a:solidFill>
            </a:endParaRPr>
          </a:p>
          <a:p>
            <a:pPr marL="457200" lvl="0" indent="-374650" algn="l" rtl="0">
              <a:lnSpc>
                <a:spcPct val="80000"/>
              </a:lnSpc>
              <a:spcBef>
                <a:spcPts val="0"/>
              </a:spcBef>
              <a:spcAft>
                <a:spcPts val="0"/>
              </a:spcAft>
              <a:buClr>
                <a:srgbClr val="00FFFF"/>
              </a:buClr>
              <a:buSzPts val="2300"/>
              <a:buChar char="●"/>
            </a:pPr>
            <a:r>
              <a:rPr lang="en" sz="2300">
                <a:solidFill>
                  <a:srgbClr val="00FFFF"/>
                </a:solidFill>
              </a:rPr>
              <a:t>The book of Hebrews is written to Jewish Christians who are being persecuted and considering giving up Jesus Christ to go back to the Law of Moses for their salvation.  And we see in Hebrews the importance, in God’s plan, of Abraham’s meeting with Melchizedek.  Because Melchizedek is a “type”, or foreshadowing, of Jesus Christ</a:t>
            </a:r>
            <a:endParaRPr sz="23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567150" y="0"/>
            <a:ext cx="10273500" cy="506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a:solidFill>
                  <a:srgbClr val="00FFFF"/>
                </a:solidFill>
              </a:rPr>
              <a:t>NO BEGINNING NOR END</a:t>
            </a:r>
            <a:endParaRPr sz="4900" b="1">
              <a:solidFill>
                <a:srgbClr val="00FFFF"/>
              </a:solidFill>
            </a:endParaRPr>
          </a:p>
        </p:txBody>
      </p:sp>
      <p:sp>
        <p:nvSpPr>
          <p:cNvPr id="97" name="Google Shape;97;p20"/>
          <p:cNvSpPr txBox="1">
            <a:spLocks noGrp="1"/>
          </p:cNvSpPr>
          <p:nvPr>
            <p:ph type="subTitle" idx="1"/>
          </p:nvPr>
        </p:nvSpPr>
        <p:spPr>
          <a:xfrm>
            <a:off x="-161075" y="426375"/>
            <a:ext cx="9387000" cy="4717200"/>
          </a:xfrm>
          <a:prstGeom prst="rect">
            <a:avLst/>
          </a:prstGeom>
        </p:spPr>
        <p:txBody>
          <a:bodyPr spcFirstLastPara="1" wrap="square" lIns="91425" tIns="91425" rIns="91425" bIns="91425" anchor="t" anchorCtr="0">
            <a:noAutofit/>
          </a:bodyPr>
          <a:lstStyle/>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Heb.7:1-3</a:t>
            </a:r>
            <a:r>
              <a:rPr lang="en" sz="2200" i="1">
                <a:solidFill>
                  <a:schemeClr val="dk1"/>
                </a:solidFill>
              </a:rPr>
              <a:t> “For this Melchizedek, king of Salem, priest of the Most High God, who met Abraham returning from the slaughter of the kings and blessed him, 2 to whom also Abraham gave a tenth part of all, first being translated “king of righteousness,” and then also king of Salem, meaning “king of peace,” 3 </a:t>
            </a:r>
            <a:r>
              <a:rPr lang="en" sz="2200" i="1" u="sng">
                <a:solidFill>
                  <a:schemeClr val="dk1"/>
                </a:solidFill>
              </a:rPr>
              <a:t>without father, without mother, without genealogy</a:t>
            </a:r>
            <a:r>
              <a:rPr lang="en" sz="2200" i="1">
                <a:solidFill>
                  <a:schemeClr val="dk1"/>
                </a:solidFill>
              </a:rPr>
              <a:t>, </a:t>
            </a:r>
            <a:r>
              <a:rPr lang="en" sz="2200" i="1" u="sng">
                <a:solidFill>
                  <a:schemeClr val="dk1"/>
                </a:solidFill>
              </a:rPr>
              <a:t>having neither beginning of days nor end of life</a:t>
            </a:r>
            <a:r>
              <a:rPr lang="en" sz="2200" i="1">
                <a:solidFill>
                  <a:schemeClr val="dk1"/>
                </a:solidFill>
              </a:rPr>
              <a:t>, </a:t>
            </a:r>
            <a:r>
              <a:rPr lang="en" sz="2200" i="1" u="sng">
                <a:solidFill>
                  <a:schemeClr val="dk1"/>
                </a:solidFill>
              </a:rPr>
              <a:t>but made like the Son of God</a:t>
            </a:r>
            <a:r>
              <a:rPr lang="en" sz="2200" i="1">
                <a:solidFill>
                  <a:schemeClr val="dk1"/>
                </a:solidFill>
              </a:rPr>
              <a:t>, </a:t>
            </a:r>
            <a:r>
              <a:rPr lang="en" sz="2200" i="1" u="sng">
                <a:solidFill>
                  <a:schemeClr val="dk1"/>
                </a:solidFill>
              </a:rPr>
              <a:t>remains a priest continually</a:t>
            </a:r>
            <a:r>
              <a:rPr lang="en" sz="2200" i="1">
                <a:solidFill>
                  <a:schemeClr val="dk1"/>
                </a:solidFill>
              </a:rPr>
              <a:t>.”</a:t>
            </a:r>
            <a:endParaRPr sz="2200" i="1">
              <a:solidFill>
                <a:schemeClr val="dk1"/>
              </a:solidFill>
            </a:endParaRPr>
          </a:p>
          <a:p>
            <a:pPr marL="457200" lvl="0" indent="-368300" algn="l" rtl="0">
              <a:lnSpc>
                <a:spcPct val="80000"/>
              </a:lnSpc>
              <a:spcBef>
                <a:spcPts val="0"/>
              </a:spcBef>
              <a:spcAft>
                <a:spcPts val="0"/>
              </a:spcAft>
              <a:buClr>
                <a:srgbClr val="FFFF00"/>
              </a:buClr>
              <a:buSzPts val="2200"/>
              <a:buChar char="●"/>
            </a:pPr>
            <a:r>
              <a:rPr lang="en" sz="2200">
                <a:solidFill>
                  <a:srgbClr val="FFFF00"/>
                </a:solidFill>
              </a:rPr>
              <a:t>The Hebrew author is going to show these Jewish Christians what they SHOULD have learned from Genesis 14 and Psalm 110.  There is a good reason we know nothing about Melchizedek’s parents, birth, death, etc.  Because JESUS CHRIST, whom he is a shadow of, has no beginning nor end!</a:t>
            </a:r>
            <a:endParaRPr sz="2200">
              <a:solidFill>
                <a:srgbClr val="FFFF00"/>
              </a:solidFill>
            </a:endParaRPr>
          </a:p>
          <a:p>
            <a:pPr marL="457200" lvl="0" indent="-368300" algn="l" rtl="0">
              <a:lnSpc>
                <a:spcPct val="80000"/>
              </a:lnSpc>
              <a:spcBef>
                <a:spcPts val="0"/>
              </a:spcBef>
              <a:spcAft>
                <a:spcPts val="0"/>
              </a:spcAft>
              <a:buClr>
                <a:schemeClr val="dk1"/>
              </a:buClr>
              <a:buSzPts val="2200"/>
              <a:buChar char="●"/>
            </a:pPr>
            <a:r>
              <a:rPr lang="en" sz="2200">
                <a:solidFill>
                  <a:schemeClr val="dk1"/>
                </a:solidFill>
              </a:rPr>
              <a:t>Just as Melchizedek was a King of Righteousness and King of Peace, so is Jesus!</a:t>
            </a:r>
            <a:endParaRPr sz="2200">
              <a:solidFill>
                <a:schemeClr val="dk1"/>
              </a:solidFill>
            </a:endParaRPr>
          </a:p>
          <a:p>
            <a:pPr marL="457200" lvl="0" indent="-368300" algn="l" rtl="0">
              <a:lnSpc>
                <a:spcPct val="80000"/>
              </a:lnSpc>
              <a:spcBef>
                <a:spcPts val="0"/>
              </a:spcBef>
              <a:spcAft>
                <a:spcPts val="0"/>
              </a:spcAft>
              <a:buClr>
                <a:srgbClr val="00FFFF"/>
              </a:buClr>
              <a:buSzPts val="2200"/>
              <a:buChar char="●"/>
            </a:pPr>
            <a:r>
              <a:rPr lang="en" sz="2200">
                <a:solidFill>
                  <a:srgbClr val="00FFFF"/>
                </a:solidFill>
              </a:rPr>
              <a:t>And just as we never read of the end of Melchizedek’s priesthood, we now serve a High Priest, Jesus Christ, who will be High Priest FOREVER!  Not like a Levite priest from the Law of Moses, but better!</a:t>
            </a:r>
            <a:endParaRPr sz="22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567150" y="0"/>
            <a:ext cx="10273500" cy="506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GREATER THAN ALL</a:t>
            </a:r>
            <a:endParaRPr sz="5000" b="1">
              <a:solidFill>
                <a:srgbClr val="00FFFF"/>
              </a:solidFill>
            </a:endParaRPr>
          </a:p>
        </p:txBody>
      </p:sp>
      <p:sp>
        <p:nvSpPr>
          <p:cNvPr id="103" name="Google Shape;103;p21"/>
          <p:cNvSpPr txBox="1">
            <a:spLocks noGrp="1"/>
          </p:cNvSpPr>
          <p:nvPr>
            <p:ph type="subTitle" idx="1"/>
          </p:nvPr>
        </p:nvSpPr>
        <p:spPr>
          <a:xfrm>
            <a:off x="-215435" y="380350"/>
            <a:ext cx="9441285" cy="47631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u="sng" dirty="0">
                <a:solidFill>
                  <a:srgbClr val="FFFF00"/>
                </a:solidFill>
              </a:rPr>
              <a:t>Heb.7:4-11</a:t>
            </a:r>
            <a:r>
              <a:rPr lang="en" sz="2000" i="1" dirty="0">
                <a:solidFill>
                  <a:schemeClr val="dk1"/>
                </a:solidFill>
              </a:rPr>
              <a:t> “</a:t>
            </a:r>
            <a:r>
              <a:rPr lang="en" sz="2000" i="1" u="sng" dirty="0">
                <a:solidFill>
                  <a:schemeClr val="dk1"/>
                </a:solidFill>
              </a:rPr>
              <a:t>Now consider how great this man was</a:t>
            </a:r>
            <a:r>
              <a:rPr lang="en" sz="2000" i="1" dirty="0">
                <a:solidFill>
                  <a:schemeClr val="dk1"/>
                </a:solidFill>
              </a:rPr>
              <a:t>, to whom even the patriarch Abraham gave a tenth of the spoils. 5 And indeed those who are of the sons of Levi, who receive the priesthood, have a commandment to </a:t>
            </a:r>
            <a:r>
              <a:rPr lang="en" sz="2000" i="1" u="sng" dirty="0">
                <a:solidFill>
                  <a:schemeClr val="dk1"/>
                </a:solidFill>
              </a:rPr>
              <a:t>receive tithes from the people according to the law</a:t>
            </a:r>
            <a:r>
              <a:rPr lang="en" sz="2000" i="1" dirty="0">
                <a:solidFill>
                  <a:schemeClr val="dk1"/>
                </a:solidFill>
              </a:rPr>
              <a:t>, that is, from their brethren, though they have come from the loins of Abraham; 6 but he whose genealogy is not derived from them received tithes from Abraham and blessed him who had the promises. 7 </a:t>
            </a:r>
            <a:r>
              <a:rPr lang="en" sz="2000" i="1" u="sng" dirty="0">
                <a:solidFill>
                  <a:schemeClr val="dk1"/>
                </a:solidFill>
              </a:rPr>
              <a:t>Now beyond all contradiction the lesser is blessed by the better</a:t>
            </a:r>
            <a:r>
              <a:rPr lang="en" sz="2000" i="1" dirty="0">
                <a:solidFill>
                  <a:schemeClr val="dk1"/>
                </a:solidFill>
              </a:rPr>
              <a:t>. 8 Here mortal men receive tithes, but there he receives them, of whom it is witnessed that he lives. 9 Even Levi, who receives tithes, paid tithes through Abraham, so to speak, 10 for he was still in the loins of his father when Melchizedek met him. 11 Therefore, </a:t>
            </a:r>
            <a:r>
              <a:rPr lang="en" sz="2000" i="1" u="sng" dirty="0">
                <a:solidFill>
                  <a:schemeClr val="dk1"/>
                </a:solidFill>
              </a:rPr>
              <a:t>if perfection were through the Levitical priesthood</a:t>
            </a:r>
            <a:r>
              <a:rPr lang="en" sz="2000" i="1" dirty="0">
                <a:solidFill>
                  <a:schemeClr val="dk1"/>
                </a:solidFill>
              </a:rPr>
              <a:t> (for under it the people received the law), what further need was there that another priest should rise according to the order of Melchizedek, and not be called according to the order of Aaron?”</a:t>
            </a:r>
            <a:endParaRPr sz="2000" i="1" dirty="0">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dirty="0">
                <a:solidFill>
                  <a:srgbClr val="FFFF00"/>
                </a:solidFill>
              </a:rPr>
              <a:t>The priesthood of Melchizedek is much OLDER than the priesthood of the Levites in the Law of Moses.  Christ’s priesthood was planned FIRST.</a:t>
            </a:r>
            <a:endParaRPr sz="2000" dirty="0">
              <a:solidFill>
                <a:srgbClr val="FFFF00"/>
              </a:solidFill>
            </a:endParaRPr>
          </a:p>
          <a:p>
            <a:pPr marL="457200" lvl="0" indent="-355600" algn="l" rtl="0">
              <a:lnSpc>
                <a:spcPct val="80000"/>
              </a:lnSpc>
              <a:spcBef>
                <a:spcPts val="0"/>
              </a:spcBef>
              <a:spcAft>
                <a:spcPts val="0"/>
              </a:spcAft>
              <a:buClr>
                <a:schemeClr val="dk1"/>
              </a:buClr>
              <a:buSzPts val="2000"/>
              <a:buChar char="●"/>
            </a:pPr>
            <a:r>
              <a:rPr lang="en" sz="2000" dirty="0">
                <a:solidFill>
                  <a:schemeClr val="dk1"/>
                </a:solidFill>
              </a:rPr>
              <a:t>The greater, Melchizedek, blessed the lesser, Abraham.  Christ blesses us!</a:t>
            </a:r>
            <a:endParaRPr sz="2000" dirty="0">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dirty="0">
                <a:solidFill>
                  <a:srgbClr val="00FFFF"/>
                </a:solidFill>
              </a:rPr>
              <a:t>Levi, through Abraham his ancestor, was actually giving tithes to Melchizedek!</a:t>
            </a:r>
            <a:endParaRPr sz="2000" dirty="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dirty="0">
                <a:solidFill>
                  <a:srgbClr val="FFFF00"/>
                </a:solidFill>
              </a:rPr>
              <a:t>According to David a priest would arise like Melchizedek, NOT Aaron!</a:t>
            </a: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2826</Words>
  <Application>Microsoft Office PowerPoint</Application>
  <PresentationFormat>On-screen Show (16:9)</PresentationFormat>
  <Paragraphs>58</Paragraphs>
  <Slides>12</Slides>
  <Notes>12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Arial</vt:lpstr>
      <vt:lpstr>Simple Dark</vt:lpstr>
      <vt:lpstr>KING OF RIGHTEOUSNESS</vt:lpstr>
      <vt:lpstr>OBSCURITY TO IMPORTANCE</vt:lpstr>
      <vt:lpstr>FIRST AND ONLY EVENT</vt:lpstr>
      <vt:lpstr>GOD MOST HIGH?</vt:lpstr>
      <vt:lpstr>WHO IS “GREATER”?</vt:lpstr>
      <vt:lpstr>HUNDREDS OF YEARS LATER</vt:lpstr>
      <vt:lpstr>PSALM 110 IS ABOUT JESUS</vt:lpstr>
      <vt:lpstr>NO BEGINNING NOR END</vt:lpstr>
      <vt:lpstr>GREATER THAN ALL</vt:lpstr>
      <vt:lpstr>MAJOR CHANGES</vt:lpstr>
      <vt:lpstr>OUR UNDYING HIGH PRIEST</vt:lpstr>
      <vt:lpstr>WHY STUDY MELCHIZEDEK?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dcterms:modified xsi:type="dcterms:W3CDTF">2024-09-22T03:44:57Z</dcterms:modified>
</cp:coreProperties>
</file>