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20C5B011-706E-43CA-85C7-E11EE22BFFC3}"/>
    <pc:docChg chg="modSld">
      <pc:chgData name="Eric Bridge" userId="1b5aec563ebd452a" providerId="LiveId" clId="{20C5B011-706E-43CA-85C7-E11EE22BFFC3}" dt="2024-08-25T23:12:31.343" v="0" actId="20577"/>
      <pc:docMkLst>
        <pc:docMk/>
      </pc:docMkLst>
      <pc:sldChg chg="modSp modNotes">
        <pc:chgData name="Eric Bridge" userId="1b5aec563ebd452a" providerId="LiveId" clId="{20C5B011-706E-43CA-85C7-E11EE22BFFC3}" dt="2024-08-25T23:12:31.343" v="0" actId="20577"/>
        <pc:sldMkLst>
          <pc:docMk/>
          <pc:sldMk cId="0" sldId="261"/>
        </pc:sldMkLst>
        <pc:spChg chg="mod">
          <ac:chgData name="Eric Bridge" userId="1b5aec563ebd452a" providerId="LiveId" clId="{20C5B011-706E-43CA-85C7-E11EE22BFFC3}" dt="2024-08-25T23:12:31.343" v="0" actId="20577"/>
          <ac:spMkLst>
            <pc:docMk/>
            <pc:sldMk cId="0" sldId="261"/>
            <ac:spMk id="8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f5391ab8d0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f5391ab8d0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f5391ab8d0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f5391ab8d0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f5391ab8d0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f5391ab8d0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f5391ab8d0_0_1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f5391ab8d0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f5391ab8d0_0_1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f5391ab8d0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f5391ab8d0_0_1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f5391ab8d0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f5391ab8d0_0_1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f5391ab8d0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f5391ab8d0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f5391ab8d0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f5391ab8d0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f5391ab8d0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f5391ab8d0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f5391ab8d0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f5391ab8d0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f5391ab8d0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f5391ab8d0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f5391ab8d0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f5391ab8d0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f5391ab8d0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f5391ab8d0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f5391ab8d0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f5391ab8d0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f5391ab8d0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06925" y="0"/>
            <a:ext cx="9332700" cy="79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THE FULLNESS OF TIME</a:t>
            </a:r>
            <a:endParaRPr sz="6000" b="1">
              <a:solidFill>
                <a:srgbClr val="00FFFF"/>
              </a:solidFill>
            </a:endParaRPr>
          </a:p>
        </p:txBody>
      </p:sp>
      <p:sp>
        <p:nvSpPr>
          <p:cNvPr id="55" name="Google Shape;55;p13"/>
          <p:cNvSpPr txBox="1">
            <a:spLocks noGrp="1"/>
          </p:cNvSpPr>
          <p:nvPr>
            <p:ph type="subTitle" idx="1"/>
          </p:nvPr>
        </p:nvSpPr>
        <p:spPr>
          <a:xfrm>
            <a:off x="-46025" y="792600"/>
            <a:ext cx="9231300" cy="435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500" u="sng">
                <a:solidFill>
                  <a:srgbClr val="FFFF00"/>
                </a:solidFill>
              </a:rPr>
              <a:t>Gal.4:3-5</a:t>
            </a:r>
            <a:r>
              <a:rPr lang="en" sz="3500">
                <a:solidFill>
                  <a:schemeClr val="dk1"/>
                </a:solidFill>
              </a:rPr>
              <a:t> </a:t>
            </a:r>
            <a:r>
              <a:rPr lang="en" sz="3500">
                <a:solidFill>
                  <a:srgbClr val="00FFFF"/>
                </a:solidFill>
              </a:rPr>
              <a:t>(NKJV)</a:t>
            </a:r>
            <a:r>
              <a:rPr lang="en" sz="3500">
                <a:solidFill>
                  <a:schemeClr val="dk1"/>
                </a:solidFill>
              </a:rPr>
              <a:t> </a:t>
            </a:r>
            <a:r>
              <a:rPr lang="en" sz="3500" i="1">
                <a:solidFill>
                  <a:schemeClr val="dk1"/>
                </a:solidFill>
              </a:rPr>
              <a:t>“Even so we, when we were children, were in bondage under the elements of the world. 4 But </a:t>
            </a:r>
            <a:r>
              <a:rPr lang="en" sz="3500" i="1" u="sng">
                <a:solidFill>
                  <a:srgbClr val="00FFFF"/>
                </a:solidFill>
              </a:rPr>
              <a:t>when the fullness of the time had come, God sent forth His Son</a:t>
            </a:r>
            <a:r>
              <a:rPr lang="en" sz="3500" i="1">
                <a:solidFill>
                  <a:schemeClr val="dk1"/>
                </a:solidFill>
              </a:rPr>
              <a:t>, born of a woman, born under the law, 5 to redeem those who were under the law, </a:t>
            </a:r>
            <a:r>
              <a:rPr lang="en" sz="3500" i="1" u="sng">
                <a:solidFill>
                  <a:srgbClr val="00FFFF"/>
                </a:solidFill>
              </a:rPr>
              <a:t>that we might receive the adoption as sons</a:t>
            </a:r>
            <a:r>
              <a:rPr lang="en" sz="3500" i="1">
                <a:solidFill>
                  <a:schemeClr val="dk1"/>
                </a:solidFill>
              </a:rPr>
              <a:t>.”</a:t>
            </a:r>
            <a:endParaRPr sz="35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06925" y="0"/>
            <a:ext cx="9332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DIVIDED KINGDOM</a:t>
            </a:r>
            <a:endParaRPr sz="5000" b="1">
              <a:solidFill>
                <a:srgbClr val="00FFFF"/>
              </a:solidFill>
            </a:endParaRPr>
          </a:p>
        </p:txBody>
      </p:sp>
      <p:sp>
        <p:nvSpPr>
          <p:cNvPr id="109" name="Google Shape;109;p22"/>
          <p:cNvSpPr txBox="1">
            <a:spLocks noGrp="1"/>
          </p:cNvSpPr>
          <p:nvPr>
            <p:ph type="subTitle" idx="1"/>
          </p:nvPr>
        </p:nvSpPr>
        <p:spPr>
          <a:xfrm>
            <a:off x="-140775" y="368175"/>
            <a:ext cx="9366600" cy="4775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IN THE BIBLE</a:t>
            </a:r>
            <a:r>
              <a:rPr lang="en" sz="2000">
                <a:solidFill>
                  <a:srgbClr val="FFFF00"/>
                </a:solidFill>
              </a:rPr>
              <a:t>: 1 Kings 12-22, 2 Kings 1-17, 2 Chronicles 10-28.  Also the prophetic books of Jonah, Joel, Obadiah, Amos, Hosea, Micah - prophets to the northern kingdom of Israel.</a:t>
            </a:r>
            <a:endParaRPr sz="2000">
              <a:solidFill>
                <a:srgbClr val="FFFF00"/>
              </a:solidFill>
            </a:endParaRPr>
          </a:p>
          <a:p>
            <a:pPr marL="457200" lvl="0" indent="-355600" algn="l" rtl="0">
              <a:spcBef>
                <a:spcPts val="0"/>
              </a:spcBef>
              <a:spcAft>
                <a:spcPts val="0"/>
              </a:spcAft>
              <a:buClr>
                <a:schemeClr val="dk1"/>
              </a:buClr>
              <a:buSzPts val="2000"/>
              <a:buChar char="●"/>
            </a:pPr>
            <a:r>
              <a:rPr lang="en" sz="2000" u="sng">
                <a:solidFill>
                  <a:schemeClr val="dk1"/>
                </a:solidFill>
              </a:rPr>
              <a:t>MAJOR EVENTS</a:t>
            </a:r>
            <a:r>
              <a:rPr lang="en" sz="2000">
                <a:solidFill>
                  <a:schemeClr val="dk1"/>
                </a:solidFill>
              </a:rPr>
              <a:t>: The kingdom divides after the death of Solomon - 10 tribes form the northern kingdom of Israel, 2 tribes form the southern kingdom of Judah.  Jeroboam sets up golden calves in Israel, Fire from heaven at Mt. Carmel, Ahab and Jezebel’s deaths, Naaman the Syrian miraculously healed of his leprosy, Jonah swallowed by the great fish, Israel destroyed and carried off by Assyria around 722 B.C.</a:t>
            </a:r>
            <a:endParaRPr sz="2000">
              <a:solidFill>
                <a:schemeClr val="dk1"/>
              </a:solidFill>
            </a:endParaRPr>
          </a:p>
          <a:p>
            <a:pPr marL="457200" lvl="0" indent="-355600" algn="l" rtl="0">
              <a:spcBef>
                <a:spcPts val="0"/>
              </a:spcBef>
              <a:spcAft>
                <a:spcPts val="0"/>
              </a:spcAft>
              <a:buClr>
                <a:srgbClr val="00FFFF"/>
              </a:buClr>
              <a:buSzPts val="2000"/>
              <a:buChar char="●"/>
            </a:pPr>
            <a:r>
              <a:rPr lang="en" sz="2000" u="sng">
                <a:solidFill>
                  <a:srgbClr val="00FFFF"/>
                </a:solidFill>
              </a:rPr>
              <a:t>IMPORTANT CHARACTERS</a:t>
            </a:r>
            <a:r>
              <a:rPr lang="en" sz="2000">
                <a:solidFill>
                  <a:srgbClr val="00FFFF"/>
                </a:solidFill>
              </a:rPr>
              <a:t>: Rehoboam, Jeroboam, Elijah, Elisha, Jonah, Ahab and Jezebel, Jehu, Athaliah, Uzziah.</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GOD’S PLAN</a:t>
            </a:r>
            <a:r>
              <a:rPr lang="en" sz="2000">
                <a:solidFill>
                  <a:srgbClr val="FFFF00"/>
                </a:solidFill>
              </a:rPr>
              <a:t>: </a:t>
            </a:r>
            <a:r>
              <a:rPr lang="en" sz="2000" u="sng">
                <a:solidFill>
                  <a:srgbClr val="FFFF00"/>
                </a:solidFill>
              </a:rPr>
              <a:t>Micah 5:2</a:t>
            </a:r>
            <a:r>
              <a:rPr lang="en" sz="2000">
                <a:solidFill>
                  <a:srgbClr val="FFFF00"/>
                </a:solidFill>
              </a:rPr>
              <a:t> </a:t>
            </a:r>
            <a:r>
              <a:rPr lang="en" sz="2000" i="1">
                <a:solidFill>
                  <a:schemeClr val="dk1"/>
                </a:solidFill>
              </a:rPr>
              <a:t>“But you, </a:t>
            </a:r>
            <a:r>
              <a:rPr lang="en" sz="2000" i="1" u="sng">
                <a:solidFill>
                  <a:schemeClr val="dk1"/>
                </a:solidFill>
              </a:rPr>
              <a:t>Bethlehem</a:t>
            </a:r>
            <a:r>
              <a:rPr lang="en" sz="2000" i="1">
                <a:solidFill>
                  <a:schemeClr val="dk1"/>
                </a:solidFill>
              </a:rPr>
              <a:t> Ephrathah, Though you are little among the thousands of Judah, </a:t>
            </a:r>
            <a:r>
              <a:rPr lang="en" sz="2000" i="1" u="sng">
                <a:solidFill>
                  <a:schemeClr val="dk1"/>
                </a:solidFill>
              </a:rPr>
              <a:t>Yet out of you shall come forth to Me the One to be Ruler in Israel, whose goings forth are from of old, from everlasting</a:t>
            </a:r>
            <a:r>
              <a:rPr lang="en" sz="2000" i="1">
                <a:solidFill>
                  <a:schemeClr val="dk1"/>
                </a:solidFill>
              </a:rPr>
              <a:t>.”  </a:t>
            </a:r>
            <a:r>
              <a:rPr lang="en" sz="2000">
                <a:solidFill>
                  <a:srgbClr val="FFFF00"/>
                </a:solidFill>
              </a:rPr>
              <a:t>Also </a:t>
            </a:r>
            <a:r>
              <a:rPr lang="en" sz="2000" u="sng">
                <a:solidFill>
                  <a:srgbClr val="FFFF00"/>
                </a:solidFill>
              </a:rPr>
              <a:t>Hosea 11:1</a:t>
            </a:r>
            <a:r>
              <a:rPr lang="en" sz="2000">
                <a:solidFill>
                  <a:schemeClr val="dk1"/>
                </a:solidFill>
              </a:rPr>
              <a:t> </a:t>
            </a:r>
            <a:r>
              <a:rPr lang="en" sz="2000" i="1">
                <a:solidFill>
                  <a:schemeClr val="dk1"/>
                </a:solidFill>
              </a:rPr>
              <a:t>“Out of Egypt I have called my Son.”</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06925" y="0"/>
            <a:ext cx="9332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JUDAH ALONE</a:t>
            </a:r>
            <a:endParaRPr sz="5000" b="1">
              <a:solidFill>
                <a:srgbClr val="00FFFF"/>
              </a:solidFill>
            </a:endParaRPr>
          </a:p>
        </p:txBody>
      </p:sp>
      <p:sp>
        <p:nvSpPr>
          <p:cNvPr id="115" name="Google Shape;115;p23"/>
          <p:cNvSpPr txBox="1">
            <a:spLocks noGrp="1"/>
          </p:cNvSpPr>
          <p:nvPr>
            <p:ph type="subTitle" idx="1"/>
          </p:nvPr>
        </p:nvSpPr>
        <p:spPr>
          <a:xfrm>
            <a:off x="-188150" y="367800"/>
            <a:ext cx="9359700" cy="47757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a:solidFill>
                  <a:srgbClr val="FFFF00"/>
                </a:solidFill>
              </a:rPr>
              <a:t>IN THE BIBLE</a:t>
            </a:r>
            <a:r>
              <a:rPr lang="en" sz="1900">
                <a:solidFill>
                  <a:srgbClr val="FFFF00"/>
                </a:solidFill>
              </a:rPr>
              <a:t>: 2 Kings 18-25, 2 Chronicles 29-36.  Also the prophetic books of Isaiah, Nahum, Zephaniah, Habakkuk, Jeremiah and Lamentations (“Sorrows”) - prophets to Judah.</a:t>
            </a:r>
            <a:endParaRPr sz="1900">
              <a:solidFill>
                <a:srgbClr val="FFFF00"/>
              </a:solidFill>
            </a:endParaRPr>
          </a:p>
          <a:p>
            <a:pPr marL="457200" lvl="0" indent="-349250" algn="l" rtl="0">
              <a:spcBef>
                <a:spcPts val="0"/>
              </a:spcBef>
              <a:spcAft>
                <a:spcPts val="0"/>
              </a:spcAft>
              <a:buClr>
                <a:schemeClr val="dk1"/>
              </a:buClr>
              <a:buSzPts val="1900"/>
              <a:buChar char="●"/>
            </a:pPr>
            <a:r>
              <a:rPr lang="en" sz="1900" u="sng">
                <a:solidFill>
                  <a:schemeClr val="dk1"/>
                </a:solidFill>
              </a:rPr>
              <a:t>MAJOR EVENTS</a:t>
            </a:r>
            <a:r>
              <a:rPr lang="en" sz="1900">
                <a:solidFill>
                  <a:schemeClr val="dk1"/>
                </a:solidFill>
              </a:rPr>
              <a:t>: Hezekiah’s prayer, Jerusalem miraculously saved by God’s angel, Young king Josiah restores proper worship of God, Jeremiah is mocked and persecuted, Jerusalem is attacked 3 times by Babylon before they destroy it and the temple around 586 B.C., The remnant is carried to Babylon.</a:t>
            </a:r>
            <a:endParaRPr sz="1900">
              <a:solidFill>
                <a:schemeClr val="dk1"/>
              </a:solidFill>
            </a:endParaRPr>
          </a:p>
          <a:p>
            <a:pPr marL="457200" lvl="0" indent="-349250" algn="l" rtl="0">
              <a:spcBef>
                <a:spcPts val="0"/>
              </a:spcBef>
              <a:spcAft>
                <a:spcPts val="0"/>
              </a:spcAft>
              <a:buClr>
                <a:srgbClr val="00FFFF"/>
              </a:buClr>
              <a:buSzPts val="1900"/>
              <a:buChar char="●"/>
            </a:pPr>
            <a:r>
              <a:rPr lang="en" sz="1900" u="sng">
                <a:solidFill>
                  <a:srgbClr val="00FFFF"/>
                </a:solidFill>
              </a:rPr>
              <a:t>IMPORTANT CHARACTERS</a:t>
            </a:r>
            <a:r>
              <a:rPr lang="en" sz="1900">
                <a:solidFill>
                  <a:srgbClr val="00FFFF"/>
                </a:solidFill>
              </a:rPr>
              <a:t>: Hezekiah, Isaiah, Manasseh, Josiah, Jeremiah, Zedekiah, Nebuchadnezzar.</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GOD’S PLAN</a:t>
            </a:r>
            <a:r>
              <a:rPr lang="en" sz="1900">
                <a:solidFill>
                  <a:srgbClr val="FFFF00"/>
                </a:solidFill>
              </a:rPr>
              <a:t>: </a:t>
            </a:r>
            <a:r>
              <a:rPr lang="en" sz="1900" u="sng">
                <a:solidFill>
                  <a:srgbClr val="FFFF00"/>
                </a:solidFill>
              </a:rPr>
              <a:t>Is.7:14</a:t>
            </a:r>
            <a:r>
              <a:rPr lang="en" sz="1900">
                <a:solidFill>
                  <a:srgbClr val="FFFF00"/>
                </a:solidFill>
              </a:rPr>
              <a:t> </a:t>
            </a:r>
            <a:r>
              <a:rPr lang="en" sz="1900" i="1">
                <a:solidFill>
                  <a:schemeClr val="dk1"/>
                </a:solidFill>
              </a:rPr>
              <a:t>“Therefore the Lord Himself will give you a sign: Behold, the virgin shall conceive and bear a Son, and shall call His name Immanuel.”</a:t>
            </a:r>
            <a:r>
              <a:rPr lang="en" sz="1900">
                <a:solidFill>
                  <a:srgbClr val="FFFF00"/>
                </a:solidFill>
              </a:rPr>
              <a:t>  </a:t>
            </a:r>
            <a:r>
              <a:rPr lang="en" sz="1900" u="sng">
                <a:solidFill>
                  <a:srgbClr val="FFFF00"/>
                </a:solidFill>
              </a:rPr>
              <a:t>Is.9:6</a:t>
            </a:r>
            <a:r>
              <a:rPr lang="en" sz="1900">
                <a:solidFill>
                  <a:srgbClr val="FFFF00"/>
                </a:solidFill>
              </a:rPr>
              <a:t> </a:t>
            </a:r>
            <a:r>
              <a:rPr lang="en" sz="1900" i="1">
                <a:solidFill>
                  <a:schemeClr val="dk1"/>
                </a:solidFill>
              </a:rPr>
              <a:t>“For unto us a Child is born, Unto us a Son is given; And the government will be upon His shoulder. And His name will be called Wonderful, Counselor, Mighty God, Everlasting Father, Prince of Peace.”</a:t>
            </a:r>
            <a:r>
              <a:rPr lang="en" sz="1900">
                <a:solidFill>
                  <a:srgbClr val="FFFF00"/>
                </a:solidFill>
              </a:rPr>
              <a:t>  </a:t>
            </a:r>
            <a:r>
              <a:rPr lang="en" sz="1900" u="sng">
                <a:solidFill>
                  <a:srgbClr val="FFFF00"/>
                </a:solidFill>
              </a:rPr>
              <a:t>Is.53:5</a:t>
            </a:r>
            <a:r>
              <a:rPr lang="en" sz="1900">
                <a:solidFill>
                  <a:srgbClr val="FFFF00"/>
                </a:solidFill>
              </a:rPr>
              <a:t> </a:t>
            </a:r>
            <a:r>
              <a:rPr lang="en" sz="1900" i="1">
                <a:solidFill>
                  <a:schemeClr val="dk1"/>
                </a:solidFill>
              </a:rPr>
              <a:t>“But He was wounded for our transgressions, He was bruised for our iniquities; The chastisement for our peace was upon Him, and by His stripes we are healed.”</a:t>
            </a:r>
            <a:r>
              <a:rPr lang="en" sz="1900">
                <a:solidFill>
                  <a:srgbClr val="FFFF00"/>
                </a:solidFill>
              </a:rPr>
              <a:t>  And MANY more!</a:t>
            </a:r>
            <a:endParaRPr sz="19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06925" y="0"/>
            <a:ext cx="9332700" cy="46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CAPTIVITY IN BABYLON</a:t>
            </a:r>
            <a:endParaRPr sz="5000" b="1">
              <a:solidFill>
                <a:srgbClr val="00FFFF"/>
              </a:solidFill>
            </a:endParaRPr>
          </a:p>
        </p:txBody>
      </p:sp>
      <p:sp>
        <p:nvSpPr>
          <p:cNvPr id="121" name="Google Shape;121;p24"/>
          <p:cNvSpPr txBox="1">
            <a:spLocks noGrp="1"/>
          </p:cNvSpPr>
          <p:nvPr>
            <p:ph type="subTitle" idx="1"/>
          </p:nvPr>
        </p:nvSpPr>
        <p:spPr>
          <a:xfrm>
            <a:off x="-161150" y="358700"/>
            <a:ext cx="9332700" cy="47847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a:solidFill>
                  <a:srgbClr val="FFFF00"/>
                </a:solidFill>
              </a:rPr>
              <a:t>IN THE BIBLE</a:t>
            </a:r>
            <a:r>
              <a:rPr lang="en" sz="2300">
                <a:solidFill>
                  <a:srgbClr val="FFFF00"/>
                </a:solidFill>
              </a:rPr>
              <a:t>: The prophetic books of Daniel and Ezekiel.</a:t>
            </a:r>
            <a:endParaRPr sz="2300">
              <a:solidFill>
                <a:srgbClr val="FFFF00"/>
              </a:solidFill>
            </a:endParaRPr>
          </a:p>
          <a:p>
            <a:pPr marL="457200" lvl="0" indent="-374650" algn="l" rtl="0">
              <a:spcBef>
                <a:spcPts val="0"/>
              </a:spcBef>
              <a:spcAft>
                <a:spcPts val="0"/>
              </a:spcAft>
              <a:buClr>
                <a:schemeClr val="dk1"/>
              </a:buClr>
              <a:buSzPts val="2300"/>
              <a:buChar char="●"/>
            </a:pPr>
            <a:r>
              <a:rPr lang="en" sz="2300" u="sng">
                <a:solidFill>
                  <a:schemeClr val="dk1"/>
                </a:solidFill>
              </a:rPr>
              <a:t>MAJOR EVENTS</a:t>
            </a:r>
            <a:r>
              <a:rPr lang="en" sz="2300">
                <a:solidFill>
                  <a:schemeClr val="dk1"/>
                </a:solidFill>
              </a:rPr>
              <a:t>: Daniel interprets Nebuchadnezzar’s dream; Shadrach, Meshach and Abednego in the fiery furnace, Nebuchadnezzar is humbled by God, Belshazzar sees the handwriting on the wall, Daniel in the lion’s den, Ezekiel prophecies to his fellow captives.</a:t>
            </a:r>
            <a:endParaRPr sz="2300">
              <a:solidFill>
                <a:schemeClr val="dk1"/>
              </a:solidFill>
            </a:endParaRPr>
          </a:p>
          <a:p>
            <a:pPr marL="457200" lvl="0" indent="-374650" algn="l" rtl="0">
              <a:spcBef>
                <a:spcPts val="0"/>
              </a:spcBef>
              <a:spcAft>
                <a:spcPts val="0"/>
              </a:spcAft>
              <a:buClr>
                <a:srgbClr val="00FFFF"/>
              </a:buClr>
              <a:buSzPts val="2300"/>
              <a:buChar char="●"/>
            </a:pPr>
            <a:r>
              <a:rPr lang="en" sz="2300" u="sng">
                <a:solidFill>
                  <a:srgbClr val="00FFFF"/>
                </a:solidFill>
              </a:rPr>
              <a:t>IMPORTANT CHARACTERS</a:t>
            </a:r>
            <a:r>
              <a:rPr lang="en" sz="2300">
                <a:solidFill>
                  <a:srgbClr val="00FFFF"/>
                </a:solidFill>
              </a:rPr>
              <a:t>: Daniel, Ezekiel, Nebuchadnezzar, Belshazzar, Darius, the angel Gabriel.</a:t>
            </a:r>
            <a:endParaRPr sz="2300">
              <a:solidFill>
                <a:srgbClr val="00FFFF"/>
              </a:solidFill>
            </a:endParaRPr>
          </a:p>
          <a:p>
            <a:pPr marL="457200" lvl="0" indent="-374650" algn="l" rtl="0">
              <a:spcBef>
                <a:spcPts val="0"/>
              </a:spcBef>
              <a:spcAft>
                <a:spcPts val="0"/>
              </a:spcAft>
              <a:buClr>
                <a:srgbClr val="FFFF00"/>
              </a:buClr>
              <a:buSzPts val="2300"/>
              <a:buChar char="●"/>
            </a:pPr>
            <a:r>
              <a:rPr lang="en" sz="2300" u="sng">
                <a:solidFill>
                  <a:srgbClr val="FFFF00"/>
                </a:solidFill>
              </a:rPr>
              <a:t>GOD’S PLAN</a:t>
            </a:r>
            <a:r>
              <a:rPr lang="en" sz="2300">
                <a:solidFill>
                  <a:srgbClr val="FFFF00"/>
                </a:solidFill>
              </a:rPr>
              <a:t>: God keeps the family line of David alive in captivity. </a:t>
            </a:r>
            <a:r>
              <a:rPr lang="en" sz="2300" u="sng">
                <a:solidFill>
                  <a:srgbClr val="FFFF00"/>
                </a:solidFill>
              </a:rPr>
              <a:t>Dan.2:44</a:t>
            </a:r>
            <a:r>
              <a:rPr lang="en" sz="2300">
                <a:solidFill>
                  <a:srgbClr val="FFFF00"/>
                </a:solidFill>
              </a:rPr>
              <a:t> </a:t>
            </a:r>
            <a:r>
              <a:rPr lang="en" sz="2300" i="1">
                <a:solidFill>
                  <a:schemeClr val="dk1"/>
                </a:solidFill>
              </a:rPr>
              <a:t>“And in the days of these kings the God of heaven will set up a kingdom which shall never be destroyed; and the kingdom shall not be left to other people; it shall break in pieces and consume all these kingdoms, and it shall stand forever.” </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06925" y="0"/>
            <a:ext cx="9332700" cy="46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RETURN TO CANAAN</a:t>
            </a:r>
            <a:endParaRPr sz="5000" b="1">
              <a:solidFill>
                <a:srgbClr val="00FFFF"/>
              </a:solidFill>
            </a:endParaRPr>
          </a:p>
        </p:txBody>
      </p:sp>
      <p:sp>
        <p:nvSpPr>
          <p:cNvPr id="127" name="Google Shape;127;p25"/>
          <p:cNvSpPr txBox="1">
            <a:spLocks noGrp="1"/>
          </p:cNvSpPr>
          <p:nvPr>
            <p:ph type="subTitle" idx="1"/>
          </p:nvPr>
        </p:nvSpPr>
        <p:spPr>
          <a:xfrm>
            <a:off x="-188150" y="358700"/>
            <a:ext cx="9359700" cy="47847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a:solidFill>
                  <a:srgbClr val="FFFF00"/>
                </a:solidFill>
              </a:rPr>
              <a:t>IN THE BIBLE</a:t>
            </a:r>
            <a:r>
              <a:rPr lang="en" sz="1900">
                <a:solidFill>
                  <a:srgbClr val="FFFF00"/>
                </a:solidFill>
              </a:rPr>
              <a:t>: Ezra, Nehemiah, Esther.  Also the prophecies of Haggai, Zechariah and Malachi. </a:t>
            </a:r>
            <a:endParaRPr sz="1900">
              <a:solidFill>
                <a:srgbClr val="FFFF00"/>
              </a:solidFill>
            </a:endParaRPr>
          </a:p>
          <a:p>
            <a:pPr marL="457200" lvl="0" indent="-349250" algn="l" rtl="0">
              <a:spcBef>
                <a:spcPts val="0"/>
              </a:spcBef>
              <a:spcAft>
                <a:spcPts val="0"/>
              </a:spcAft>
              <a:buClr>
                <a:schemeClr val="dk1"/>
              </a:buClr>
              <a:buSzPts val="1900"/>
              <a:buChar char="●"/>
            </a:pPr>
            <a:r>
              <a:rPr lang="en" sz="1900" u="sng">
                <a:solidFill>
                  <a:schemeClr val="dk1"/>
                </a:solidFill>
              </a:rPr>
              <a:t>MAJOR EVENTS</a:t>
            </a:r>
            <a:r>
              <a:rPr lang="en" sz="1900">
                <a:solidFill>
                  <a:schemeClr val="dk1"/>
                </a:solidFill>
              </a:rPr>
              <a:t>: Cyrus allows the remnant to return after 70 years of captivity, The walls are rebuilt under Nehemiah as governor, The temple is rebuilt under Ezra as priest, Queen Esther saves God’s people (in Persia) from destruction.</a:t>
            </a:r>
            <a:endParaRPr sz="1900">
              <a:solidFill>
                <a:schemeClr val="dk1"/>
              </a:solidFill>
            </a:endParaRPr>
          </a:p>
          <a:p>
            <a:pPr marL="457200" lvl="0" indent="-349250" algn="l" rtl="0">
              <a:spcBef>
                <a:spcPts val="0"/>
              </a:spcBef>
              <a:spcAft>
                <a:spcPts val="0"/>
              </a:spcAft>
              <a:buClr>
                <a:srgbClr val="00FFFF"/>
              </a:buClr>
              <a:buSzPts val="1900"/>
              <a:buChar char="●"/>
            </a:pPr>
            <a:r>
              <a:rPr lang="en" sz="1900" u="sng">
                <a:solidFill>
                  <a:srgbClr val="00FFFF"/>
                </a:solidFill>
              </a:rPr>
              <a:t>IMPORTANT CHARACTERS</a:t>
            </a:r>
            <a:r>
              <a:rPr lang="en" sz="1900">
                <a:solidFill>
                  <a:srgbClr val="00FFFF"/>
                </a:solidFill>
              </a:rPr>
              <a:t>: Cyrus, Nehemiah, Ezra, Sanballat and Tobiah, Joshua the priest, Zerubbabel, Esther, Artaxerxes (Ahasuerus), Mordecai, Haman.</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GOD’S PLAN</a:t>
            </a:r>
            <a:r>
              <a:rPr lang="en" sz="1900">
                <a:solidFill>
                  <a:srgbClr val="FFFF00"/>
                </a:solidFill>
              </a:rPr>
              <a:t>: </a:t>
            </a:r>
            <a:r>
              <a:rPr lang="en" sz="1900" u="sng">
                <a:solidFill>
                  <a:srgbClr val="FFFF00"/>
                </a:solidFill>
              </a:rPr>
              <a:t>Zech.9:9</a:t>
            </a:r>
            <a:r>
              <a:rPr lang="en" sz="1900">
                <a:solidFill>
                  <a:srgbClr val="FFFF00"/>
                </a:solidFill>
              </a:rPr>
              <a:t> </a:t>
            </a:r>
            <a:r>
              <a:rPr lang="en" sz="1900" i="1">
                <a:solidFill>
                  <a:schemeClr val="dk1"/>
                </a:solidFill>
              </a:rPr>
              <a:t>“Rejoice greatly, O daughter of Zion!Shout, O daughter of Jerusalem! Behold, your King is coming to you; He is just and having salvation, Lowly and riding on a donkey, A colt, the foal of a donkey.”</a:t>
            </a:r>
            <a:r>
              <a:rPr lang="en" sz="1900">
                <a:solidFill>
                  <a:srgbClr val="FFFF00"/>
                </a:solidFill>
              </a:rPr>
              <a:t>  </a:t>
            </a:r>
            <a:r>
              <a:rPr lang="en" sz="1900" u="sng">
                <a:solidFill>
                  <a:srgbClr val="FFFF00"/>
                </a:solidFill>
              </a:rPr>
              <a:t>Zech.12:10</a:t>
            </a:r>
            <a:r>
              <a:rPr lang="en" sz="1900">
                <a:solidFill>
                  <a:srgbClr val="FFFF00"/>
                </a:solidFill>
              </a:rPr>
              <a:t> </a:t>
            </a:r>
            <a:r>
              <a:rPr lang="en" sz="1900" i="1">
                <a:solidFill>
                  <a:schemeClr val="dk1"/>
                </a:solidFill>
              </a:rPr>
              <a:t>“And I will pour on the house of David and on the inhabitants of Jerusalem the Spirit of grace and supplication; then they will look on Me whom they pierced. Yes, they will mourn for Him as one mourns for his only son, and grieve for Him as one grieves for a firstborn.”</a:t>
            </a:r>
            <a:r>
              <a:rPr lang="en" sz="1900">
                <a:solidFill>
                  <a:srgbClr val="FFFF00"/>
                </a:solidFill>
              </a:rPr>
              <a:t>  </a:t>
            </a:r>
            <a:r>
              <a:rPr lang="en" sz="1900" u="sng">
                <a:solidFill>
                  <a:srgbClr val="FFFF00"/>
                </a:solidFill>
              </a:rPr>
              <a:t>Mal.4:5</a:t>
            </a:r>
            <a:r>
              <a:rPr lang="en" sz="1900">
                <a:solidFill>
                  <a:srgbClr val="FFFF00"/>
                </a:solidFill>
              </a:rPr>
              <a:t> </a:t>
            </a:r>
            <a:r>
              <a:rPr lang="en" sz="1900" i="1">
                <a:solidFill>
                  <a:schemeClr val="dk1"/>
                </a:solidFill>
              </a:rPr>
              <a:t>“Behold, I will send you Elijah the prophet Before the coming of the great and dreadful day of the Lord.”</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06925" y="0"/>
            <a:ext cx="9332700" cy="46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SILENCE</a:t>
            </a:r>
            <a:endParaRPr sz="5000" b="1">
              <a:solidFill>
                <a:srgbClr val="00FFFF"/>
              </a:solidFill>
            </a:endParaRPr>
          </a:p>
        </p:txBody>
      </p:sp>
      <p:sp>
        <p:nvSpPr>
          <p:cNvPr id="133" name="Google Shape;133;p26"/>
          <p:cNvSpPr txBox="1">
            <a:spLocks noGrp="1"/>
          </p:cNvSpPr>
          <p:nvPr>
            <p:ph type="subTitle" idx="1"/>
          </p:nvPr>
        </p:nvSpPr>
        <p:spPr>
          <a:xfrm>
            <a:off x="-188150" y="358700"/>
            <a:ext cx="9359700" cy="4784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IN THE BIBLE</a:t>
            </a:r>
            <a:r>
              <a:rPr lang="en" sz="2000">
                <a:solidFill>
                  <a:srgbClr val="FFFF00"/>
                </a:solidFill>
              </a:rPr>
              <a:t>: Prophesied in </a:t>
            </a:r>
            <a:r>
              <a:rPr lang="en" sz="2000" u="sng">
                <a:solidFill>
                  <a:srgbClr val="FFFF00"/>
                </a:solidFill>
              </a:rPr>
              <a:t>Daniel 2:39-43</a:t>
            </a:r>
            <a:r>
              <a:rPr lang="en" sz="2000">
                <a:solidFill>
                  <a:srgbClr val="FFFF00"/>
                </a:solidFill>
              </a:rPr>
              <a:t>.  We call this “Silence” because we are unaware of any new revelation being made to God through any prophets.</a:t>
            </a:r>
            <a:endParaRPr sz="2000">
              <a:solidFill>
                <a:srgbClr val="FFFF00"/>
              </a:solidFill>
            </a:endParaRPr>
          </a:p>
          <a:p>
            <a:pPr marL="457200" lvl="0" indent="-355600" algn="l" rtl="0">
              <a:spcBef>
                <a:spcPts val="0"/>
              </a:spcBef>
              <a:spcAft>
                <a:spcPts val="0"/>
              </a:spcAft>
              <a:buClr>
                <a:schemeClr val="dk1"/>
              </a:buClr>
              <a:buSzPts val="2000"/>
              <a:buChar char="●"/>
            </a:pPr>
            <a:r>
              <a:rPr lang="en" sz="2000" u="sng">
                <a:solidFill>
                  <a:schemeClr val="dk1"/>
                </a:solidFill>
              </a:rPr>
              <a:t>MAJOR EVENTS</a:t>
            </a:r>
            <a:r>
              <a:rPr lang="en" sz="2000">
                <a:solidFill>
                  <a:schemeClr val="dk1"/>
                </a:solidFill>
              </a:rPr>
              <a:t>: That part of the world actually changes in important ways.  Alexander and the Greek empire conquer the Persians.  Greek culture and language are spread throughout the land.  After Alexander’s death the Romans rise to power and conquer Greece’s territory, including Palestine.  The “Maccabees” revolt in Palestine against their oppressors.  The “Herodian” dynasty begins to be puppet rulers in Palestine.  The Levitical priesthood further corrupts itself.  The “Sanhedrin Council” is established.  Two sects of Jews, the Pharisees and Sadducees, are created, and begin to enforce their traditions as if they were doctrine.  The temple is expanded.</a:t>
            </a:r>
            <a:endParaRPr sz="2000">
              <a:solidFill>
                <a:schemeClr val="dk1"/>
              </a:solidFill>
            </a:endParaRPr>
          </a:p>
          <a:p>
            <a:pPr marL="457200" lvl="0" indent="-355600" algn="l" rtl="0">
              <a:spcBef>
                <a:spcPts val="0"/>
              </a:spcBef>
              <a:spcAft>
                <a:spcPts val="0"/>
              </a:spcAft>
              <a:buClr>
                <a:srgbClr val="00FFFF"/>
              </a:buClr>
              <a:buSzPts val="2000"/>
              <a:buChar char="●"/>
            </a:pPr>
            <a:r>
              <a:rPr lang="en" sz="2000" u="sng">
                <a:solidFill>
                  <a:srgbClr val="00FFFF"/>
                </a:solidFill>
              </a:rPr>
              <a:t>IMPORTANT CHARACTERS</a:t>
            </a:r>
            <a:r>
              <a:rPr lang="en" sz="2000">
                <a:solidFill>
                  <a:srgbClr val="00FFFF"/>
                </a:solidFill>
              </a:rPr>
              <a:t>: Alexander the Great, Julius Caesar, Augustus Caesar, Antiochus Epiphanes IV, Herod the Great</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GOD’S PLAN</a:t>
            </a:r>
            <a:r>
              <a:rPr lang="en" sz="2000">
                <a:solidFill>
                  <a:srgbClr val="FFFF00"/>
                </a:solidFill>
              </a:rPr>
              <a:t>: God was getting ready to bring Jesus Christ into the world!</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106925" y="0"/>
            <a:ext cx="9332700" cy="46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LIFE OF CHRIST</a:t>
            </a:r>
            <a:endParaRPr sz="5000" b="1">
              <a:solidFill>
                <a:srgbClr val="00FFFF"/>
              </a:solidFill>
            </a:endParaRPr>
          </a:p>
        </p:txBody>
      </p:sp>
      <p:sp>
        <p:nvSpPr>
          <p:cNvPr id="139" name="Google Shape;139;p27"/>
          <p:cNvSpPr txBox="1">
            <a:spLocks noGrp="1"/>
          </p:cNvSpPr>
          <p:nvPr>
            <p:ph type="subTitle" idx="1"/>
          </p:nvPr>
        </p:nvSpPr>
        <p:spPr>
          <a:xfrm>
            <a:off x="-188150" y="358700"/>
            <a:ext cx="9359700" cy="4784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u="sng">
                <a:solidFill>
                  <a:srgbClr val="FFFF00"/>
                </a:solidFill>
              </a:rPr>
              <a:t>IN THE BIBLE</a:t>
            </a:r>
            <a:r>
              <a:rPr lang="en" sz="1800">
                <a:solidFill>
                  <a:srgbClr val="FFFF00"/>
                </a:solidFill>
              </a:rPr>
              <a:t>: Matthew, Mark, Luke, John, Acts (“of the apostles”) chapter 1.</a:t>
            </a:r>
            <a:endParaRPr sz="1800">
              <a:solidFill>
                <a:srgbClr val="FFFF00"/>
              </a:solidFill>
            </a:endParaRPr>
          </a:p>
          <a:p>
            <a:pPr marL="457200" lvl="0" indent="-342900" algn="l" rtl="0">
              <a:spcBef>
                <a:spcPts val="0"/>
              </a:spcBef>
              <a:spcAft>
                <a:spcPts val="0"/>
              </a:spcAft>
              <a:buClr>
                <a:schemeClr val="dk1"/>
              </a:buClr>
              <a:buSzPts val="1800"/>
              <a:buChar char="●"/>
            </a:pPr>
            <a:r>
              <a:rPr lang="en" sz="1800" u="sng">
                <a:solidFill>
                  <a:schemeClr val="dk1"/>
                </a:solidFill>
              </a:rPr>
              <a:t>MAJOR EVENTS</a:t>
            </a:r>
            <a:r>
              <a:rPr lang="en" sz="1800">
                <a:solidFill>
                  <a:schemeClr val="dk1"/>
                </a:solidFill>
              </a:rPr>
              <a:t>: An angel appears to Zacharias the father of John the baptizer, Jesus’ birth is prophesied to both Mary and Joseph, John preaches and baptizes near the Jordan river, Jesus is baptized by John, Jesus is tempted by the devil, Jesus chooses 12 apostles (“one sent”), Jesus begins teaching and performing extraordinary miracles, John the baptizer is killed, Jesus is transfigured (“changed”) on the mountain before 3 of His apostles, Jesus predicts the destruction of Jerusalem, Jesus prepares His apostles for a new covenant and to receive the Holy Spirit, Jesus is betrayed and is killed and is buried, Jesus rises from the grave 3 days later, Jesus shows Himself “raised” for about 40 days, Jesus ascends to heaven.</a:t>
            </a:r>
            <a:endParaRPr sz="1800">
              <a:solidFill>
                <a:schemeClr val="dk1"/>
              </a:solidFill>
            </a:endParaRPr>
          </a:p>
          <a:p>
            <a:pPr marL="457200" lvl="0" indent="-342900" algn="l" rtl="0">
              <a:spcBef>
                <a:spcPts val="0"/>
              </a:spcBef>
              <a:spcAft>
                <a:spcPts val="0"/>
              </a:spcAft>
              <a:buClr>
                <a:srgbClr val="00FFFF"/>
              </a:buClr>
              <a:buSzPts val="1800"/>
              <a:buChar char="●"/>
            </a:pPr>
            <a:r>
              <a:rPr lang="en" sz="1800" u="sng">
                <a:solidFill>
                  <a:srgbClr val="00FFFF"/>
                </a:solidFill>
              </a:rPr>
              <a:t>IMPORTANT CHARACTERS</a:t>
            </a:r>
            <a:r>
              <a:rPr lang="en" sz="1800">
                <a:solidFill>
                  <a:srgbClr val="00FFFF"/>
                </a:solidFill>
              </a:rPr>
              <a:t>: Zacharias and Elizabeth, Mary and Joseph, Jesus the Christ, the Holy Spirit, John the baptizer, the 12 apostles, Mary Magdalene, Lazarus, Nicodemus, unnamed Gentile converts, Herod, Caiaphas, Pontius Pilate, Satan.</a:t>
            </a:r>
            <a:endParaRPr sz="1800">
              <a:solidFill>
                <a:srgbClr val="00FFFF"/>
              </a:solidFill>
            </a:endParaRPr>
          </a:p>
          <a:p>
            <a:pPr marL="457200" lvl="0" indent="-355600" algn="l" rtl="0">
              <a:spcBef>
                <a:spcPts val="0"/>
              </a:spcBef>
              <a:spcAft>
                <a:spcPts val="0"/>
              </a:spcAft>
              <a:buClr>
                <a:srgbClr val="FFFF00"/>
              </a:buClr>
              <a:buSzPts val="2000"/>
              <a:buChar char="●"/>
            </a:pPr>
            <a:r>
              <a:rPr lang="en" sz="1800" u="sng">
                <a:solidFill>
                  <a:srgbClr val="FFFF00"/>
                </a:solidFill>
              </a:rPr>
              <a:t>GOD’S PLAN</a:t>
            </a:r>
            <a:r>
              <a:rPr lang="en" sz="1800">
                <a:solidFill>
                  <a:srgbClr val="FFFF00"/>
                </a:solidFill>
              </a:rPr>
              <a:t>:</a:t>
            </a:r>
            <a:r>
              <a:rPr lang="en" sz="1900">
                <a:solidFill>
                  <a:srgbClr val="FFFF00"/>
                </a:solidFill>
              </a:rPr>
              <a:t> JESUS! Clearly seen in all 4 books, from beginning to end!  </a:t>
            </a:r>
            <a:r>
              <a:rPr lang="en" sz="1900" u="sng">
                <a:solidFill>
                  <a:srgbClr val="FFFF00"/>
                </a:solidFill>
              </a:rPr>
              <a:t>John 1:14</a:t>
            </a:r>
            <a:r>
              <a:rPr lang="en" sz="1900">
                <a:solidFill>
                  <a:srgbClr val="FFFF00"/>
                </a:solidFill>
              </a:rPr>
              <a:t> </a:t>
            </a:r>
            <a:r>
              <a:rPr lang="en" sz="1900" i="1">
                <a:solidFill>
                  <a:schemeClr val="dk1"/>
                </a:solidFill>
              </a:rPr>
              <a:t>“And the Word became flesh and dwelt among us, and we beheld His glory, the glory as of the only begotten of the Father, full of grace and truth.”</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106925" y="0"/>
            <a:ext cx="9332700" cy="46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EARLY CHURCH</a:t>
            </a:r>
            <a:endParaRPr sz="5000" b="1">
              <a:solidFill>
                <a:srgbClr val="00FFFF"/>
              </a:solidFill>
            </a:endParaRPr>
          </a:p>
        </p:txBody>
      </p:sp>
      <p:sp>
        <p:nvSpPr>
          <p:cNvPr id="145" name="Google Shape;145;p28"/>
          <p:cNvSpPr txBox="1">
            <a:spLocks noGrp="1"/>
          </p:cNvSpPr>
          <p:nvPr>
            <p:ph type="subTitle" idx="1"/>
          </p:nvPr>
        </p:nvSpPr>
        <p:spPr>
          <a:xfrm>
            <a:off x="-188150" y="345150"/>
            <a:ext cx="9359700" cy="4798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u="sng">
                <a:solidFill>
                  <a:srgbClr val="FFFF00"/>
                </a:solidFill>
              </a:rPr>
              <a:t>IN THE BIBLE</a:t>
            </a:r>
            <a:r>
              <a:rPr lang="en" sz="1800">
                <a:solidFill>
                  <a:srgbClr val="FFFF00"/>
                </a:solidFill>
              </a:rPr>
              <a:t>: Acts 2-28, all the letters to Christians - from Romans thru Revelation.</a:t>
            </a:r>
            <a:endParaRPr sz="1800">
              <a:solidFill>
                <a:srgbClr val="FFFF00"/>
              </a:solidFill>
            </a:endParaRPr>
          </a:p>
          <a:p>
            <a:pPr marL="457200" lvl="0" indent="-342900" algn="l" rtl="0">
              <a:spcBef>
                <a:spcPts val="0"/>
              </a:spcBef>
              <a:spcAft>
                <a:spcPts val="0"/>
              </a:spcAft>
              <a:buClr>
                <a:schemeClr val="dk1"/>
              </a:buClr>
              <a:buSzPts val="1800"/>
              <a:buChar char="●"/>
            </a:pPr>
            <a:r>
              <a:rPr lang="en" sz="1800" u="sng">
                <a:solidFill>
                  <a:schemeClr val="dk1"/>
                </a:solidFill>
              </a:rPr>
              <a:t>MAJOR EVENTS</a:t>
            </a:r>
            <a:r>
              <a:rPr lang="en" sz="1800">
                <a:solidFill>
                  <a:schemeClr val="dk1"/>
                </a:solidFill>
              </a:rPr>
              <a:t>: The Holy Spirit falls upon the apostles on the Day of Pentecost, the gospel of the new covenant begins to be preached, the first Christians, the apostles perform astounding miracles, the apostles are persecuted (by Jews), Stephen is martyred, the church is persecuted (by Jews) and spreads, the gospel is preached to Gentiles, Saul of Tarsus (later “Paul”) is converted, the apostles go into all the world and teach about Jesus Christ, the inspired (“God-breathed”) apostles and prophets write many letters, Christians begin being persecuted and killed by the Roman empire, Paul is arrested and sent to Rome, Jerusalem is destroyed by the Romans in AD 70.  John writes “Revelation” in exile.</a:t>
            </a:r>
            <a:endParaRPr sz="1800">
              <a:solidFill>
                <a:schemeClr val="dk1"/>
              </a:solidFill>
            </a:endParaRPr>
          </a:p>
          <a:p>
            <a:pPr marL="457200" lvl="0" indent="-342900" algn="l" rtl="0">
              <a:spcBef>
                <a:spcPts val="0"/>
              </a:spcBef>
              <a:spcAft>
                <a:spcPts val="0"/>
              </a:spcAft>
              <a:buClr>
                <a:srgbClr val="00FFFF"/>
              </a:buClr>
              <a:buSzPts val="1800"/>
              <a:buChar char="●"/>
            </a:pPr>
            <a:r>
              <a:rPr lang="en" sz="1800" u="sng">
                <a:solidFill>
                  <a:srgbClr val="00FFFF"/>
                </a:solidFill>
              </a:rPr>
              <a:t>IMPORTANT CHARACTERS</a:t>
            </a:r>
            <a:r>
              <a:rPr lang="en" sz="1800">
                <a:solidFill>
                  <a:srgbClr val="00FFFF"/>
                </a:solidFill>
              </a:rPr>
              <a:t>: Jesus Christ, the Holy Spirit, angels, Satan, the apostles - particularly Peter, John and Paul, Barnabas, Stephen, Philip the evangelist, James - brother of Jesus and an elder in Jerusalem, Silas, Luke, Timothy, Titus, Apollos, Aquila and Priscilla, Agabus, Ananias of Damascus, Ananias and Sapphira, Simon the sorcerer,  Gamaliel.</a:t>
            </a:r>
            <a:endParaRPr sz="1800">
              <a:solidFill>
                <a:srgbClr val="00FFFF"/>
              </a:solidFill>
            </a:endParaRPr>
          </a:p>
          <a:p>
            <a:pPr marL="457200" lvl="0" indent="-355600" algn="l" rtl="0">
              <a:spcBef>
                <a:spcPts val="0"/>
              </a:spcBef>
              <a:spcAft>
                <a:spcPts val="0"/>
              </a:spcAft>
              <a:buClr>
                <a:srgbClr val="FFFF00"/>
              </a:buClr>
              <a:buSzPts val="2000"/>
              <a:buChar char="●"/>
            </a:pPr>
            <a:r>
              <a:rPr lang="en" sz="1800" u="sng">
                <a:solidFill>
                  <a:srgbClr val="FFFF00"/>
                </a:solidFill>
              </a:rPr>
              <a:t>GOD’S PLAN</a:t>
            </a:r>
            <a:r>
              <a:rPr lang="en" sz="1800">
                <a:solidFill>
                  <a:srgbClr val="FFFF00"/>
                </a:solidFill>
              </a:rPr>
              <a:t>:</a:t>
            </a:r>
            <a:r>
              <a:rPr lang="en" sz="1900">
                <a:solidFill>
                  <a:srgbClr val="FFFF00"/>
                </a:solidFill>
              </a:rPr>
              <a:t> </a:t>
            </a:r>
            <a:r>
              <a:rPr lang="en" sz="1900" u="sng">
                <a:solidFill>
                  <a:srgbClr val="FFFF00"/>
                </a:solidFill>
              </a:rPr>
              <a:t>Acts 22:16</a:t>
            </a:r>
            <a:r>
              <a:rPr lang="en" sz="1900">
                <a:solidFill>
                  <a:srgbClr val="FFFF00"/>
                </a:solidFill>
              </a:rPr>
              <a:t> </a:t>
            </a:r>
            <a:r>
              <a:rPr lang="en" sz="1900" i="1">
                <a:solidFill>
                  <a:schemeClr val="dk1"/>
                </a:solidFill>
              </a:rPr>
              <a:t>“</a:t>
            </a:r>
            <a:r>
              <a:rPr lang="en" sz="1900" i="1" u="sng">
                <a:solidFill>
                  <a:schemeClr val="dk1"/>
                </a:solidFill>
              </a:rPr>
              <a:t>And now why are you waiting</a:t>
            </a:r>
            <a:r>
              <a:rPr lang="en" sz="1900" i="1">
                <a:solidFill>
                  <a:schemeClr val="dk1"/>
                </a:solidFill>
              </a:rPr>
              <a:t>? Arise and be baptized, and wash away your sins, calling on the name of the Lord.”</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06925" y="0"/>
            <a:ext cx="9332700" cy="514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CREATION ERA</a:t>
            </a:r>
            <a:endParaRPr sz="5000" b="1">
              <a:solidFill>
                <a:srgbClr val="00FFFF"/>
              </a:solidFill>
            </a:endParaRPr>
          </a:p>
        </p:txBody>
      </p:sp>
      <p:sp>
        <p:nvSpPr>
          <p:cNvPr id="61" name="Google Shape;61;p14"/>
          <p:cNvSpPr txBox="1">
            <a:spLocks noGrp="1"/>
          </p:cNvSpPr>
          <p:nvPr>
            <p:ph type="subTitle" idx="1"/>
          </p:nvPr>
        </p:nvSpPr>
        <p:spPr>
          <a:xfrm>
            <a:off x="-140775" y="429075"/>
            <a:ext cx="9366600" cy="47145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u="sng">
                <a:solidFill>
                  <a:srgbClr val="FFFF00"/>
                </a:solidFill>
              </a:rPr>
              <a:t>IN THE BIBLE</a:t>
            </a:r>
            <a:r>
              <a:rPr lang="en" sz="2500">
                <a:solidFill>
                  <a:srgbClr val="FFFF00"/>
                </a:solidFill>
              </a:rPr>
              <a:t>: Genesis (“Beginnings”) chapters 1-5.</a:t>
            </a:r>
            <a:endParaRPr sz="2500">
              <a:solidFill>
                <a:srgbClr val="FFFF00"/>
              </a:solidFill>
            </a:endParaRPr>
          </a:p>
          <a:p>
            <a:pPr marL="457200" lvl="0" indent="-387350" algn="l" rtl="0">
              <a:spcBef>
                <a:spcPts val="0"/>
              </a:spcBef>
              <a:spcAft>
                <a:spcPts val="0"/>
              </a:spcAft>
              <a:buClr>
                <a:schemeClr val="dk1"/>
              </a:buClr>
              <a:buSzPts val="2500"/>
              <a:buChar char="●"/>
            </a:pPr>
            <a:r>
              <a:rPr lang="en" sz="2500" u="sng">
                <a:solidFill>
                  <a:schemeClr val="dk1"/>
                </a:solidFill>
              </a:rPr>
              <a:t>MAJOR EVENTS</a:t>
            </a:r>
            <a:r>
              <a:rPr lang="en" sz="2500">
                <a:solidFill>
                  <a:schemeClr val="dk1"/>
                </a:solidFill>
              </a:rPr>
              <a:t>: Creation, Sin and death enter the world, Cain kills his brother Abel, Procreation/growth of mankind.</a:t>
            </a:r>
            <a:endParaRPr sz="2500">
              <a:solidFill>
                <a:schemeClr val="dk1"/>
              </a:solidFill>
            </a:endParaRPr>
          </a:p>
          <a:p>
            <a:pPr marL="457200" lvl="0" indent="-387350" algn="l" rtl="0">
              <a:spcBef>
                <a:spcPts val="0"/>
              </a:spcBef>
              <a:spcAft>
                <a:spcPts val="0"/>
              </a:spcAft>
              <a:buClr>
                <a:srgbClr val="00FFFF"/>
              </a:buClr>
              <a:buSzPts val="2500"/>
              <a:buChar char="●"/>
            </a:pPr>
            <a:r>
              <a:rPr lang="en" sz="2500" u="sng">
                <a:solidFill>
                  <a:srgbClr val="00FFFF"/>
                </a:solidFill>
              </a:rPr>
              <a:t>IMPORTANT CHARACTERS</a:t>
            </a:r>
            <a:r>
              <a:rPr lang="en" sz="2500">
                <a:solidFill>
                  <a:srgbClr val="00FFFF"/>
                </a:solidFill>
              </a:rPr>
              <a:t>:  God (as in every era), Adam and Eve, the serpent (the devil), Cain and Abel, Enoch.</a:t>
            </a:r>
            <a:endParaRPr sz="2500">
              <a:solidFill>
                <a:srgbClr val="00FFFF"/>
              </a:solidFill>
            </a:endParaRPr>
          </a:p>
          <a:p>
            <a:pPr marL="457200" lvl="0" indent="-387350" algn="l" rtl="0">
              <a:spcBef>
                <a:spcPts val="0"/>
              </a:spcBef>
              <a:spcAft>
                <a:spcPts val="0"/>
              </a:spcAft>
              <a:buClr>
                <a:srgbClr val="FFFF00"/>
              </a:buClr>
              <a:buSzPts val="2500"/>
              <a:buChar char="●"/>
            </a:pPr>
            <a:r>
              <a:rPr lang="en" sz="2500" u="sng">
                <a:solidFill>
                  <a:srgbClr val="FFFF00"/>
                </a:solidFill>
              </a:rPr>
              <a:t>GOD’S PLAN</a:t>
            </a:r>
            <a:r>
              <a:rPr lang="en" sz="2500">
                <a:solidFill>
                  <a:srgbClr val="FFFF00"/>
                </a:solidFill>
              </a:rPr>
              <a:t>: </a:t>
            </a:r>
            <a:r>
              <a:rPr lang="en" sz="2500">
                <a:solidFill>
                  <a:schemeClr val="dk1"/>
                </a:solidFill>
              </a:rPr>
              <a:t> </a:t>
            </a:r>
            <a:r>
              <a:rPr lang="en" sz="2500" u="sng">
                <a:solidFill>
                  <a:srgbClr val="FFFF00"/>
                </a:solidFill>
              </a:rPr>
              <a:t>Gen.3:15</a:t>
            </a:r>
            <a:r>
              <a:rPr lang="en" sz="2500">
                <a:solidFill>
                  <a:srgbClr val="FFFF00"/>
                </a:solidFill>
              </a:rPr>
              <a:t> (God, to the serpent)</a:t>
            </a:r>
            <a:r>
              <a:rPr lang="en" sz="2500">
                <a:solidFill>
                  <a:schemeClr val="dk1"/>
                </a:solidFill>
              </a:rPr>
              <a:t> </a:t>
            </a:r>
            <a:r>
              <a:rPr lang="en" sz="2500" i="1">
                <a:solidFill>
                  <a:schemeClr val="dk1"/>
                </a:solidFill>
              </a:rPr>
              <a:t>“And I will put enmity </a:t>
            </a:r>
            <a:r>
              <a:rPr lang="en" sz="2500">
                <a:solidFill>
                  <a:srgbClr val="FFFF00"/>
                </a:solidFill>
              </a:rPr>
              <a:t>(strife)</a:t>
            </a:r>
            <a:r>
              <a:rPr lang="en" sz="2500" i="1">
                <a:solidFill>
                  <a:schemeClr val="dk1"/>
                </a:solidFill>
              </a:rPr>
              <a:t> between you and the woman, and between your seed and her Seed; </a:t>
            </a:r>
            <a:r>
              <a:rPr lang="en" sz="2500" i="1" u="sng">
                <a:solidFill>
                  <a:schemeClr val="dk1"/>
                </a:solidFill>
              </a:rPr>
              <a:t>He shall bruise your head, and you shall bruise His heel</a:t>
            </a:r>
            <a:r>
              <a:rPr lang="en" sz="2500" i="1">
                <a:solidFill>
                  <a:schemeClr val="dk1"/>
                </a:solidFill>
              </a:rPr>
              <a:t>.”</a:t>
            </a:r>
            <a:endParaRPr sz="2500" i="1">
              <a:solidFill>
                <a:schemeClr val="dk1"/>
              </a:solidFill>
            </a:endParaRPr>
          </a:p>
          <a:p>
            <a:pPr marL="457200" lvl="0" indent="-393700" algn="l" rtl="0">
              <a:spcBef>
                <a:spcPts val="0"/>
              </a:spcBef>
              <a:spcAft>
                <a:spcPts val="0"/>
              </a:spcAft>
              <a:buClr>
                <a:srgbClr val="00FFFF"/>
              </a:buClr>
              <a:buSzPts val="2600"/>
              <a:buChar char="●"/>
            </a:pPr>
            <a:r>
              <a:rPr lang="en" sz="2600">
                <a:solidFill>
                  <a:srgbClr val="00FFFF"/>
                </a:solidFill>
              </a:rPr>
              <a:t>Even before man’s first sin, God clearly had a plan for man’s redemption (being bought back, forgiven).  This plan will be fulfilled, </a:t>
            </a:r>
            <a:r>
              <a:rPr lang="en" sz="2600" i="1">
                <a:solidFill>
                  <a:schemeClr val="dk1"/>
                </a:solidFill>
              </a:rPr>
              <a:t>“in the fullness of time”</a:t>
            </a:r>
            <a:r>
              <a:rPr lang="en" sz="2600">
                <a:solidFill>
                  <a:srgbClr val="00FFFF"/>
                </a:solidFill>
              </a:rPr>
              <a:t>, in Jesus Christ!</a:t>
            </a:r>
            <a:endParaRPr sz="26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06925" y="0"/>
            <a:ext cx="9332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FLOOD ERA</a:t>
            </a:r>
            <a:endParaRPr sz="5000" b="1">
              <a:solidFill>
                <a:srgbClr val="00FFFF"/>
              </a:solidFill>
            </a:endParaRPr>
          </a:p>
        </p:txBody>
      </p:sp>
      <p:sp>
        <p:nvSpPr>
          <p:cNvPr id="67" name="Google Shape;67;p15"/>
          <p:cNvSpPr txBox="1">
            <a:spLocks noGrp="1"/>
          </p:cNvSpPr>
          <p:nvPr>
            <p:ph type="subTitle" idx="1"/>
          </p:nvPr>
        </p:nvSpPr>
        <p:spPr>
          <a:xfrm>
            <a:off x="-140775" y="429075"/>
            <a:ext cx="9366600" cy="47145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u="sng">
                <a:solidFill>
                  <a:srgbClr val="FFFF00"/>
                </a:solidFill>
              </a:rPr>
              <a:t>IN THE BIBLE</a:t>
            </a:r>
            <a:r>
              <a:rPr lang="en" sz="2500">
                <a:solidFill>
                  <a:srgbClr val="FFFF00"/>
                </a:solidFill>
              </a:rPr>
              <a:t>: Genesis chapters 6-11.</a:t>
            </a:r>
            <a:endParaRPr sz="2500">
              <a:solidFill>
                <a:srgbClr val="FFFF00"/>
              </a:solidFill>
            </a:endParaRPr>
          </a:p>
          <a:p>
            <a:pPr marL="457200" lvl="0" indent="-387350" algn="l" rtl="0">
              <a:spcBef>
                <a:spcPts val="0"/>
              </a:spcBef>
              <a:spcAft>
                <a:spcPts val="0"/>
              </a:spcAft>
              <a:buClr>
                <a:schemeClr val="dk1"/>
              </a:buClr>
              <a:buSzPts val="2500"/>
              <a:buChar char="●"/>
            </a:pPr>
            <a:r>
              <a:rPr lang="en" sz="2500" u="sng">
                <a:solidFill>
                  <a:schemeClr val="dk1"/>
                </a:solidFill>
              </a:rPr>
              <a:t>MAJOR EVENTS</a:t>
            </a:r>
            <a:r>
              <a:rPr lang="en" sz="2500">
                <a:solidFill>
                  <a:schemeClr val="dk1"/>
                </a:solidFill>
              </a:rPr>
              <a:t>: Mankind has become exceedingly violent and wicked, Noah is told to build an ark, God destroys the world with water, the first rainbow, men try to build a tower to heaven, God creates multiple human languages and scatters mankind all over the earth.</a:t>
            </a:r>
            <a:endParaRPr sz="2500">
              <a:solidFill>
                <a:schemeClr val="dk1"/>
              </a:solidFill>
            </a:endParaRPr>
          </a:p>
          <a:p>
            <a:pPr marL="457200" lvl="0" indent="-387350" algn="l" rtl="0">
              <a:spcBef>
                <a:spcPts val="0"/>
              </a:spcBef>
              <a:spcAft>
                <a:spcPts val="0"/>
              </a:spcAft>
              <a:buClr>
                <a:srgbClr val="00FFFF"/>
              </a:buClr>
              <a:buSzPts val="2500"/>
              <a:buChar char="●"/>
            </a:pPr>
            <a:r>
              <a:rPr lang="en" sz="2500" u="sng">
                <a:solidFill>
                  <a:srgbClr val="00FFFF"/>
                </a:solidFill>
              </a:rPr>
              <a:t>IMPORTANT CHARACTERS</a:t>
            </a:r>
            <a:r>
              <a:rPr lang="en" sz="2500">
                <a:solidFill>
                  <a:srgbClr val="00FFFF"/>
                </a:solidFill>
              </a:rPr>
              <a:t>:  Noah and his three sons Ham, Shem, Japheth.</a:t>
            </a:r>
            <a:endParaRPr sz="2500">
              <a:solidFill>
                <a:srgbClr val="00FFFF"/>
              </a:solidFill>
            </a:endParaRPr>
          </a:p>
          <a:p>
            <a:pPr marL="457200" lvl="0" indent="-387350" algn="l" rtl="0">
              <a:spcBef>
                <a:spcPts val="0"/>
              </a:spcBef>
              <a:spcAft>
                <a:spcPts val="0"/>
              </a:spcAft>
              <a:buClr>
                <a:srgbClr val="FFFF00"/>
              </a:buClr>
              <a:buSzPts val="2500"/>
              <a:buChar char="●"/>
            </a:pPr>
            <a:r>
              <a:rPr lang="en" sz="2500" u="sng">
                <a:solidFill>
                  <a:srgbClr val="FFFF00"/>
                </a:solidFill>
              </a:rPr>
              <a:t>GOD’S PLAN</a:t>
            </a:r>
            <a:r>
              <a:rPr lang="en" sz="2500">
                <a:solidFill>
                  <a:srgbClr val="FFFF00"/>
                </a:solidFill>
              </a:rPr>
              <a:t>:  God was inclined to destroy all of mankind, but He had a promise to keep - that Eve’s “Seed” would one day crush the head of the serpent.  God found ONE righteous man on earth through whom He could keep this promise.</a:t>
            </a:r>
            <a:endParaRPr sz="26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06925" y="0"/>
            <a:ext cx="9332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“PATRIARCHS”</a:t>
            </a:r>
            <a:endParaRPr sz="5000" b="1">
              <a:solidFill>
                <a:srgbClr val="00FFFF"/>
              </a:solidFill>
            </a:endParaRPr>
          </a:p>
        </p:txBody>
      </p:sp>
      <p:sp>
        <p:nvSpPr>
          <p:cNvPr id="73" name="Google Shape;73;p16"/>
          <p:cNvSpPr txBox="1">
            <a:spLocks noGrp="1"/>
          </p:cNvSpPr>
          <p:nvPr>
            <p:ph type="subTitle" idx="1"/>
          </p:nvPr>
        </p:nvSpPr>
        <p:spPr>
          <a:xfrm>
            <a:off x="-140775" y="347875"/>
            <a:ext cx="9332700" cy="47958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IN THE BIBLE</a:t>
            </a:r>
            <a:r>
              <a:rPr lang="en" sz="2000">
                <a:solidFill>
                  <a:srgbClr val="FFFF00"/>
                </a:solidFill>
              </a:rPr>
              <a:t>: Genesis chapters 12-46.  Also we believe </a:t>
            </a:r>
            <a:r>
              <a:rPr lang="en" sz="2000" u="sng">
                <a:solidFill>
                  <a:srgbClr val="FFFF00"/>
                </a:solidFill>
              </a:rPr>
              <a:t>Job</a:t>
            </a:r>
            <a:r>
              <a:rPr lang="en" sz="2000">
                <a:solidFill>
                  <a:srgbClr val="FFFF00"/>
                </a:solidFill>
              </a:rPr>
              <a:t> occurred here.</a:t>
            </a:r>
            <a:endParaRPr sz="2000">
              <a:solidFill>
                <a:srgbClr val="FFFF00"/>
              </a:solidFill>
            </a:endParaRPr>
          </a:p>
          <a:p>
            <a:pPr marL="457200" lvl="0" indent="-355600" algn="l" rtl="0">
              <a:spcBef>
                <a:spcPts val="0"/>
              </a:spcBef>
              <a:spcAft>
                <a:spcPts val="0"/>
              </a:spcAft>
              <a:buClr>
                <a:schemeClr val="dk1"/>
              </a:buClr>
              <a:buSzPts val="2000"/>
              <a:buChar char="●"/>
            </a:pPr>
            <a:r>
              <a:rPr lang="en" sz="2000" u="sng">
                <a:solidFill>
                  <a:schemeClr val="dk1"/>
                </a:solidFill>
              </a:rPr>
              <a:t>MAJOR EVENTS</a:t>
            </a:r>
            <a:r>
              <a:rPr lang="en" sz="2000">
                <a:solidFill>
                  <a:schemeClr val="dk1"/>
                </a:solidFill>
              </a:rPr>
              <a:t>: God calls Abram, Circumcision instituted, Sodom and Gomorrah, Sarah gives birth to Isaac in her old age, God tests Abraham’s faith, strife between Jacob and Esau, Jacob’s (Israel’s) 12 sons are born, Joseph sold by his brothers into slavery, Joseph becomes powerful in Egypt.</a:t>
            </a:r>
            <a:endParaRPr sz="2000">
              <a:solidFill>
                <a:schemeClr val="dk1"/>
              </a:solidFill>
            </a:endParaRPr>
          </a:p>
          <a:p>
            <a:pPr marL="457200" lvl="0" indent="-355600" algn="l" rtl="0">
              <a:spcBef>
                <a:spcPts val="0"/>
              </a:spcBef>
              <a:spcAft>
                <a:spcPts val="0"/>
              </a:spcAft>
              <a:buClr>
                <a:srgbClr val="00FFFF"/>
              </a:buClr>
              <a:buSzPts val="2000"/>
              <a:buChar char="●"/>
            </a:pPr>
            <a:r>
              <a:rPr lang="en" sz="2000" u="sng">
                <a:solidFill>
                  <a:srgbClr val="00FFFF"/>
                </a:solidFill>
              </a:rPr>
              <a:t>IMPORTANT CHARACTERS</a:t>
            </a:r>
            <a:r>
              <a:rPr lang="en" sz="2000">
                <a:solidFill>
                  <a:srgbClr val="00FFFF"/>
                </a:solidFill>
              </a:rPr>
              <a:t>: Abram/Abraham, Sarai/Sarah, Lot, angels, Melchizedek, Hagar, Ishmael, Isaac and Rebekah, Jacob, Esau, Laban, Dinah, Joseph, Pharaoh, Job, Satan.</a:t>
            </a:r>
            <a:endParaRPr sz="2000">
              <a:solidFill>
                <a:srgbClr val="00FFFF"/>
              </a:solidFill>
            </a:endParaRPr>
          </a:p>
          <a:p>
            <a:pPr marL="457200" lvl="0" indent="-387350" algn="l" rtl="0">
              <a:spcBef>
                <a:spcPts val="0"/>
              </a:spcBef>
              <a:spcAft>
                <a:spcPts val="0"/>
              </a:spcAft>
              <a:buClr>
                <a:srgbClr val="FFFF00"/>
              </a:buClr>
              <a:buSzPts val="2500"/>
              <a:buChar char="●"/>
            </a:pPr>
            <a:r>
              <a:rPr lang="en" sz="2000" u="sng">
                <a:solidFill>
                  <a:srgbClr val="FFFF00"/>
                </a:solidFill>
              </a:rPr>
              <a:t>GOD’S PLAN</a:t>
            </a:r>
            <a:r>
              <a:rPr lang="en" sz="2000">
                <a:solidFill>
                  <a:srgbClr val="FFFF00"/>
                </a:solidFill>
              </a:rPr>
              <a:t>: </a:t>
            </a:r>
            <a:r>
              <a:rPr lang="en" sz="2500">
                <a:solidFill>
                  <a:srgbClr val="FFFF00"/>
                </a:solidFill>
              </a:rPr>
              <a:t> </a:t>
            </a:r>
            <a:r>
              <a:rPr lang="en" sz="2000" u="sng">
                <a:solidFill>
                  <a:srgbClr val="FFFF00"/>
                </a:solidFill>
              </a:rPr>
              <a:t>Gen.12:3</a:t>
            </a:r>
            <a:r>
              <a:rPr lang="en" sz="2000">
                <a:solidFill>
                  <a:srgbClr val="FFFF00"/>
                </a:solidFill>
              </a:rPr>
              <a:t> (God to Abram) </a:t>
            </a:r>
            <a:r>
              <a:rPr lang="en" sz="2000" i="1">
                <a:solidFill>
                  <a:schemeClr val="dk1"/>
                </a:solidFill>
              </a:rPr>
              <a:t>“I will bless those who bless you, and I will curse him who curses you; and </a:t>
            </a:r>
            <a:r>
              <a:rPr lang="en" sz="2000" i="1" u="sng">
                <a:solidFill>
                  <a:schemeClr val="dk1"/>
                </a:solidFill>
              </a:rPr>
              <a:t>in you all the families of the earth shall be blessed</a:t>
            </a:r>
            <a:r>
              <a:rPr lang="en" sz="2000" i="1">
                <a:solidFill>
                  <a:schemeClr val="dk1"/>
                </a:solidFill>
              </a:rPr>
              <a:t>.”</a:t>
            </a:r>
            <a:r>
              <a:rPr lang="en" sz="2000">
                <a:solidFill>
                  <a:srgbClr val="FFFF00"/>
                </a:solidFill>
              </a:rPr>
              <a:t>  </a:t>
            </a:r>
            <a:r>
              <a:rPr lang="en" sz="2000" u="sng">
                <a:solidFill>
                  <a:srgbClr val="FFFF00"/>
                </a:solidFill>
              </a:rPr>
              <a:t>Gen.26:4</a:t>
            </a:r>
            <a:r>
              <a:rPr lang="en" sz="2000">
                <a:solidFill>
                  <a:srgbClr val="FFFF00"/>
                </a:solidFill>
              </a:rPr>
              <a:t> (To Isaac) </a:t>
            </a:r>
            <a:r>
              <a:rPr lang="en" sz="2000" i="1">
                <a:solidFill>
                  <a:schemeClr val="dk1"/>
                </a:solidFill>
              </a:rPr>
              <a:t>“And I will make your descendants multiply as the stars of heaven; I will give to your descendants all these lands; </a:t>
            </a:r>
            <a:r>
              <a:rPr lang="en" sz="2000" i="1" u="sng">
                <a:solidFill>
                  <a:schemeClr val="dk1"/>
                </a:solidFill>
              </a:rPr>
              <a:t>and in your seed all the nations of the earth shall be blessed</a:t>
            </a:r>
            <a:r>
              <a:rPr lang="en" sz="2000" i="1">
                <a:solidFill>
                  <a:schemeClr val="dk1"/>
                </a:solidFill>
              </a:rPr>
              <a:t>;”</a:t>
            </a:r>
            <a:r>
              <a:rPr lang="en" sz="2000" i="1">
                <a:solidFill>
                  <a:srgbClr val="FFFF00"/>
                </a:solidFill>
              </a:rPr>
              <a:t> </a:t>
            </a:r>
            <a:r>
              <a:rPr lang="en" sz="2000">
                <a:solidFill>
                  <a:srgbClr val="FFFF00"/>
                </a:solidFill>
              </a:rPr>
              <a:t> </a:t>
            </a:r>
            <a:r>
              <a:rPr lang="en" sz="2000" u="sng">
                <a:solidFill>
                  <a:srgbClr val="FFFF00"/>
                </a:solidFill>
              </a:rPr>
              <a:t>Gen.28:14</a:t>
            </a:r>
            <a:r>
              <a:rPr lang="en" sz="2000">
                <a:solidFill>
                  <a:srgbClr val="FFFF00"/>
                </a:solidFill>
              </a:rPr>
              <a:t> (To Jacob) </a:t>
            </a:r>
            <a:r>
              <a:rPr lang="en" sz="2000" i="1">
                <a:solidFill>
                  <a:schemeClr val="dk1"/>
                </a:solidFill>
              </a:rPr>
              <a:t>“...and </a:t>
            </a:r>
            <a:r>
              <a:rPr lang="en" sz="2000" i="1" u="sng">
                <a:solidFill>
                  <a:schemeClr val="dk1"/>
                </a:solidFill>
              </a:rPr>
              <a:t>in you and in your seed all the families of the earth shall be blessed</a:t>
            </a:r>
            <a:r>
              <a:rPr lang="en" sz="2000" i="1">
                <a:solidFill>
                  <a:schemeClr val="dk1"/>
                </a:solidFill>
              </a:rPr>
              <a:t>.”</a:t>
            </a:r>
            <a:r>
              <a:rPr lang="en" sz="2000" i="1">
                <a:solidFill>
                  <a:srgbClr val="FFFF00"/>
                </a:solidFill>
              </a:rPr>
              <a:t>  </a:t>
            </a:r>
            <a:endParaRPr sz="2000" i="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06925" y="0"/>
            <a:ext cx="9332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ISRAEL IN EGYPT</a:t>
            </a:r>
            <a:endParaRPr sz="5000" b="1">
              <a:solidFill>
                <a:srgbClr val="00FFFF"/>
              </a:solidFill>
            </a:endParaRPr>
          </a:p>
        </p:txBody>
      </p:sp>
      <p:sp>
        <p:nvSpPr>
          <p:cNvPr id="79" name="Google Shape;79;p17"/>
          <p:cNvSpPr txBox="1">
            <a:spLocks noGrp="1"/>
          </p:cNvSpPr>
          <p:nvPr>
            <p:ph type="subTitle" idx="1"/>
          </p:nvPr>
        </p:nvSpPr>
        <p:spPr>
          <a:xfrm>
            <a:off x="-140775" y="347875"/>
            <a:ext cx="9332700" cy="47958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u="sng">
                <a:solidFill>
                  <a:srgbClr val="FFFF00"/>
                </a:solidFill>
              </a:rPr>
              <a:t>IN THE BIBLE</a:t>
            </a:r>
            <a:r>
              <a:rPr lang="en" sz="2100">
                <a:solidFill>
                  <a:srgbClr val="FFFF00"/>
                </a:solidFill>
              </a:rPr>
              <a:t>: Genesis chapters 47-50, Exodus (“Departing”) 1-12.</a:t>
            </a:r>
            <a:endParaRPr sz="2100">
              <a:solidFill>
                <a:srgbClr val="FFFF00"/>
              </a:solidFill>
            </a:endParaRPr>
          </a:p>
          <a:p>
            <a:pPr marL="457200" lvl="0" indent="-361950" algn="l" rtl="0">
              <a:spcBef>
                <a:spcPts val="0"/>
              </a:spcBef>
              <a:spcAft>
                <a:spcPts val="0"/>
              </a:spcAft>
              <a:buClr>
                <a:schemeClr val="dk1"/>
              </a:buClr>
              <a:buSzPts val="2100"/>
              <a:buChar char="●"/>
            </a:pPr>
            <a:r>
              <a:rPr lang="en" sz="2100" u="sng">
                <a:solidFill>
                  <a:schemeClr val="dk1"/>
                </a:solidFill>
              </a:rPr>
              <a:t>MAJOR EVENTS</a:t>
            </a:r>
            <a:r>
              <a:rPr lang="en" sz="2100">
                <a:solidFill>
                  <a:schemeClr val="dk1"/>
                </a:solidFill>
              </a:rPr>
              <a:t>: Jacob’s prophecies, Israel multiplies rapidly, an evil Pharaoh puts Israel under hard bondage, the Egyptians begin killing newborn male Israelites, Moses flees to Midian and meets God at the burning bush, the 10 plagues, the first Passover.</a:t>
            </a:r>
            <a:endParaRPr sz="2100">
              <a:solidFill>
                <a:schemeClr val="dk1"/>
              </a:solidFill>
            </a:endParaRPr>
          </a:p>
          <a:p>
            <a:pPr marL="457200" lvl="0" indent="-361950" algn="l" rtl="0">
              <a:spcBef>
                <a:spcPts val="0"/>
              </a:spcBef>
              <a:spcAft>
                <a:spcPts val="0"/>
              </a:spcAft>
              <a:buClr>
                <a:srgbClr val="00FFFF"/>
              </a:buClr>
              <a:buSzPts val="2100"/>
              <a:buChar char="●"/>
            </a:pPr>
            <a:r>
              <a:rPr lang="en" sz="2100" u="sng">
                <a:solidFill>
                  <a:srgbClr val="00FFFF"/>
                </a:solidFill>
              </a:rPr>
              <a:t>IMPORTANT CHARACTERS</a:t>
            </a:r>
            <a:r>
              <a:rPr lang="en" sz="2100">
                <a:solidFill>
                  <a:srgbClr val="00FFFF"/>
                </a:solidFill>
              </a:rPr>
              <a:t>: Jacob, Joseph and his brothers, Pharaoh, Miriam, Moses, Aaron.</a:t>
            </a:r>
            <a:endParaRPr sz="2100">
              <a:solidFill>
                <a:srgbClr val="00FFFF"/>
              </a:solidFill>
            </a:endParaRPr>
          </a:p>
          <a:p>
            <a:pPr marL="457200" lvl="0" indent="-387350" algn="l" rtl="0">
              <a:spcBef>
                <a:spcPts val="0"/>
              </a:spcBef>
              <a:spcAft>
                <a:spcPts val="0"/>
              </a:spcAft>
              <a:buClr>
                <a:srgbClr val="FFFF00"/>
              </a:buClr>
              <a:buSzPts val="2500"/>
              <a:buChar char="●"/>
            </a:pPr>
            <a:r>
              <a:rPr lang="en" sz="2100" u="sng">
                <a:solidFill>
                  <a:srgbClr val="FFFF00"/>
                </a:solidFill>
              </a:rPr>
              <a:t>GOD’S PLAN</a:t>
            </a:r>
            <a:r>
              <a:rPr lang="en" sz="2100">
                <a:solidFill>
                  <a:srgbClr val="FFFF00"/>
                </a:solidFill>
              </a:rPr>
              <a:t>: </a:t>
            </a:r>
            <a:r>
              <a:rPr lang="en" sz="2600">
                <a:solidFill>
                  <a:srgbClr val="FFFF00"/>
                </a:solidFill>
              </a:rPr>
              <a:t> </a:t>
            </a:r>
            <a:r>
              <a:rPr lang="en" sz="2100" u="sng">
                <a:solidFill>
                  <a:srgbClr val="FFFF00"/>
                </a:solidFill>
              </a:rPr>
              <a:t>Gen.49:8-10</a:t>
            </a:r>
            <a:r>
              <a:rPr lang="en" sz="2100">
                <a:solidFill>
                  <a:srgbClr val="FFFF00"/>
                </a:solidFill>
              </a:rPr>
              <a:t> </a:t>
            </a:r>
            <a:r>
              <a:rPr lang="en" sz="2100" i="1">
                <a:solidFill>
                  <a:schemeClr val="dk1"/>
                </a:solidFill>
              </a:rPr>
              <a:t>“</a:t>
            </a:r>
            <a:r>
              <a:rPr lang="en" sz="2100" i="1" u="sng">
                <a:solidFill>
                  <a:schemeClr val="dk1"/>
                </a:solidFill>
              </a:rPr>
              <a:t>Judah, you are he whom your brothers shall praise</a:t>
            </a:r>
            <a:r>
              <a:rPr lang="en" sz="2100" i="1">
                <a:solidFill>
                  <a:schemeClr val="dk1"/>
                </a:solidFill>
              </a:rPr>
              <a:t>; Your hand shall be on the neck of your enemies; Your father’s children shall bow down before you.9 Judah is a lion’s whelp; From the prey, my son, you have gone up. He bows down, he lies down as a lion; And as a lion, who shall rouse him? 10 </a:t>
            </a:r>
            <a:r>
              <a:rPr lang="en" sz="2100" i="1" u="sng">
                <a:solidFill>
                  <a:schemeClr val="dk1"/>
                </a:solidFill>
              </a:rPr>
              <a:t>The scepter shall not depart from Judah, nor a lawgiver from between his feet, until Shiloh comes; and to Him shall be the obedience of the people</a:t>
            </a:r>
            <a:r>
              <a:rPr lang="en" sz="2100" i="1">
                <a:solidFill>
                  <a:schemeClr val="dk1"/>
                </a:solidFill>
              </a:rPr>
              <a:t>.”</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06925" y="0"/>
            <a:ext cx="9332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EXODUS AND WANDERING</a:t>
            </a:r>
            <a:endParaRPr sz="5000" b="1">
              <a:solidFill>
                <a:srgbClr val="00FFFF"/>
              </a:solidFill>
            </a:endParaRPr>
          </a:p>
        </p:txBody>
      </p:sp>
      <p:sp>
        <p:nvSpPr>
          <p:cNvPr id="85" name="Google Shape;85;p18"/>
          <p:cNvSpPr txBox="1">
            <a:spLocks noGrp="1"/>
          </p:cNvSpPr>
          <p:nvPr>
            <p:ph type="subTitle" idx="1"/>
          </p:nvPr>
        </p:nvSpPr>
        <p:spPr>
          <a:xfrm>
            <a:off x="-194900" y="489900"/>
            <a:ext cx="9386700" cy="46539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u="sng" dirty="0">
                <a:solidFill>
                  <a:srgbClr val="FFFF00"/>
                </a:solidFill>
              </a:rPr>
              <a:t>IN THE BIBLE</a:t>
            </a:r>
            <a:r>
              <a:rPr lang="en" sz="1800" dirty="0">
                <a:solidFill>
                  <a:srgbClr val="FFFF00"/>
                </a:solidFill>
              </a:rPr>
              <a:t>: Exodus 13-48, Leviticus (“Pertaining to the Levites”), Numbers, Deuteronomy (“second law giving”).</a:t>
            </a:r>
            <a:endParaRPr sz="1800" dirty="0">
              <a:solidFill>
                <a:srgbClr val="FFFF00"/>
              </a:solidFill>
            </a:endParaRPr>
          </a:p>
          <a:p>
            <a:pPr marL="457200" lvl="0" indent="-342900" algn="l" rtl="0">
              <a:spcBef>
                <a:spcPts val="0"/>
              </a:spcBef>
              <a:spcAft>
                <a:spcPts val="0"/>
              </a:spcAft>
              <a:buClr>
                <a:schemeClr val="dk1"/>
              </a:buClr>
              <a:buSzPts val="1800"/>
              <a:buChar char="●"/>
            </a:pPr>
            <a:r>
              <a:rPr lang="en" sz="1800" u="sng" dirty="0">
                <a:solidFill>
                  <a:schemeClr val="dk1"/>
                </a:solidFill>
              </a:rPr>
              <a:t>MAJOR EVENTS</a:t>
            </a:r>
            <a:r>
              <a:rPr lang="en" sz="1800" dirty="0">
                <a:solidFill>
                  <a:schemeClr val="dk1"/>
                </a:solidFill>
              </a:rPr>
              <a:t>: Crossing the Red Sea, Receiving the Law (such as the 10 commandments) at Mt. Sinai, the golden calf, the priesthood and the tabernacle, Nadab and Abihu killed by God, spying out the land, manna (bread from heaven) and quail and water provided, the older generation dies in the wilderness, the death of Moses.</a:t>
            </a:r>
            <a:endParaRPr sz="1800" dirty="0">
              <a:solidFill>
                <a:schemeClr val="dk1"/>
              </a:solidFill>
            </a:endParaRPr>
          </a:p>
          <a:p>
            <a:pPr marL="457200" lvl="0" indent="-342900" algn="l" rtl="0">
              <a:spcBef>
                <a:spcPts val="0"/>
              </a:spcBef>
              <a:spcAft>
                <a:spcPts val="0"/>
              </a:spcAft>
              <a:buClr>
                <a:srgbClr val="00FFFF"/>
              </a:buClr>
              <a:buSzPts val="1800"/>
              <a:buChar char="●"/>
            </a:pPr>
            <a:r>
              <a:rPr lang="en" sz="1800" u="sng" dirty="0">
                <a:solidFill>
                  <a:srgbClr val="00FFFF"/>
                </a:solidFill>
              </a:rPr>
              <a:t>IMPORTANT CHARACTERS</a:t>
            </a:r>
            <a:r>
              <a:rPr lang="en" sz="1800" dirty="0">
                <a:solidFill>
                  <a:srgbClr val="00FFFF"/>
                </a:solidFill>
              </a:rPr>
              <a:t>: Moses, Aaron, Miriam, Jethro, Joshua, Caleb, Korah, King Balak and Balaam. </a:t>
            </a:r>
            <a:endParaRPr sz="1800" dirty="0">
              <a:solidFill>
                <a:srgbClr val="00FFFF"/>
              </a:solidFill>
            </a:endParaRPr>
          </a:p>
          <a:p>
            <a:pPr marL="457200" lvl="0" indent="-342900" algn="l" rtl="0">
              <a:spcBef>
                <a:spcPts val="0"/>
              </a:spcBef>
              <a:spcAft>
                <a:spcPts val="0"/>
              </a:spcAft>
              <a:buClr>
                <a:srgbClr val="FFFF00"/>
              </a:buClr>
              <a:buSzPts val="1800"/>
              <a:buChar char="●"/>
            </a:pPr>
            <a:r>
              <a:rPr lang="en" sz="1800" u="sng">
                <a:solidFill>
                  <a:srgbClr val="FFFF00"/>
                </a:solidFill>
              </a:rPr>
              <a:t>GOD’S PLAN</a:t>
            </a:r>
            <a:r>
              <a:rPr lang="en" sz="1800">
                <a:solidFill>
                  <a:srgbClr val="FFFF00"/>
                </a:solidFill>
              </a:rPr>
              <a:t>: </a:t>
            </a:r>
            <a:r>
              <a:rPr lang="en" sz="1800" u="sng">
                <a:solidFill>
                  <a:srgbClr val="FFFF00"/>
                </a:solidFill>
              </a:rPr>
              <a:t>Lev.16:15</a:t>
            </a:r>
            <a:r>
              <a:rPr lang="en" sz="1800">
                <a:solidFill>
                  <a:srgbClr val="FFFF00"/>
                </a:solidFill>
              </a:rPr>
              <a:t> </a:t>
            </a:r>
            <a:r>
              <a:rPr lang="en" sz="1800" i="1">
                <a:solidFill>
                  <a:schemeClr val="dk1"/>
                </a:solidFill>
              </a:rPr>
              <a:t>“Then he shall kill the goat of </a:t>
            </a:r>
            <a:r>
              <a:rPr lang="en" sz="1800" i="1" u="sng">
                <a:solidFill>
                  <a:schemeClr val="dk1"/>
                </a:solidFill>
              </a:rPr>
              <a:t>the sin offering</a:t>
            </a:r>
            <a:r>
              <a:rPr lang="en" sz="1800" i="1">
                <a:solidFill>
                  <a:schemeClr val="dk1"/>
                </a:solidFill>
              </a:rPr>
              <a:t>, which is for the people, </a:t>
            </a:r>
            <a:r>
              <a:rPr lang="en" sz="1800" i="1" u="sng">
                <a:solidFill>
                  <a:schemeClr val="dk1"/>
                </a:solidFill>
              </a:rPr>
              <a:t>bring its blood inside the veil</a:t>
            </a:r>
            <a:r>
              <a:rPr lang="en" sz="1800" i="1">
                <a:solidFill>
                  <a:schemeClr val="dk1"/>
                </a:solidFill>
              </a:rPr>
              <a:t>, do with that blood as he did with the blood of the bull, and </a:t>
            </a:r>
            <a:r>
              <a:rPr lang="en" sz="1800" i="1" u="sng">
                <a:solidFill>
                  <a:schemeClr val="dk1"/>
                </a:solidFill>
              </a:rPr>
              <a:t>sprinkle it on the mercy seat</a:t>
            </a:r>
            <a:r>
              <a:rPr lang="en" sz="1800" i="1">
                <a:solidFill>
                  <a:schemeClr val="dk1"/>
                </a:solidFill>
              </a:rPr>
              <a:t> and before the mercy seat.”</a:t>
            </a:r>
            <a:r>
              <a:rPr lang="en" sz="1800">
                <a:solidFill>
                  <a:srgbClr val="FFFF00"/>
                </a:solidFill>
              </a:rPr>
              <a:t> </a:t>
            </a:r>
            <a:r>
              <a:rPr lang="en" sz="1800" u="sng">
                <a:solidFill>
                  <a:srgbClr val="FFFF00"/>
                </a:solidFill>
              </a:rPr>
              <a:t>Deut.18:17-19</a:t>
            </a:r>
            <a:r>
              <a:rPr lang="en" sz="1800">
                <a:solidFill>
                  <a:srgbClr val="FFFF00"/>
                </a:solidFill>
              </a:rPr>
              <a:t> </a:t>
            </a:r>
            <a:r>
              <a:rPr lang="en" sz="1800" i="1">
                <a:solidFill>
                  <a:schemeClr val="dk1"/>
                </a:solidFill>
              </a:rPr>
              <a:t>“And the Lord said to me</a:t>
            </a:r>
            <a:r>
              <a:rPr lang="en" sz="1800">
                <a:solidFill>
                  <a:srgbClr val="FFFF00"/>
                </a:solidFill>
              </a:rPr>
              <a:t> (Moses)</a:t>
            </a:r>
            <a:r>
              <a:rPr lang="en" sz="1800" i="1">
                <a:solidFill>
                  <a:schemeClr val="dk1"/>
                </a:solidFill>
              </a:rPr>
              <a:t>: ‘What they have spoken is good. </a:t>
            </a:r>
            <a:r>
              <a:rPr lang="en" sz="1800" i="1" dirty="0">
                <a:solidFill>
                  <a:schemeClr val="dk1"/>
                </a:solidFill>
              </a:rPr>
              <a:t>18 </a:t>
            </a:r>
            <a:r>
              <a:rPr lang="en" sz="1800" i="1" u="sng" dirty="0">
                <a:solidFill>
                  <a:schemeClr val="dk1"/>
                </a:solidFill>
              </a:rPr>
              <a:t>I will raise up for them a Prophet like you from among their brethren</a:t>
            </a:r>
            <a:r>
              <a:rPr lang="en" sz="1800" i="1" dirty="0">
                <a:solidFill>
                  <a:schemeClr val="dk1"/>
                </a:solidFill>
              </a:rPr>
              <a:t>, and will put My words in His mouth, and He shall speak to them all that I command Him. 19 </a:t>
            </a:r>
            <a:r>
              <a:rPr lang="en" sz="1800" i="1" u="sng" dirty="0">
                <a:solidFill>
                  <a:schemeClr val="dk1"/>
                </a:solidFill>
              </a:rPr>
              <a:t>And it shall be that whoever will not hear My words, which He speaks in My name, I will require it of him</a:t>
            </a:r>
            <a:r>
              <a:rPr lang="en" sz="1800" i="1" dirty="0">
                <a:solidFill>
                  <a:schemeClr val="dk1"/>
                </a:solidFill>
              </a:rPr>
              <a:t>.”  </a:t>
            </a:r>
            <a:endParaRPr sz="18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06925" y="0"/>
            <a:ext cx="9332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CONQUEST OF CANAAN</a:t>
            </a:r>
            <a:endParaRPr sz="5000" b="1">
              <a:solidFill>
                <a:srgbClr val="00FFFF"/>
              </a:solidFill>
            </a:endParaRPr>
          </a:p>
        </p:txBody>
      </p:sp>
      <p:sp>
        <p:nvSpPr>
          <p:cNvPr id="91" name="Google Shape;91;p19"/>
          <p:cNvSpPr txBox="1">
            <a:spLocks noGrp="1"/>
          </p:cNvSpPr>
          <p:nvPr>
            <p:ph type="subTitle" idx="1"/>
          </p:nvPr>
        </p:nvSpPr>
        <p:spPr>
          <a:xfrm>
            <a:off x="-140775" y="429075"/>
            <a:ext cx="9332700" cy="47148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a:solidFill>
                  <a:srgbClr val="FFFF00"/>
                </a:solidFill>
              </a:rPr>
              <a:t>IN THE BIBLE</a:t>
            </a:r>
            <a:r>
              <a:rPr lang="en" sz="2300">
                <a:solidFill>
                  <a:srgbClr val="FFFF00"/>
                </a:solidFill>
              </a:rPr>
              <a:t>: The book of Joshua.</a:t>
            </a:r>
            <a:endParaRPr sz="2300">
              <a:solidFill>
                <a:srgbClr val="FFFF00"/>
              </a:solidFill>
            </a:endParaRPr>
          </a:p>
          <a:p>
            <a:pPr marL="457200" lvl="0" indent="-374650" algn="l" rtl="0">
              <a:spcBef>
                <a:spcPts val="0"/>
              </a:spcBef>
              <a:spcAft>
                <a:spcPts val="0"/>
              </a:spcAft>
              <a:buClr>
                <a:schemeClr val="dk1"/>
              </a:buClr>
              <a:buSzPts val="2300"/>
              <a:buChar char="●"/>
            </a:pPr>
            <a:r>
              <a:rPr lang="en" sz="2300" u="sng">
                <a:solidFill>
                  <a:schemeClr val="dk1"/>
                </a:solidFill>
              </a:rPr>
              <a:t>MAJOR EVENTS</a:t>
            </a:r>
            <a:r>
              <a:rPr lang="en" sz="2300">
                <a:solidFill>
                  <a:schemeClr val="dk1"/>
                </a:solidFill>
              </a:rPr>
              <a:t>: Crossing the Jordan River, the fall of Jericho, defeat at Ai, Treaty with the Gibeonites, Conquering the nations of the land, Dividing the land among the tribes, Joshua’s farewell address.</a:t>
            </a:r>
            <a:endParaRPr sz="2300">
              <a:solidFill>
                <a:schemeClr val="dk1"/>
              </a:solidFill>
            </a:endParaRPr>
          </a:p>
          <a:p>
            <a:pPr marL="457200" lvl="0" indent="-374650" algn="l" rtl="0">
              <a:spcBef>
                <a:spcPts val="0"/>
              </a:spcBef>
              <a:spcAft>
                <a:spcPts val="0"/>
              </a:spcAft>
              <a:buClr>
                <a:srgbClr val="00FFFF"/>
              </a:buClr>
              <a:buSzPts val="2300"/>
              <a:buChar char="●"/>
            </a:pPr>
            <a:r>
              <a:rPr lang="en" sz="2300" u="sng">
                <a:solidFill>
                  <a:srgbClr val="00FFFF"/>
                </a:solidFill>
              </a:rPr>
              <a:t>IMPORTANT CHARACTERS</a:t>
            </a:r>
            <a:r>
              <a:rPr lang="en" sz="2300">
                <a:solidFill>
                  <a:srgbClr val="00FFFF"/>
                </a:solidFill>
              </a:rPr>
              <a:t>: Joshua, Caleb, Rahab, Achan, Eleazar the priest.</a:t>
            </a:r>
            <a:endParaRPr sz="2300">
              <a:solidFill>
                <a:srgbClr val="00FFFF"/>
              </a:solidFill>
            </a:endParaRPr>
          </a:p>
          <a:p>
            <a:pPr marL="457200" lvl="0" indent="-374650" algn="l" rtl="0">
              <a:spcBef>
                <a:spcPts val="0"/>
              </a:spcBef>
              <a:spcAft>
                <a:spcPts val="0"/>
              </a:spcAft>
              <a:buClr>
                <a:srgbClr val="FFFF00"/>
              </a:buClr>
              <a:buSzPts val="2300"/>
              <a:buChar char="●"/>
            </a:pPr>
            <a:r>
              <a:rPr lang="en" sz="2300" u="sng">
                <a:solidFill>
                  <a:srgbClr val="FFFF00"/>
                </a:solidFill>
              </a:rPr>
              <a:t>GOD’S PLAN</a:t>
            </a:r>
            <a:r>
              <a:rPr lang="en" sz="2300">
                <a:solidFill>
                  <a:srgbClr val="FFFF00"/>
                </a:solidFill>
              </a:rPr>
              <a:t>: God is protecting the family line of Judah so that He can bring Jesus into the world through that lineage.  Note that the name Jesus is the latin pronunciation of the Hebrew name “Joshua”, meaning “The Lord is salvation.”  Also note that the repentant Gentile woman of Jericho, Rahab, is in the genealogy of Jesus Christ! (</a:t>
            </a:r>
            <a:r>
              <a:rPr lang="en" sz="2300" u="sng">
                <a:solidFill>
                  <a:srgbClr val="FFFF00"/>
                </a:solidFill>
              </a:rPr>
              <a:t>Matt.1:5</a:t>
            </a:r>
            <a:r>
              <a:rPr lang="en" sz="2300">
                <a:solidFill>
                  <a:srgbClr val="FFFF00"/>
                </a:solidFill>
              </a:rPr>
              <a:t>)</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06925" y="0"/>
            <a:ext cx="9332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JUDGES</a:t>
            </a:r>
            <a:endParaRPr sz="5000" b="1">
              <a:solidFill>
                <a:srgbClr val="00FFFF"/>
              </a:solidFill>
            </a:endParaRPr>
          </a:p>
        </p:txBody>
      </p:sp>
      <p:sp>
        <p:nvSpPr>
          <p:cNvPr id="97" name="Google Shape;97;p20"/>
          <p:cNvSpPr txBox="1">
            <a:spLocks noGrp="1"/>
          </p:cNvSpPr>
          <p:nvPr>
            <p:ph type="subTitle" idx="1"/>
          </p:nvPr>
        </p:nvSpPr>
        <p:spPr>
          <a:xfrm>
            <a:off x="-140775" y="489900"/>
            <a:ext cx="9366600" cy="4653900"/>
          </a:xfrm>
          <a:prstGeom prst="rect">
            <a:avLst/>
          </a:prstGeom>
        </p:spPr>
        <p:txBody>
          <a:bodyPr spcFirstLastPara="1" wrap="square" lIns="91425" tIns="91425" rIns="91425" bIns="91425" anchor="t" anchorCtr="0">
            <a:noAutofit/>
          </a:bodyPr>
          <a:lstStyle/>
          <a:p>
            <a:pPr marL="457200" lvl="0" indent="-358775" algn="l" rtl="0">
              <a:spcBef>
                <a:spcPts val="0"/>
              </a:spcBef>
              <a:spcAft>
                <a:spcPts val="0"/>
              </a:spcAft>
              <a:buClr>
                <a:srgbClr val="FFFF00"/>
              </a:buClr>
              <a:buSzPts val="2050"/>
              <a:buChar char="●"/>
            </a:pPr>
            <a:r>
              <a:rPr lang="en" sz="2050" u="sng">
                <a:solidFill>
                  <a:srgbClr val="FFFF00"/>
                </a:solidFill>
              </a:rPr>
              <a:t>IN THE BIBLE</a:t>
            </a:r>
            <a:r>
              <a:rPr lang="en" sz="2050">
                <a:solidFill>
                  <a:srgbClr val="FFFF00"/>
                </a:solidFill>
              </a:rPr>
              <a:t>: Judges, Ruth, 1 Samuel 1-12.</a:t>
            </a:r>
            <a:endParaRPr sz="2050">
              <a:solidFill>
                <a:srgbClr val="FFFF00"/>
              </a:solidFill>
            </a:endParaRPr>
          </a:p>
          <a:p>
            <a:pPr marL="457200" lvl="0" indent="-358775" algn="l" rtl="0">
              <a:spcBef>
                <a:spcPts val="0"/>
              </a:spcBef>
              <a:spcAft>
                <a:spcPts val="0"/>
              </a:spcAft>
              <a:buClr>
                <a:schemeClr val="dk1"/>
              </a:buClr>
              <a:buSzPts val="2050"/>
              <a:buChar char="●"/>
            </a:pPr>
            <a:r>
              <a:rPr lang="en" sz="2050" u="sng">
                <a:solidFill>
                  <a:schemeClr val="dk1"/>
                </a:solidFill>
              </a:rPr>
              <a:t>MAJOR EVENTS</a:t>
            </a:r>
            <a:r>
              <a:rPr lang="en" sz="2050">
                <a:solidFill>
                  <a:schemeClr val="dk1"/>
                </a:solidFill>
              </a:rPr>
              <a:t>: God is testing Israel by using the pagan nations they had neglected to destroy in Joshua’s time, Ehud assassinates Eglon, Deborah and Barak defeat Sisera, Gideon defeats the Midianites, Jephthah’s foolish vow, Samson’s great strength, Samson betrayed by Delilah and his death, Idolatry and war among the tribes, Ruth meets and marries Boaz, Hannah’s prayer for a son, Samuel speaks to God, the ark of the covenant captured in battle, Eli and his wicked sons die, the people ask Samuel for a king.</a:t>
            </a:r>
            <a:endParaRPr sz="2050">
              <a:solidFill>
                <a:schemeClr val="dk1"/>
              </a:solidFill>
            </a:endParaRPr>
          </a:p>
          <a:p>
            <a:pPr marL="457200" lvl="0" indent="-358775" algn="l" rtl="0">
              <a:spcBef>
                <a:spcPts val="0"/>
              </a:spcBef>
              <a:spcAft>
                <a:spcPts val="0"/>
              </a:spcAft>
              <a:buClr>
                <a:srgbClr val="00FFFF"/>
              </a:buClr>
              <a:buSzPts val="2050"/>
              <a:buChar char="●"/>
            </a:pPr>
            <a:r>
              <a:rPr lang="en" sz="2050" u="sng">
                <a:solidFill>
                  <a:srgbClr val="00FFFF"/>
                </a:solidFill>
              </a:rPr>
              <a:t>IMPORTANT CHARACTERS</a:t>
            </a:r>
            <a:r>
              <a:rPr lang="en" sz="2050">
                <a:solidFill>
                  <a:srgbClr val="00FFFF"/>
                </a:solidFill>
              </a:rPr>
              <a:t>: Ehud, Deborah, Barak, Gideon, Jephthah, Samson, Abimelech, Delilah, Naomi, Ruth, Boaz, Eli, Hannah, Samuel.</a:t>
            </a:r>
            <a:endParaRPr sz="2050">
              <a:solidFill>
                <a:srgbClr val="00FFFF"/>
              </a:solidFill>
            </a:endParaRPr>
          </a:p>
          <a:p>
            <a:pPr marL="457200" lvl="0" indent="-358775" algn="l" rtl="0">
              <a:spcBef>
                <a:spcPts val="0"/>
              </a:spcBef>
              <a:spcAft>
                <a:spcPts val="0"/>
              </a:spcAft>
              <a:buClr>
                <a:srgbClr val="FFFF00"/>
              </a:buClr>
              <a:buSzPts val="2050"/>
              <a:buChar char="●"/>
            </a:pPr>
            <a:r>
              <a:rPr lang="en" sz="2050" u="sng">
                <a:solidFill>
                  <a:srgbClr val="FFFF00"/>
                </a:solidFill>
              </a:rPr>
              <a:t>GOD’S PLAN</a:t>
            </a:r>
            <a:r>
              <a:rPr lang="en" sz="2050">
                <a:solidFill>
                  <a:srgbClr val="FFFF00"/>
                </a:solidFill>
              </a:rPr>
              <a:t>: God has promised to bring the Christ (“the anointed one”) into the world through the line of Judah, so He makes sure that Judah is not destroyed.  Also note that the Gentile Moabite woman Ruth, who marries Boaz (of the tribe of Judah), is in the genealogy of Jesus! (</a:t>
            </a:r>
            <a:r>
              <a:rPr lang="en" sz="2050" u="sng">
                <a:solidFill>
                  <a:srgbClr val="FFFF00"/>
                </a:solidFill>
              </a:rPr>
              <a:t>Matt.1:5</a:t>
            </a:r>
            <a:r>
              <a:rPr lang="en" sz="2050">
                <a:solidFill>
                  <a:srgbClr val="FFFF00"/>
                </a:solidFill>
              </a:rPr>
              <a:t>)</a:t>
            </a:r>
            <a:endParaRPr sz="205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06925" y="0"/>
            <a:ext cx="93327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UNITED KINGDOM</a:t>
            </a:r>
            <a:endParaRPr sz="5000" b="1">
              <a:solidFill>
                <a:srgbClr val="00FFFF"/>
              </a:solidFill>
            </a:endParaRPr>
          </a:p>
        </p:txBody>
      </p:sp>
      <p:sp>
        <p:nvSpPr>
          <p:cNvPr id="103" name="Google Shape;103;p21"/>
          <p:cNvSpPr txBox="1">
            <a:spLocks noGrp="1"/>
          </p:cNvSpPr>
          <p:nvPr>
            <p:ph type="subTitle" idx="1"/>
          </p:nvPr>
        </p:nvSpPr>
        <p:spPr>
          <a:xfrm>
            <a:off x="-140775" y="368175"/>
            <a:ext cx="9366600" cy="4775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IN THE BIBLE</a:t>
            </a:r>
            <a:r>
              <a:rPr lang="en" sz="2000">
                <a:solidFill>
                  <a:srgbClr val="FFFF00"/>
                </a:solidFill>
              </a:rPr>
              <a:t>: 1 Samuel 12-31, 2 Samuel, 1 Kings 1-11, 1 Chronicles, 2 Chronicles 1-9.  Also Psalms (“Songs”), Proverbs (“Sayings”), Ecclesiastes (“the speaker’s message to the assembly”), Song of Solomon.</a:t>
            </a:r>
            <a:endParaRPr sz="2000">
              <a:solidFill>
                <a:srgbClr val="FFFF00"/>
              </a:solidFill>
            </a:endParaRPr>
          </a:p>
          <a:p>
            <a:pPr marL="457200" lvl="0" indent="-355600" algn="l" rtl="0">
              <a:spcBef>
                <a:spcPts val="0"/>
              </a:spcBef>
              <a:spcAft>
                <a:spcPts val="0"/>
              </a:spcAft>
              <a:buClr>
                <a:schemeClr val="dk1"/>
              </a:buClr>
              <a:buSzPts val="2000"/>
              <a:buChar char="●"/>
            </a:pPr>
            <a:r>
              <a:rPr lang="en" sz="2000" u="sng">
                <a:solidFill>
                  <a:schemeClr val="dk1"/>
                </a:solidFill>
              </a:rPr>
              <a:t>MAJOR EVENTS</a:t>
            </a:r>
            <a:r>
              <a:rPr lang="en" sz="2000">
                <a:solidFill>
                  <a:schemeClr val="dk1"/>
                </a:solidFill>
              </a:rPr>
              <a:t>: Saul’s failure with the Amalekites, Samuel anoints David as next king, David versus Goliath, David and prince Jonathan’s friendship, Saul tries to find and kill David, Saul’s death, David’s victories in battle, David and Bathsheba’s adultery, David’s son Absalom rebels, David’s son Adonijah rebels, Solomon’s request for wisdom, the temple is built in Jerusalem, the queen of Sheba’s visit, Solomon’s wives turn his heart away from the Lord.</a:t>
            </a:r>
            <a:endParaRPr sz="2000">
              <a:solidFill>
                <a:schemeClr val="dk1"/>
              </a:solidFill>
            </a:endParaRPr>
          </a:p>
          <a:p>
            <a:pPr marL="457200" lvl="0" indent="-355600" algn="l" rtl="0">
              <a:spcBef>
                <a:spcPts val="0"/>
              </a:spcBef>
              <a:spcAft>
                <a:spcPts val="0"/>
              </a:spcAft>
              <a:buClr>
                <a:srgbClr val="00FFFF"/>
              </a:buClr>
              <a:buSzPts val="2000"/>
              <a:buChar char="●"/>
            </a:pPr>
            <a:r>
              <a:rPr lang="en" sz="2000" u="sng">
                <a:solidFill>
                  <a:srgbClr val="00FFFF"/>
                </a:solidFill>
              </a:rPr>
              <a:t>IMPORTANT CHARACTERS</a:t>
            </a:r>
            <a:r>
              <a:rPr lang="en" sz="2000">
                <a:solidFill>
                  <a:srgbClr val="00FFFF"/>
                </a:solidFill>
              </a:rPr>
              <a:t>: Saul, Jonathan, David, Nathan, Bathsheba, Uriah, Joab, Absalom, Solomon, Hiram.</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GOD’S PLAN</a:t>
            </a:r>
            <a:r>
              <a:rPr lang="en" sz="2000">
                <a:solidFill>
                  <a:srgbClr val="FFFF00"/>
                </a:solidFill>
              </a:rPr>
              <a:t>: </a:t>
            </a:r>
            <a:r>
              <a:rPr lang="en" sz="2000" u="sng">
                <a:solidFill>
                  <a:srgbClr val="FFFF00"/>
                </a:solidFill>
              </a:rPr>
              <a:t>2 Sam.7:16</a:t>
            </a:r>
            <a:r>
              <a:rPr lang="en" sz="2000">
                <a:solidFill>
                  <a:srgbClr val="FFFF00"/>
                </a:solidFill>
              </a:rPr>
              <a:t> (God to David) </a:t>
            </a:r>
            <a:r>
              <a:rPr lang="en" sz="2000" i="1">
                <a:solidFill>
                  <a:schemeClr val="dk1"/>
                </a:solidFill>
              </a:rPr>
              <a:t>“And your house and your kingdom shall be established forever before you. </a:t>
            </a:r>
            <a:r>
              <a:rPr lang="en" sz="2000" i="1" u="sng">
                <a:solidFill>
                  <a:schemeClr val="dk1"/>
                </a:solidFill>
              </a:rPr>
              <a:t>Your throne shall be established forever</a:t>
            </a:r>
            <a:r>
              <a:rPr lang="en" sz="2000" i="1">
                <a:solidFill>
                  <a:schemeClr val="dk1"/>
                </a:solidFill>
              </a:rPr>
              <a:t>.”  </a:t>
            </a:r>
            <a:r>
              <a:rPr lang="en" sz="2000">
                <a:solidFill>
                  <a:srgbClr val="FFFF00"/>
                </a:solidFill>
              </a:rPr>
              <a:t>Also </a:t>
            </a:r>
            <a:r>
              <a:rPr lang="en" sz="2000" u="sng">
                <a:solidFill>
                  <a:srgbClr val="FFFF00"/>
                </a:solidFill>
              </a:rPr>
              <a:t>MANY</a:t>
            </a:r>
            <a:r>
              <a:rPr lang="en" sz="2000">
                <a:solidFill>
                  <a:srgbClr val="FFFF00"/>
                </a:solidFill>
              </a:rPr>
              <a:t> “Messianic” prophecies of David are written during this time - Psalms 2, 16, 22, 34, 41, 69, 110.  See also Prov.30:4.</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3153</Words>
  <Application>Microsoft Office PowerPoint</Application>
  <PresentationFormat>On-screen Show (16:9)</PresentationFormat>
  <Paragraphs>78</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Dark</vt:lpstr>
      <vt:lpstr>THE FULLNESS OF TIME</vt:lpstr>
      <vt:lpstr>THE CREATION ERA</vt:lpstr>
      <vt:lpstr>THE FLOOD ERA</vt:lpstr>
      <vt:lpstr>THE “PATRIARCHS”</vt:lpstr>
      <vt:lpstr>ISRAEL IN EGYPT</vt:lpstr>
      <vt:lpstr>EXODUS AND WANDERING</vt:lpstr>
      <vt:lpstr>CONQUEST OF CANAAN</vt:lpstr>
      <vt:lpstr>THE JUDGES</vt:lpstr>
      <vt:lpstr>THE UNITED KINGDOM</vt:lpstr>
      <vt:lpstr>THE DIVIDED KINGDOM</vt:lpstr>
      <vt:lpstr>JUDAH ALONE</vt:lpstr>
      <vt:lpstr>CAPTIVITY IN BABYLON</vt:lpstr>
      <vt:lpstr>RETURN TO CANAAN</vt:lpstr>
      <vt:lpstr>SILENCE</vt:lpstr>
      <vt:lpstr>THE LIFE OF CHRIST</vt:lpstr>
      <vt:lpstr>THE EARLY CHURCH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2024-08-25T23:12:47Z</dcterms:modified>
</cp:coreProperties>
</file>