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74212D12-3B14-4A87-83F2-9C3B06428447}"/>
    <pc:docChg chg="modSld">
      <pc:chgData name="Eric Bridge" userId="1b5aec563ebd452a" providerId="LiveId" clId="{74212D12-3B14-4A87-83F2-9C3B06428447}" dt="2024-08-19T12:32:43.431" v="22" actId="14100"/>
      <pc:docMkLst>
        <pc:docMk/>
      </pc:docMkLst>
      <pc:sldChg chg="modSp mod modAnim">
        <pc:chgData name="Eric Bridge" userId="1b5aec563ebd452a" providerId="LiveId" clId="{74212D12-3B14-4A87-83F2-9C3B06428447}" dt="2024-08-19T12:32:43.431" v="22" actId="14100"/>
        <pc:sldMkLst>
          <pc:docMk/>
          <pc:sldMk cId="0" sldId="265"/>
        </pc:sldMkLst>
        <pc:spChg chg="mod">
          <ac:chgData name="Eric Bridge" userId="1b5aec563ebd452a" providerId="LiveId" clId="{74212D12-3B14-4A87-83F2-9C3B06428447}" dt="2024-08-19T12:32:43.431" v="22" actId="14100"/>
          <ac:spMkLst>
            <pc:docMk/>
            <pc:sldMk cId="0" sldId="265"/>
            <ac:spMk id="10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f34875916c_0_85: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f34875916c_0_8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f34875916c_0_90: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f34875916c_0_9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f34875916c_0_45: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f34875916c_0_4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34875916c_0_50: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f34875916c_0_5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f34875916c_0_5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f34875916c_0_5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f34875916c_0_60: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f34875916c_0_6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f34875916c_0_6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f34875916c_0_6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f34875916c_0_7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f34875916c_0_7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f34875916c_0_7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f34875916c_0_7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f34875916c_0_80: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f34875916c_0_8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73100" y="0"/>
            <a:ext cx="9265200" cy="14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500" b="1">
                <a:solidFill>
                  <a:srgbClr val="00FFFF"/>
                </a:solidFill>
              </a:rPr>
              <a:t>HOW DOES IT READ </a:t>
            </a:r>
            <a:endParaRPr sz="5500" b="1">
              <a:solidFill>
                <a:srgbClr val="00FFFF"/>
              </a:solidFill>
            </a:endParaRPr>
          </a:p>
          <a:p>
            <a:pPr marL="0" lvl="0" indent="0" algn="ctr" rtl="0">
              <a:spcBef>
                <a:spcPts val="0"/>
              </a:spcBef>
              <a:spcAft>
                <a:spcPts val="0"/>
              </a:spcAft>
              <a:buSzPts val="990"/>
              <a:buNone/>
            </a:pPr>
            <a:r>
              <a:rPr lang="en" sz="5500" b="1">
                <a:solidFill>
                  <a:srgbClr val="00FFFF"/>
                </a:solidFill>
              </a:rPr>
              <a:t>TO </a:t>
            </a:r>
            <a:r>
              <a:rPr lang="en" sz="5500" b="1" u="sng">
                <a:solidFill>
                  <a:srgbClr val="00FFFF"/>
                </a:solidFill>
              </a:rPr>
              <a:t>YOU</a:t>
            </a:r>
            <a:r>
              <a:rPr lang="en" sz="5500" b="1">
                <a:solidFill>
                  <a:srgbClr val="00FFFF"/>
                </a:solidFill>
              </a:rPr>
              <a:t>?</a:t>
            </a:r>
            <a:endParaRPr sz="5500" b="1">
              <a:solidFill>
                <a:srgbClr val="00FFFF"/>
              </a:solidFill>
            </a:endParaRPr>
          </a:p>
        </p:txBody>
      </p:sp>
      <p:sp>
        <p:nvSpPr>
          <p:cNvPr id="55" name="Google Shape;55;p13"/>
          <p:cNvSpPr txBox="1">
            <a:spLocks noGrp="1"/>
          </p:cNvSpPr>
          <p:nvPr>
            <p:ph type="subTitle" idx="1"/>
          </p:nvPr>
        </p:nvSpPr>
        <p:spPr>
          <a:xfrm>
            <a:off x="0" y="1410300"/>
            <a:ext cx="9144000" cy="3733125"/>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3000" u="sng" dirty="0">
                <a:solidFill>
                  <a:srgbClr val="FFFF00"/>
                </a:solidFill>
              </a:rPr>
              <a:t>Lk.10:25-28</a:t>
            </a:r>
            <a:r>
              <a:rPr lang="en" sz="3000" dirty="0">
                <a:solidFill>
                  <a:schemeClr val="dk1"/>
                </a:solidFill>
              </a:rPr>
              <a:t> </a:t>
            </a:r>
            <a:r>
              <a:rPr lang="en" sz="3000" dirty="0">
                <a:solidFill>
                  <a:srgbClr val="00FFFF"/>
                </a:solidFill>
              </a:rPr>
              <a:t>(NASB95)</a:t>
            </a:r>
            <a:r>
              <a:rPr lang="en" sz="3000" dirty="0">
                <a:solidFill>
                  <a:schemeClr val="dk1"/>
                </a:solidFill>
              </a:rPr>
              <a:t> </a:t>
            </a:r>
            <a:r>
              <a:rPr lang="en" sz="3000" i="1" dirty="0">
                <a:solidFill>
                  <a:schemeClr val="dk1"/>
                </a:solidFill>
              </a:rPr>
              <a:t>“And a lawyer stood up and put Him to the test, saying, “Teacher, what shall I do to inherit eternal life?” 26 And He said to him, “</a:t>
            </a:r>
            <a:r>
              <a:rPr lang="en" sz="3000" i="1" u="sng" dirty="0">
                <a:solidFill>
                  <a:schemeClr val="dk1"/>
                </a:solidFill>
              </a:rPr>
              <a:t>What is written in the Law? How does it read to you</a:t>
            </a:r>
            <a:r>
              <a:rPr lang="en" sz="3000" i="1" dirty="0">
                <a:solidFill>
                  <a:schemeClr val="dk1"/>
                </a:solidFill>
              </a:rPr>
              <a:t>?” 27 And he answered, “You shall love the Lord your God with all your heart, and with all your soul, and with all your strength, and with all your mind; and your neighbor as yourself.” 28 And He said to him, “</a:t>
            </a:r>
            <a:r>
              <a:rPr lang="en" sz="3000" i="1" u="sng" dirty="0">
                <a:solidFill>
                  <a:schemeClr val="dk1"/>
                </a:solidFill>
              </a:rPr>
              <a:t>You have answered correctly</a:t>
            </a:r>
            <a:r>
              <a:rPr lang="en" sz="3000" i="1" dirty="0">
                <a:solidFill>
                  <a:schemeClr val="dk1"/>
                </a:solidFill>
              </a:rPr>
              <a:t>; do this and you will live.”</a:t>
            </a:r>
            <a:endParaRPr sz="3000" i="1"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34000" y="0"/>
            <a:ext cx="94206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ABOUT THE CHURCH?</a:t>
            </a:r>
            <a:endParaRPr sz="5000" b="1">
              <a:solidFill>
                <a:srgbClr val="00FFFF"/>
              </a:solidFill>
            </a:endParaRPr>
          </a:p>
        </p:txBody>
      </p:sp>
      <p:sp>
        <p:nvSpPr>
          <p:cNvPr id="109" name="Google Shape;109;p22"/>
          <p:cNvSpPr txBox="1">
            <a:spLocks noGrp="1"/>
          </p:cNvSpPr>
          <p:nvPr>
            <p:ph type="subTitle" idx="1"/>
          </p:nvPr>
        </p:nvSpPr>
        <p:spPr>
          <a:xfrm>
            <a:off x="-181375" y="440445"/>
            <a:ext cx="9387000" cy="470303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800" dirty="0">
                <a:solidFill>
                  <a:srgbClr val="FFFF00"/>
                </a:solidFill>
              </a:rPr>
              <a:t>Sometimes when I tell someone about this congregation, I’m asked “What is the doctrine of the church of Christ?”</a:t>
            </a:r>
            <a:endParaRPr sz="1800" dirty="0">
              <a:solidFill>
                <a:srgbClr val="FFFF00"/>
              </a:solidFill>
            </a:endParaRPr>
          </a:p>
          <a:p>
            <a:pPr marL="457200" lvl="0" indent="-349250" algn="l" rtl="0">
              <a:lnSpc>
                <a:spcPct val="80000"/>
              </a:lnSpc>
              <a:spcBef>
                <a:spcPts val="0"/>
              </a:spcBef>
              <a:spcAft>
                <a:spcPts val="0"/>
              </a:spcAft>
              <a:buClr>
                <a:schemeClr val="dk1"/>
              </a:buClr>
              <a:buSzPts val="1900"/>
              <a:buChar char="●"/>
            </a:pPr>
            <a:r>
              <a:rPr lang="en" sz="1800" dirty="0">
                <a:solidFill>
                  <a:schemeClr val="dk1"/>
                </a:solidFill>
              </a:rPr>
              <a:t>Does the New Testament mention “church of Christ doctrine”?</a:t>
            </a:r>
            <a:endParaRPr sz="1800" dirty="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800" dirty="0">
                <a:solidFill>
                  <a:srgbClr val="00FFFF"/>
                </a:solidFill>
              </a:rPr>
              <a:t>There is only DOCTRINE!  There is only TRUTH!  And the Lord’s one church, whether we are talking about the universal kingdom, or an individual congregation, is NOT the source of that truth!</a:t>
            </a:r>
            <a:endParaRPr sz="1800" dirty="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800" u="sng" dirty="0">
                <a:solidFill>
                  <a:srgbClr val="FFFF00"/>
                </a:solidFill>
              </a:rPr>
              <a:t>1 Tim.3:15</a:t>
            </a:r>
            <a:r>
              <a:rPr lang="en" sz="1800" dirty="0">
                <a:solidFill>
                  <a:schemeClr val="dk1"/>
                </a:solidFill>
              </a:rPr>
              <a:t> </a:t>
            </a:r>
            <a:r>
              <a:rPr lang="en" sz="1800" i="1" dirty="0">
                <a:solidFill>
                  <a:schemeClr val="dk1"/>
                </a:solidFill>
              </a:rPr>
              <a:t>“but in case I am delayed, I write so that you will know how one ought to conduct himself in the household of God, which is the church of the living God, </a:t>
            </a:r>
            <a:r>
              <a:rPr lang="en" sz="1800" i="1" u="sng" dirty="0">
                <a:solidFill>
                  <a:schemeClr val="dk1"/>
                </a:solidFill>
              </a:rPr>
              <a:t>the pillar and support</a:t>
            </a:r>
            <a:r>
              <a:rPr lang="en" sz="1800" i="1" dirty="0">
                <a:solidFill>
                  <a:schemeClr val="dk1"/>
                </a:solidFill>
              </a:rPr>
              <a:t> of the truth.”  </a:t>
            </a:r>
            <a:r>
              <a:rPr lang="en" sz="1800" dirty="0">
                <a:solidFill>
                  <a:schemeClr val="accent1">
                    <a:lumMod val="60000"/>
                    <a:lumOff val="40000"/>
                  </a:schemeClr>
                </a:solidFill>
              </a:rPr>
              <a:t>We lift it up and support it!  Not interpret it!</a:t>
            </a:r>
            <a:endParaRPr sz="1800" dirty="0">
              <a:solidFill>
                <a:schemeClr val="accent1">
                  <a:lumMod val="60000"/>
                  <a:lumOff val="40000"/>
                </a:schemeClr>
              </a:solidFill>
            </a:endParaRPr>
          </a:p>
          <a:p>
            <a:pPr marL="457200" lvl="0" indent="-349250" algn="l" rtl="0">
              <a:lnSpc>
                <a:spcPct val="80000"/>
              </a:lnSpc>
              <a:spcBef>
                <a:spcPts val="0"/>
              </a:spcBef>
              <a:spcAft>
                <a:spcPts val="0"/>
              </a:spcAft>
              <a:buClr>
                <a:srgbClr val="FFFF00"/>
              </a:buClr>
              <a:buSzPts val="1900"/>
              <a:buChar char="●"/>
            </a:pPr>
            <a:r>
              <a:rPr lang="en" sz="1800" u="sng" dirty="0">
                <a:solidFill>
                  <a:srgbClr val="FFFF00"/>
                </a:solidFill>
              </a:rPr>
              <a:t>Js.1:21</a:t>
            </a:r>
            <a:r>
              <a:rPr lang="en" sz="1800" dirty="0">
                <a:solidFill>
                  <a:schemeClr val="dk1"/>
                </a:solidFill>
              </a:rPr>
              <a:t> </a:t>
            </a:r>
            <a:r>
              <a:rPr lang="en" sz="1800" i="1" dirty="0">
                <a:solidFill>
                  <a:schemeClr val="dk1"/>
                </a:solidFill>
              </a:rPr>
              <a:t>“Therefore, putting aside all filthiness and all that remains of wickedness, </a:t>
            </a:r>
            <a:r>
              <a:rPr lang="en" sz="1800" i="1" u="sng" dirty="0">
                <a:solidFill>
                  <a:schemeClr val="dk1"/>
                </a:solidFill>
              </a:rPr>
              <a:t>in humility receive the word implanted</a:t>
            </a:r>
            <a:r>
              <a:rPr lang="en" sz="1800" i="1" dirty="0">
                <a:solidFill>
                  <a:schemeClr val="dk1"/>
                </a:solidFill>
              </a:rPr>
              <a:t>, </a:t>
            </a:r>
            <a:r>
              <a:rPr lang="en" sz="1800" i="1" u="sng" dirty="0">
                <a:solidFill>
                  <a:schemeClr val="dk1"/>
                </a:solidFill>
              </a:rPr>
              <a:t>which is able to save your souls</a:t>
            </a:r>
            <a:r>
              <a:rPr lang="en" sz="1800" i="1" dirty="0">
                <a:solidFill>
                  <a:schemeClr val="dk1"/>
                </a:solidFill>
              </a:rPr>
              <a:t>.”</a:t>
            </a:r>
          </a:p>
          <a:p>
            <a:pPr lvl="0" indent="-349250" algn="l">
              <a:lnSpc>
                <a:spcPct val="80000"/>
              </a:lnSpc>
              <a:buClr>
                <a:srgbClr val="FFFF00"/>
              </a:buClr>
              <a:buSzPts val="1900"/>
              <a:buChar char="●"/>
            </a:pPr>
            <a:r>
              <a:rPr lang="en-US" sz="1800" u="sng" dirty="0">
                <a:solidFill>
                  <a:srgbClr val="FFFF00"/>
                </a:solidFill>
              </a:rPr>
              <a:t>1 Pet.1:23</a:t>
            </a:r>
            <a:r>
              <a:rPr lang="en-US" sz="1800" dirty="0">
                <a:solidFill>
                  <a:srgbClr val="FFFF00"/>
                </a:solidFill>
              </a:rPr>
              <a:t> </a:t>
            </a:r>
            <a:r>
              <a:rPr lang="en-US" sz="1800" i="1" dirty="0">
                <a:solidFill>
                  <a:schemeClr val="dk1"/>
                </a:solidFill>
              </a:rPr>
              <a:t>“for you have been </a:t>
            </a:r>
            <a:r>
              <a:rPr lang="en-US" sz="1800" i="1" u="sng" dirty="0">
                <a:solidFill>
                  <a:schemeClr val="dk1"/>
                </a:solidFill>
              </a:rPr>
              <a:t>born again not of seed which is perishable but imperishable</a:t>
            </a:r>
            <a:r>
              <a:rPr lang="en-US" sz="1800" i="1" dirty="0">
                <a:solidFill>
                  <a:schemeClr val="dk1"/>
                </a:solidFill>
              </a:rPr>
              <a:t>, that is, through the living and enduring word of God.</a:t>
            </a:r>
            <a:endParaRPr sz="1800" i="1" dirty="0">
              <a:solidFill>
                <a:schemeClr val="dk1"/>
              </a:solidFill>
            </a:endParaRPr>
          </a:p>
          <a:p>
            <a:pPr marL="457200" lvl="0" indent="-349250" algn="l" rtl="0">
              <a:lnSpc>
                <a:spcPct val="80000"/>
              </a:lnSpc>
              <a:spcBef>
                <a:spcPts val="0"/>
              </a:spcBef>
              <a:spcAft>
                <a:spcPts val="0"/>
              </a:spcAft>
              <a:buClr>
                <a:srgbClr val="FFFF00"/>
              </a:buClr>
              <a:buSzPts val="1900"/>
              <a:buChar char="●"/>
            </a:pPr>
            <a:r>
              <a:rPr lang="en" sz="1800" dirty="0">
                <a:solidFill>
                  <a:srgbClr val="FFFF00"/>
                </a:solidFill>
              </a:rPr>
              <a:t>If a church becomes the source of truth, or the church becomes necessary to understand the truth, then men have exalted that church to the same infallible and incorruptible and redeeming state as the word of God itself!  This is BLASPHEMY!</a:t>
            </a:r>
            <a:endParaRPr sz="1800" dirty="0">
              <a:solidFill>
                <a:srgbClr val="FFFF00"/>
              </a:solidFill>
            </a:endParaRPr>
          </a:p>
          <a:p>
            <a:pPr marL="457200" lvl="0" indent="-349250" algn="l" rtl="0">
              <a:lnSpc>
                <a:spcPct val="80000"/>
              </a:lnSpc>
              <a:spcBef>
                <a:spcPts val="0"/>
              </a:spcBef>
              <a:spcAft>
                <a:spcPts val="0"/>
              </a:spcAft>
              <a:buClr>
                <a:srgbClr val="00FFFF"/>
              </a:buClr>
              <a:buSzPts val="1900"/>
              <a:buChar char="●"/>
            </a:pPr>
            <a:r>
              <a:rPr lang="en" sz="1800" dirty="0">
                <a:solidFill>
                  <a:srgbClr val="00FFFF"/>
                </a:solidFill>
              </a:rPr>
              <a:t>Do we need the writings of uninspired men to understand God’s will?  By the time Peter wrote his second epistle, shortly before he died around AD 64, he wrote this:</a:t>
            </a:r>
            <a:endParaRPr sz="1800" dirty="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800" u="sng" dirty="0">
                <a:solidFill>
                  <a:srgbClr val="FFFF00"/>
                </a:solidFill>
              </a:rPr>
              <a:t>2 Pet.1:3</a:t>
            </a:r>
            <a:r>
              <a:rPr lang="en" sz="1800" dirty="0">
                <a:solidFill>
                  <a:schemeClr val="dk1"/>
                </a:solidFill>
              </a:rPr>
              <a:t> </a:t>
            </a:r>
            <a:r>
              <a:rPr lang="en" sz="1800" i="1" dirty="0">
                <a:solidFill>
                  <a:schemeClr val="dk1"/>
                </a:solidFill>
              </a:rPr>
              <a:t>“seeing that </a:t>
            </a:r>
            <a:r>
              <a:rPr lang="en" sz="1800" i="1" u="sng" dirty="0">
                <a:solidFill>
                  <a:schemeClr val="dk1"/>
                </a:solidFill>
              </a:rPr>
              <a:t>His divine power has granted to us everything pertaining to life and godliness</a:t>
            </a:r>
            <a:r>
              <a:rPr lang="en" sz="1800" i="1" dirty="0">
                <a:solidFill>
                  <a:schemeClr val="dk1"/>
                </a:solidFill>
              </a:rPr>
              <a:t>, through </a:t>
            </a:r>
            <a:r>
              <a:rPr lang="en" sz="1800" i="1" u="sng" dirty="0">
                <a:solidFill>
                  <a:schemeClr val="dk1"/>
                </a:solidFill>
              </a:rPr>
              <a:t>the true knowledge of Him</a:t>
            </a:r>
            <a:r>
              <a:rPr lang="en" sz="1800" i="1" dirty="0">
                <a:solidFill>
                  <a:schemeClr val="dk1"/>
                </a:solidFill>
              </a:rPr>
              <a:t> who called us by His own glory and excellence.”</a:t>
            </a:r>
            <a:endParaRPr sz="18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34000" y="0"/>
            <a:ext cx="94206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BEING A PILLAR AND SUPPORT</a:t>
            </a:r>
            <a:endParaRPr sz="4600" b="1">
              <a:solidFill>
                <a:srgbClr val="00FFFF"/>
              </a:solidFill>
            </a:endParaRPr>
          </a:p>
        </p:txBody>
      </p:sp>
      <p:sp>
        <p:nvSpPr>
          <p:cNvPr id="115" name="Google Shape;115;p23"/>
          <p:cNvSpPr txBox="1">
            <a:spLocks noGrp="1"/>
          </p:cNvSpPr>
          <p:nvPr>
            <p:ph type="subTitle" idx="1"/>
          </p:nvPr>
        </p:nvSpPr>
        <p:spPr>
          <a:xfrm>
            <a:off x="-181375" y="388475"/>
            <a:ext cx="9387000" cy="47550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dirty="0">
                <a:solidFill>
                  <a:srgbClr val="FFFF00"/>
                </a:solidFill>
              </a:rPr>
              <a:t>Looking at 10 website pages of a nearby church recently under “Our Faith” - Introduction, House of God, Worship, Liturgy, Sacraments, Special Services, Teachings, Spirituality, History, The Church - ZERO scripture references.  But they did have quotes from 2 prayers to Mary that they make.</a:t>
            </a:r>
            <a:endParaRPr sz="2100" dirty="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dirty="0">
                <a:solidFill>
                  <a:schemeClr val="dk1"/>
                </a:solidFill>
              </a:rPr>
              <a:t>They also say this: “The Holy Scriptures are highly regarded by the _____ Church. Their importance is expressed in the fact that a portion of the Bible is read at every service of Worship. The ______ Church, </a:t>
            </a:r>
            <a:r>
              <a:rPr lang="en" sz="2100" u="sng" dirty="0">
                <a:solidFill>
                  <a:schemeClr val="dk1"/>
                </a:solidFill>
              </a:rPr>
              <a:t>which sees itself as the guardian and interpreter of the Scriptures</a:t>
            </a:r>
            <a:r>
              <a:rPr lang="en" sz="2100" dirty="0">
                <a:solidFill>
                  <a:schemeClr val="dk1"/>
                </a:solidFill>
              </a:rPr>
              <a:t>, believes that the books of the Bible are a valuable witness to God's revelation.”</a:t>
            </a:r>
            <a:endParaRPr sz="2100" dirty="0">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dirty="0">
                <a:solidFill>
                  <a:srgbClr val="00FFFF"/>
                </a:solidFill>
              </a:rPr>
              <a:t>I don’t know their heart, so I don’t know if they are just deceived or they are lying, but I can confidently say that they do NOT “highly regard” the Holy Scriptures.  If they did, wouldn’t I be able to read just one scripture in 10 pages of church doctrine on their website?!  (If you are curious, the 3 pages of our own website have 130 scripture references.)</a:t>
            </a:r>
            <a:endParaRPr sz="2100" dirty="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u="sng" dirty="0">
                <a:solidFill>
                  <a:srgbClr val="FFFF00"/>
                </a:solidFill>
              </a:rPr>
              <a:t>Ps.119:104-105</a:t>
            </a:r>
            <a:r>
              <a:rPr lang="en" sz="2100" dirty="0">
                <a:solidFill>
                  <a:schemeClr val="dk1"/>
                </a:solidFill>
              </a:rPr>
              <a:t> </a:t>
            </a:r>
            <a:r>
              <a:rPr lang="en" sz="2100" i="1" dirty="0">
                <a:solidFill>
                  <a:schemeClr val="dk1"/>
                </a:solidFill>
              </a:rPr>
              <a:t>“</a:t>
            </a:r>
            <a:r>
              <a:rPr lang="en" sz="2100" i="1" u="sng" dirty="0">
                <a:solidFill>
                  <a:schemeClr val="dk1"/>
                </a:solidFill>
              </a:rPr>
              <a:t>From Your precepts I get understanding</a:t>
            </a:r>
            <a:r>
              <a:rPr lang="en" sz="2100" i="1" dirty="0">
                <a:solidFill>
                  <a:schemeClr val="dk1"/>
                </a:solidFill>
              </a:rPr>
              <a:t>; therefore I hate every false way. 105 Your word is a lamp to my feet and a light to my path.”</a:t>
            </a:r>
            <a:r>
              <a:rPr lang="en" sz="2100" dirty="0">
                <a:solidFill>
                  <a:schemeClr val="dk1"/>
                </a:solidFill>
              </a:rPr>
              <a:t>  </a:t>
            </a:r>
            <a:r>
              <a:rPr lang="en" sz="2100" dirty="0">
                <a:solidFill>
                  <a:srgbClr val="00FFFF"/>
                </a:solidFill>
              </a:rPr>
              <a:t>Let us always magnify and exalt </a:t>
            </a:r>
            <a:r>
              <a:rPr lang="en" sz="2100" u="sng" dirty="0">
                <a:solidFill>
                  <a:srgbClr val="00FFFF"/>
                </a:solidFill>
              </a:rPr>
              <a:t>the word</a:t>
            </a:r>
            <a:r>
              <a:rPr lang="en" sz="2100" dirty="0">
                <a:solidFill>
                  <a:srgbClr val="00FFFF"/>
                </a:solidFill>
              </a:rPr>
              <a:t> and NOT ourselves!</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73100" y="0"/>
            <a:ext cx="9265200" cy="126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CAN </a:t>
            </a:r>
            <a:r>
              <a:rPr lang="en" sz="5000" b="1" u="sng">
                <a:solidFill>
                  <a:srgbClr val="00FFFF"/>
                </a:solidFill>
              </a:rPr>
              <a:t>YOU</a:t>
            </a:r>
            <a:r>
              <a:rPr lang="en" sz="5000" b="1">
                <a:solidFill>
                  <a:srgbClr val="00FFFF"/>
                </a:solidFill>
              </a:rPr>
              <a:t> UNDERSTAND THE BIBLE JUST BY READING IT?</a:t>
            </a:r>
            <a:endParaRPr sz="5000" b="1">
              <a:solidFill>
                <a:srgbClr val="00FFFF"/>
              </a:solidFill>
            </a:endParaRPr>
          </a:p>
        </p:txBody>
      </p:sp>
      <p:sp>
        <p:nvSpPr>
          <p:cNvPr id="61" name="Google Shape;61;p14"/>
          <p:cNvSpPr txBox="1">
            <a:spLocks noGrp="1"/>
          </p:cNvSpPr>
          <p:nvPr>
            <p:ph type="subTitle" idx="1"/>
          </p:nvPr>
        </p:nvSpPr>
        <p:spPr>
          <a:xfrm>
            <a:off x="-161075" y="1261500"/>
            <a:ext cx="9305100" cy="3882000"/>
          </a:xfrm>
          <a:prstGeom prst="rect">
            <a:avLst/>
          </a:prstGeom>
        </p:spPr>
        <p:txBody>
          <a:bodyPr spcFirstLastPara="1" wrap="square" lIns="91425" tIns="91425" rIns="91425" bIns="91425" anchor="t" anchorCtr="0">
            <a:normAutofit fontScale="92500" lnSpcReduction="10000"/>
          </a:bodyPr>
          <a:lstStyle/>
          <a:p>
            <a:pPr marL="457200" lvl="0" indent="-387350" algn="l" rtl="0">
              <a:spcBef>
                <a:spcPts val="0"/>
              </a:spcBef>
              <a:spcAft>
                <a:spcPts val="0"/>
              </a:spcAft>
              <a:buClr>
                <a:srgbClr val="FFFF00"/>
              </a:buClr>
              <a:buSzPts val="2500"/>
              <a:buChar char="●"/>
            </a:pPr>
            <a:r>
              <a:rPr lang="en" sz="2500">
                <a:solidFill>
                  <a:srgbClr val="FFFF00"/>
                </a:solidFill>
              </a:rPr>
              <a:t>Jesus was asked what one must do to receive eternal life, and His answer still astounds me, and serves as the basis of this lesson.</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There are multiple major denominations today who will tell “little, uneducated you”, the “laity” rather than the “clergy”, that you CANNOT understand the word of God without help from their denomination.</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And yet Jesus, the greatest teacher and lawgiver ever, told this Jewish man that he ALREADY had access to the answer - it was in the word of God all along.  And when this man gave what he believed to be the answer, from his own personal study, Jesus said </a:t>
            </a:r>
            <a:r>
              <a:rPr lang="en" sz="2500" i="1">
                <a:solidFill>
                  <a:schemeClr val="dk1"/>
                </a:solidFill>
              </a:rPr>
              <a:t>“You have answered correctly”</a:t>
            </a:r>
            <a:r>
              <a:rPr lang="en" sz="2500">
                <a:solidFill>
                  <a:srgbClr val="00FFFF"/>
                </a:solidFill>
              </a:rPr>
              <a:t>!</a:t>
            </a:r>
            <a:r>
              <a:rPr lang="en" sz="2500">
                <a:solidFill>
                  <a:schemeClr val="dk1"/>
                </a:solidFill>
              </a:rPr>
              <a:t> </a:t>
            </a: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731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IT ISN’T ALWAYS EASY …</a:t>
            </a:r>
            <a:endParaRPr sz="5000" b="1">
              <a:solidFill>
                <a:srgbClr val="00FFFF"/>
              </a:solidFill>
            </a:endParaRPr>
          </a:p>
        </p:txBody>
      </p:sp>
      <p:sp>
        <p:nvSpPr>
          <p:cNvPr id="67" name="Google Shape;67;p15"/>
          <p:cNvSpPr txBox="1">
            <a:spLocks noGrp="1"/>
          </p:cNvSpPr>
          <p:nvPr>
            <p:ph type="subTitle" idx="1"/>
          </p:nvPr>
        </p:nvSpPr>
        <p:spPr>
          <a:xfrm>
            <a:off x="-161075" y="395225"/>
            <a:ext cx="9305100" cy="4748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2 Pet.3:16</a:t>
            </a:r>
            <a:r>
              <a:rPr lang="en" sz="2000" dirty="0">
                <a:solidFill>
                  <a:schemeClr val="dk1"/>
                </a:solidFill>
              </a:rPr>
              <a:t> </a:t>
            </a:r>
            <a:r>
              <a:rPr lang="en" sz="2000" i="1" dirty="0">
                <a:solidFill>
                  <a:schemeClr val="dk1"/>
                </a:solidFill>
              </a:rPr>
              <a:t>“as also in all his</a:t>
            </a:r>
            <a:r>
              <a:rPr lang="en" sz="2000" dirty="0">
                <a:solidFill>
                  <a:schemeClr val="dk1"/>
                </a:solidFill>
              </a:rPr>
              <a:t> </a:t>
            </a:r>
            <a:r>
              <a:rPr lang="en" sz="2000" dirty="0">
                <a:solidFill>
                  <a:srgbClr val="FFFF00"/>
                </a:solidFill>
              </a:rPr>
              <a:t>(Paul’s)</a:t>
            </a:r>
            <a:r>
              <a:rPr lang="en" sz="2000" dirty="0">
                <a:solidFill>
                  <a:schemeClr val="dk1"/>
                </a:solidFill>
              </a:rPr>
              <a:t> </a:t>
            </a:r>
            <a:r>
              <a:rPr lang="en" sz="2000" i="1" dirty="0">
                <a:solidFill>
                  <a:schemeClr val="dk1"/>
                </a:solidFill>
              </a:rPr>
              <a:t>letters, speaking in them of these things, </a:t>
            </a:r>
            <a:r>
              <a:rPr lang="en" sz="2000" i="1" u="sng" dirty="0">
                <a:solidFill>
                  <a:schemeClr val="dk1"/>
                </a:solidFill>
              </a:rPr>
              <a:t>in which are some things hard to understand</a:t>
            </a:r>
            <a:r>
              <a:rPr lang="en" sz="2000" i="1" dirty="0">
                <a:solidFill>
                  <a:schemeClr val="dk1"/>
                </a:solidFill>
              </a:rPr>
              <a:t>, which </a:t>
            </a:r>
            <a:r>
              <a:rPr lang="en" sz="2000" i="1" u="sng" dirty="0">
                <a:solidFill>
                  <a:schemeClr val="dk1"/>
                </a:solidFill>
              </a:rPr>
              <a:t>the untaught and unstable distort</a:t>
            </a:r>
            <a:r>
              <a:rPr lang="en" sz="2000" i="1" dirty="0">
                <a:solidFill>
                  <a:schemeClr val="dk1"/>
                </a:solidFill>
              </a:rPr>
              <a:t>, as they do also the rest of the Scriptures, to their own destruction.”</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Some parts of scripture (</a:t>
            </a:r>
            <a:r>
              <a:rPr lang="en" sz="2000" u="sng" dirty="0">
                <a:solidFill>
                  <a:srgbClr val="FFFF00"/>
                </a:solidFill>
              </a:rPr>
              <a:t>1 Cor.11:1-16</a:t>
            </a:r>
            <a:r>
              <a:rPr lang="en" sz="2000" dirty="0">
                <a:solidFill>
                  <a:srgbClr val="FFFF00"/>
                </a:solidFill>
              </a:rPr>
              <a:t>, </a:t>
            </a:r>
            <a:r>
              <a:rPr lang="en" sz="2000" u="sng" dirty="0">
                <a:solidFill>
                  <a:srgbClr val="FFFF00"/>
                </a:solidFill>
              </a:rPr>
              <a:t>Matt.24</a:t>
            </a:r>
            <a:r>
              <a:rPr lang="en" sz="2000" dirty="0">
                <a:solidFill>
                  <a:srgbClr val="FFFF00"/>
                </a:solidFill>
              </a:rPr>
              <a:t>, </a:t>
            </a:r>
            <a:r>
              <a:rPr lang="en" sz="2000" u="sng" dirty="0">
                <a:solidFill>
                  <a:srgbClr val="FFFF00"/>
                </a:solidFill>
              </a:rPr>
              <a:t>Lk.17,21</a:t>
            </a:r>
            <a:r>
              <a:rPr lang="en" sz="2000" dirty="0">
                <a:solidFill>
                  <a:srgbClr val="FFFF00"/>
                </a:solidFill>
              </a:rPr>
              <a:t>) are indeed difficult to understand, but these passages are the MINORITY, not the majority.</a:t>
            </a:r>
            <a:endParaRPr sz="2000" dirty="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i="1" dirty="0">
                <a:solidFill>
                  <a:schemeClr val="dk1"/>
                </a:solidFill>
              </a:rPr>
              <a:t>“Untaught”</a:t>
            </a:r>
            <a:r>
              <a:rPr lang="en" sz="2000" dirty="0">
                <a:solidFill>
                  <a:srgbClr val="00FFFF"/>
                </a:solidFill>
              </a:rPr>
              <a:t> means they do not know ENOUGH of the word of God.  </a:t>
            </a:r>
            <a:r>
              <a:rPr lang="en" sz="2000" i="1" dirty="0">
                <a:solidFill>
                  <a:schemeClr val="dk1"/>
                </a:solidFill>
              </a:rPr>
              <a:t>“Unstable”</a:t>
            </a:r>
            <a:r>
              <a:rPr lang="en" sz="2000" dirty="0">
                <a:solidFill>
                  <a:srgbClr val="00FFFF"/>
                </a:solidFill>
              </a:rPr>
              <a:t> means they do not have a solid foundation in the word of God.  In both cases the solution is more reading and studying!  We can “guide” one to additional scriptures, but we present zero NEW information of our own!</a:t>
            </a:r>
            <a:endParaRPr sz="2000" dirty="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Neh.8:8</a:t>
            </a:r>
            <a:r>
              <a:rPr lang="en" sz="2000" dirty="0">
                <a:solidFill>
                  <a:schemeClr val="dk1"/>
                </a:solidFill>
              </a:rPr>
              <a:t> </a:t>
            </a:r>
            <a:r>
              <a:rPr lang="en" sz="2000" i="1" dirty="0">
                <a:solidFill>
                  <a:schemeClr val="dk1"/>
                </a:solidFill>
              </a:rPr>
              <a:t>“</a:t>
            </a:r>
            <a:r>
              <a:rPr lang="en" sz="2000" i="1" u="sng" dirty="0">
                <a:solidFill>
                  <a:schemeClr val="dk1"/>
                </a:solidFill>
              </a:rPr>
              <a:t>They</a:t>
            </a:r>
            <a:r>
              <a:rPr lang="en" sz="2000" dirty="0">
                <a:solidFill>
                  <a:schemeClr val="dk1"/>
                </a:solidFill>
              </a:rPr>
              <a:t> </a:t>
            </a:r>
            <a:r>
              <a:rPr lang="en" sz="2000" dirty="0">
                <a:solidFill>
                  <a:srgbClr val="FFFF00"/>
                </a:solidFill>
              </a:rPr>
              <a:t>(the Levites)</a:t>
            </a:r>
            <a:r>
              <a:rPr lang="en" sz="2000" dirty="0">
                <a:solidFill>
                  <a:schemeClr val="dk1"/>
                </a:solidFill>
              </a:rPr>
              <a:t> </a:t>
            </a:r>
            <a:r>
              <a:rPr lang="en" sz="2000" i="1" u="sng" dirty="0">
                <a:solidFill>
                  <a:schemeClr val="dk1"/>
                </a:solidFill>
              </a:rPr>
              <a:t>read from the book</a:t>
            </a:r>
            <a:r>
              <a:rPr lang="en" sz="2000" i="1" dirty="0">
                <a:solidFill>
                  <a:schemeClr val="dk1"/>
                </a:solidFill>
              </a:rPr>
              <a:t>, </a:t>
            </a:r>
            <a:r>
              <a:rPr lang="en" sz="2000" i="1" u="sng" dirty="0">
                <a:solidFill>
                  <a:schemeClr val="dk1"/>
                </a:solidFill>
              </a:rPr>
              <a:t>from the law of God</a:t>
            </a:r>
            <a:r>
              <a:rPr lang="en" sz="2000" i="1" dirty="0">
                <a:solidFill>
                  <a:schemeClr val="dk1"/>
                </a:solidFill>
              </a:rPr>
              <a:t>, </a:t>
            </a:r>
            <a:r>
              <a:rPr lang="en" sz="2000" i="1" u="sng" dirty="0">
                <a:solidFill>
                  <a:schemeClr val="dk1"/>
                </a:solidFill>
              </a:rPr>
              <a:t>translating</a:t>
            </a:r>
            <a:r>
              <a:rPr lang="en" sz="2000" i="1" dirty="0">
                <a:solidFill>
                  <a:schemeClr val="dk1"/>
                </a:solidFill>
              </a:rPr>
              <a:t> to give the sense so that they understood the reading.”</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Acts 8:30-31</a:t>
            </a:r>
            <a:r>
              <a:rPr lang="en" sz="2000" dirty="0">
                <a:solidFill>
                  <a:schemeClr val="dk1"/>
                </a:solidFill>
              </a:rPr>
              <a:t> </a:t>
            </a:r>
            <a:r>
              <a:rPr lang="en" sz="2000" i="1" dirty="0">
                <a:solidFill>
                  <a:schemeClr val="dk1"/>
                </a:solidFill>
              </a:rPr>
              <a:t>“Philip ran up and heard him reading Isaiah the prophet, and said, “Do you understand what you are reading?” 31 And he said, “Well, how could I, </a:t>
            </a:r>
            <a:r>
              <a:rPr lang="en" sz="2000" i="1" u="sng" dirty="0">
                <a:solidFill>
                  <a:schemeClr val="dk1"/>
                </a:solidFill>
              </a:rPr>
              <a:t>unless someone guides me</a:t>
            </a:r>
            <a:r>
              <a:rPr lang="en" sz="2000" i="1" dirty="0">
                <a:solidFill>
                  <a:schemeClr val="dk1"/>
                </a:solidFill>
              </a:rPr>
              <a:t>?” And he invited Philip to come up and sit with him.”</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In each of the above cases, the “teachers” opened the scriptures and gave them the additional knowledge from the word of God that they lacked.  This is what I try to do here at Chatham Heights - to </a:t>
            </a:r>
            <a:r>
              <a:rPr lang="en" sz="2000" i="1" dirty="0">
                <a:solidFill>
                  <a:schemeClr val="dk1"/>
                </a:solidFill>
              </a:rPr>
              <a:t>“preach the word”</a:t>
            </a:r>
            <a:r>
              <a:rPr lang="en" sz="2000" dirty="0">
                <a:solidFill>
                  <a:schemeClr val="dk1"/>
                </a:solidFill>
              </a:rPr>
              <a:t> </a:t>
            </a:r>
            <a:r>
              <a:rPr lang="en" sz="2000" dirty="0">
                <a:solidFill>
                  <a:srgbClr val="FFFF00"/>
                </a:solidFill>
              </a:rPr>
              <a:t>(</a:t>
            </a:r>
            <a:r>
              <a:rPr lang="en" sz="2000" u="sng" dirty="0">
                <a:solidFill>
                  <a:srgbClr val="FFFF00"/>
                </a:solidFill>
              </a:rPr>
              <a:t>2 Tim.4:2</a:t>
            </a:r>
            <a:r>
              <a:rPr lang="en" sz="2000" dirty="0">
                <a:solidFill>
                  <a:srgbClr val="FFFF00"/>
                </a:solidFill>
              </a:rPr>
              <a:t>)</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731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DISCIPLES STRUGGLED</a:t>
            </a:r>
            <a:endParaRPr sz="5000" b="1">
              <a:solidFill>
                <a:srgbClr val="00FFFF"/>
              </a:solidFill>
            </a:endParaRPr>
          </a:p>
        </p:txBody>
      </p:sp>
      <p:sp>
        <p:nvSpPr>
          <p:cNvPr id="73" name="Google Shape;73;p16"/>
          <p:cNvSpPr txBox="1">
            <a:spLocks noGrp="1"/>
          </p:cNvSpPr>
          <p:nvPr>
            <p:ph type="subTitle" idx="1"/>
          </p:nvPr>
        </p:nvSpPr>
        <p:spPr>
          <a:xfrm>
            <a:off x="-161075" y="395225"/>
            <a:ext cx="9305100" cy="47481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Matt.15:15-16</a:t>
            </a:r>
            <a:r>
              <a:rPr lang="en" sz="2200" i="1">
                <a:solidFill>
                  <a:schemeClr val="dk1"/>
                </a:solidFill>
              </a:rPr>
              <a:t> “Peter said to Him, “Explain the parable to us.” 16 Jesus said, “Are you still lacking in understanding also?</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Matt.16:11</a:t>
            </a:r>
            <a:r>
              <a:rPr lang="en" sz="2200" i="1">
                <a:solidFill>
                  <a:schemeClr val="dk1"/>
                </a:solidFill>
              </a:rPr>
              <a:t> “How is it that you do not understand that I did not speak to you concerning bread? But beware of the leaven of the Pharisees and Sadducees.”</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Mk.9:31-32</a:t>
            </a:r>
            <a:r>
              <a:rPr lang="en" sz="2200" i="1">
                <a:solidFill>
                  <a:schemeClr val="dk1"/>
                </a:solidFill>
              </a:rPr>
              <a:t> “For He was teaching His disciples and telling them, “The Son of Man is to be delivered into the hands of men, and they will kill Him; and when He has been killed, He will rise three days later.” 32 But they did not understand this statement, and they were afraid to ask Him.”</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Jn.3:10</a:t>
            </a:r>
            <a:r>
              <a:rPr lang="en" sz="2200" i="1">
                <a:solidFill>
                  <a:schemeClr val="dk1"/>
                </a:solidFill>
              </a:rPr>
              <a:t> “Jesus answered and said to him, “Are you </a:t>
            </a:r>
            <a:r>
              <a:rPr lang="en" sz="2200">
                <a:solidFill>
                  <a:srgbClr val="FFFF00"/>
                </a:solidFill>
              </a:rPr>
              <a:t>(Nicodemus)</a:t>
            </a:r>
            <a:r>
              <a:rPr lang="en" sz="2200" i="1">
                <a:solidFill>
                  <a:schemeClr val="dk1"/>
                </a:solidFill>
              </a:rPr>
              <a:t> the teacher of Israel and do not understand these things?”</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Jn.10:6</a:t>
            </a:r>
            <a:r>
              <a:rPr lang="en" sz="2200" i="1">
                <a:solidFill>
                  <a:schemeClr val="dk1"/>
                </a:solidFill>
              </a:rPr>
              <a:t> “This figure of speech Jesus spoke to them, but they did not understand what those things were which He had been saying to them.”</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Jn.20:9</a:t>
            </a:r>
            <a:r>
              <a:rPr lang="en" sz="2200" i="1">
                <a:solidFill>
                  <a:schemeClr val="dk1"/>
                </a:solidFill>
              </a:rPr>
              <a:t> “For </a:t>
            </a:r>
            <a:r>
              <a:rPr lang="en" sz="2200" i="1" u="sng">
                <a:solidFill>
                  <a:schemeClr val="dk1"/>
                </a:solidFill>
              </a:rPr>
              <a:t>as yet</a:t>
            </a:r>
            <a:r>
              <a:rPr lang="en" sz="2200" i="1">
                <a:solidFill>
                  <a:schemeClr val="dk1"/>
                </a:solidFill>
              </a:rPr>
              <a:t> they did not understand the Scripture, that He must rise again from the dead.”</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731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BUT THEN THEY </a:t>
            </a:r>
            <a:r>
              <a:rPr lang="en" sz="5000" b="1" u="sng">
                <a:solidFill>
                  <a:srgbClr val="00FFFF"/>
                </a:solidFill>
              </a:rPr>
              <a:t>KNEW</a:t>
            </a:r>
            <a:r>
              <a:rPr lang="en" sz="5000" b="1">
                <a:solidFill>
                  <a:srgbClr val="00FFFF"/>
                </a:solidFill>
              </a:rPr>
              <a:t>!</a:t>
            </a:r>
            <a:endParaRPr sz="5000" b="1">
              <a:solidFill>
                <a:srgbClr val="00FFFF"/>
              </a:solidFill>
            </a:endParaRPr>
          </a:p>
        </p:txBody>
      </p:sp>
      <p:sp>
        <p:nvSpPr>
          <p:cNvPr id="79" name="Google Shape;79;p17"/>
          <p:cNvSpPr txBox="1">
            <a:spLocks noGrp="1"/>
          </p:cNvSpPr>
          <p:nvPr>
            <p:ph type="subTitle" idx="1"/>
          </p:nvPr>
        </p:nvSpPr>
        <p:spPr>
          <a:xfrm>
            <a:off x="-161075" y="579280"/>
            <a:ext cx="9305100" cy="4563920"/>
          </a:xfrm>
          <a:prstGeom prst="rect">
            <a:avLst/>
          </a:prstGeom>
        </p:spPr>
        <p:txBody>
          <a:bodyPr spcFirstLastPara="1" wrap="square" lIns="91425" tIns="91425" rIns="91425" bIns="91425" anchor="t" anchorCtr="0">
            <a:noAutofit/>
          </a:bodyPr>
          <a:lstStyle/>
          <a:p>
            <a:pPr marL="457200" lvl="0" indent="-365125" algn="l" rtl="0">
              <a:lnSpc>
                <a:spcPct val="80000"/>
              </a:lnSpc>
              <a:spcBef>
                <a:spcPts val="0"/>
              </a:spcBef>
              <a:spcAft>
                <a:spcPts val="0"/>
              </a:spcAft>
              <a:buClr>
                <a:srgbClr val="FFFF00"/>
              </a:buClr>
              <a:buSzPts val="2150"/>
              <a:buChar char="●"/>
            </a:pPr>
            <a:r>
              <a:rPr lang="en" sz="2150" u="sng" dirty="0">
                <a:solidFill>
                  <a:srgbClr val="FFFF00"/>
                </a:solidFill>
              </a:rPr>
              <a:t>Jn.12:16</a:t>
            </a:r>
            <a:r>
              <a:rPr lang="en" sz="2150" dirty="0">
                <a:solidFill>
                  <a:schemeClr val="dk1"/>
                </a:solidFill>
              </a:rPr>
              <a:t> </a:t>
            </a:r>
            <a:r>
              <a:rPr lang="en" sz="2150" i="1" dirty="0">
                <a:solidFill>
                  <a:schemeClr val="dk1"/>
                </a:solidFill>
              </a:rPr>
              <a:t>“These things His disciples did not understand at the first; but when Jesus was glorified, </a:t>
            </a:r>
            <a:r>
              <a:rPr lang="en" sz="2150" i="1" u="sng" dirty="0">
                <a:solidFill>
                  <a:schemeClr val="dk1"/>
                </a:solidFill>
              </a:rPr>
              <a:t>then they remembered that these things were written of Him</a:t>
            </a:r>
            <a:r>
              <a:rPr lang="en" sz="2150" i="1" dirty="0">
                <a:solidFill>
                  <a:schemeClr val="dk1"/>
                </a:solidFill>
              </a:rPr>
              <a:t>, and that they had done these things to Him.”</a:t>
            </a:r>
            <a:endParaRPr sz="2150" i="1" dirty="0">
              <a:solidFill>
                <a:schemeClr val="dk1"/>
              </a:solidFill>
            </a:endParaRPr>
          </a:p>
          <a:p>
            <a:pPr marL="457200" lvl="0" indent="-365125" algn="l" rtl="0">
              <a:lnSpc>
                <a:spcPct val="80000"/>
              </a:lnSpc>
              <a:spcBef>
                <a:spcPts val="0"/>
              </a:spcBef>
              <a:spcAft>
                <a:spcPts val="0"/>
              </a:spcAft>
              <a:buClr>
                <a:srgbClr val="FFFF00"/>
              </a:buClr>
              <a:buSzPts val="2150"/>
              <a:buChar char="●"/>
            </a:pPr>
            <a:r>
              <a:rPr lang="en" sz="2150" u="sng" dirty="0">
                <a:solidFill>
                  <a:srgbClr val="FFFF00"/>
                </a:solidFill>
              </a:rPr>
              <a:t>Jn.16:12-15</a:t>
            </a:r>
            <a:r>
              <a:rPr lang="en" sz="2150" dirty="0">
                <a:solidFill>
                  <a:schemeClr val="dk1"/>
                </a:solidFill>
              </a:rPr>
              <a:t> </a:t>
            </a:r>
            <a:r>
              <a:rPr lang="en" sz="2150" i="1" dirty="0">
                <a:solidFill>
                  <a:schemeClr val="dk1"/>
                </a:solidFill>
              </a:rPr>
              <a:t>“I have many more things to say to you, but you cannot bear them now. 13 </a:t>
            </a:r>
            <a:r>
              <a:rPr lang="en" sz="2150" i="1" u="sng" dirty="0">
                <a:solidFill>
                  <a:schemeClr val="dk1"/>
                </a:solidFill>
              </a:rPr>
              <a:t>But when He, the Spirit of truth, comes, He will guide you</a:t>
            </a:r>
            <a:r>
              <a:rPr lang="en" sz="2150" i="1" dirty="0">
                <a:solidFill>
                  <a:schemeClr val="dk1"/>
                </a:solidFill>
              </a:rPr>
              <a:t> </a:t>
            </a:r>
            <a:r>
              <a:rPr lang="en" sz="2150" dirty="0">
                <a:solidFill>
                  <a:srgbClr val="FFFF00"/>
                </a:solidFill>
              </a:rPr>
              <a:t>(the apostles)</a:t>
            </a:r>
            <a:r>
              <a:rPr lang="en" sz="2150" i="1" dirty="0">
                <a:solidFill>
                  <a:schemeClr val="dk1"/>
                </a:solidFill>
              </a:rPr>
              <a:t> </a:t>
            </a:r>
            <a:r>
              <a:rPr lang="en" sz="2150" i="1" u="sng" dirty="0">
                <a:solidFill>
                  <a:schemeClr val="dk1"/>
                </a:solidFill>
              </a:rPr>
              <a:t>into all the truth; for He will not speak on His own initiative, but whatever He hears, He will speak; and He will disclose to you what is to come</a:t>
            </a:r>
            <a:r>
              <a:rPr lang="en" sz="2150" i="1" dirty="0">
                <a:solidFill>
                  <a:schemeClr val="dk1"/>
                </a:solidFill>
              </a:rPr>
              <a:t>. 14 He will glorify Me, for He will take of Mine and will disclose it to you. 15 All things that the Father has are Mine; therefore I said that He takes of Mine and will disclose it to you.”</a:t>
            </a:r>
            <a:endParaRPr sz="2150" i="1" dirty="0">
              <a:solidFill>
                <a:schemeClr val="dk1"/>
              </a:solidFill>
            </a:endParaRPr>
          </a:p>
          <a:p>
            <a:pPr marL="457200" lvl="0" indent="-365125" algn="l" rtl="0">
              <a:lnSpc>
                <a:spcPct val="80000"/>
              </a:lnSpc>
              <a:spcBef>
                <a:spcPts val="0"/>
              </a:spcBef>
              <a:spcAft>
                <a:spcPts val="0"/>
              </a:spcAft>
              <a:buClr>
                <a:srgbClr val="FFFF00"/>
              </a:buClr>
              <a:buSzPts val="2150"/>
              <a:buChar char="●"/>
            </a:pPr>
            <a:r>
              <a:rPr lang="en" sz="2150" u="sng" dirty="0">
                <a:solidFill>
                  <a:srgbClr val="FFFF00"/>
                </a:solidFill>
              </a:rPr>
              <a:t>Lk.24:44-45</a:t>
            </a:r>
            <a:r>
              <a:rPr lang="en" sz="2150" dirty="0">
                <a:solidFill>
                  <a:schemeClr val="dk1"/>
                </a:solidFill>
              </a:rPr>
              <a:t> </a:t>
            </a:r>
            <a:r>
              <a:rPr lang="en" sz="2150" i="1" dirty="0">
                <a:solidFill>
                  <a:schemeClr val="dk1"/>
                </a:solidFill>
              </a:rPr>
              <a:t>“Now He said to them, “These are My words which I spoke to you while I was still with you, that all things which are written about Me in the Law of Moses and the Prophets and the Psalms must be fulfilled.” 45 </a:t>
            </a:r>
            <a:r>
              <a:rPr lang="en" sz="2150" i="1" u="sng" dirty="0">
                <a:solidFill>
                  <a:schemeClr val="dk1"/>
                </a:solidFill>
              </a:rPr>
              <a:t>Then He opened their minds to understand the Scriptures</a:t>
            </a:r>
            <a:r>
              <a:rPr lang="en" sz="2150" i="1" dirty="0">
                <a:solidFill>
                  <a:schemeClr val="dk1"/>
                </a:solidFill>
              </a:rPr>
              <a:t>,”</a:t>
            </a:r>
            <a:endParaRPr sz="2150" i="1" dirty="0">
              <a:solidFill>
                <a:schemeClr val="dk1"/>
              </a:solidFill>
            </a:endParaRPr>
          </a:p>
          <a:p>
            <a:pPr marL="457200" lvl="0" indent="-365125" algn="l" rtl="0">
              <a:lnSpc>
                <a:spcPct val="80000"/>
              </a:lnSpc>
              <a:spcBef>
                <a:spcPts val="0"/>
              </a:spcBef>
              <a:spcAft>
                <a:spcPts val="0"/>
              </a:spcAft>
              <a:buClr>
                <a:srgbClr val="FFFF00"/>
              </a:buClr>
              <a:buSzPts val="2150"/>
              <a:buChar char="●"/>
            </a:pPr>
            <a:r>
              <a:rPr lang="en" sz="2150" u="sng" dirty="0">
                <a:solidFill>
                  <a:srgbClr val="FFFF00"/>
                </a:solidFill>
              </a:rPr>
              <a:t>Eph.3:3</a:t>
            </a:r>
            <a:r>
              <a:rPr lang="en" sz="2150" dirty="0">
                <a:solidFill>
                  <a:schemeClr val="dk1"/>
                </a:solidFill>
              </a:rPr>
              <a:t> </a:t>
            </a:r>
            <a:r>
              <a:rPr lang="en" sz="2150" i="1" dirty="0">
                <a:solidFill>
                  <a:schemeClr val="dk1"/>
                </a:solidFill>
              </a:rPr>
              <a:t>“that </a:t>
            </a:r>
            <a:r>
              <a:rPr lang="en" sz="2150" i="1" u="sng" dirty="0">
                <a:solidFill>
                  <a:schemeClr val="dk1"/>
                </a:solidFill>
              </a:rPr>
              <a:t>by revelation there was made known to me</a:t>
            </a:r>
            <a:r>
              <a:rPr lang="en" sz="2150" i="1" dirty="0">
                <a:solidFill>
                  <a:schemeClr val="dk1"/>
                </a:solidFill>
              </a:rPr>
              <a:t> </a:t>
            </a:r>
            <a:r>
              <a:rPr lang="en" sz="2150" dirty="0">
                <a:solidFill>
                  <a:srgbClr val="FFFF00"/>
                </a:solidFill>
              </a:rPr>
              <a:t>(Paul)</a:t>
            </a:r>
            <a:r>
              <a:rPr lang="en" sz="2150" i="1" dirty="0">
                <a:solidFill>
                  <a:schemeClr val="dk1"/>
                </a:solidFill>
              </a:rPr>
              <a:t> </a:t>
            </a:r>
            <a:r>
              <a:rPr lang="en" sz="2150" i="1" u="sng" dirty="0">
                <a:solidFill>
                  <a:schemeClr val="dk1"/>
                </a:solidFill>
              </a:rPr>
              <a:t>the mystery</a:t>
            </a:r>
            <a:r>
              <a:rPr lang="en" sz="2150" i="1" dirty="0">
                <a:solidFill>
                  <a:schemeClr val="dk1"/>
                </a:solidFill>
              </a:rPr>
              <a:t>, as I wrote before in brief.”</a:t>
            </a:r>
            <a:endParaRPr sz="2150" i="1" dirty="0">
              <a:solidFill>
                <a:schemeClr val="dk1"/>
              </a:solidFill>
            </a:endParaRPr>
          </a:p>
          <a:p>
            <a:pPr marL="457200" lvl="0" indent="-365125" algn="l" rtl="0">
              <a:lnSpc>
                <a:spcPct val="80000"/>
              </a:lnSpc>
              <a:spcBef>
                <a:spcPts val="0"/>
              </a:spcBef>
              <a:spcAft>
                <a:spcPts val="0"/>
              </a:spcAft>
              <a:buClr>
                <a:srgbClr val="00FFFF"/>
              </a:buClr>
              <a:buSzPts val="2150"/>
              <a:buChar char="●"/>
            </a:pPr>
            <a:r>
              <a:rPr lang="en" sz="2150" dirty="0">
                <a:solidFill>
                  <a:srgbClr val="00FFFF"/>
                </a:solidFill>
              </a:rPr>
              <a:t>The apostles understood.  So what did they do with that information?</a:t>
            </a:r>
            <a:endParaRPr sz="215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731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THEY EXPLAINED IT TO US!</a:t>
            </a:r>
            <a:endParaRPr sz="5000" b="1">
              <a:solidFill>
                <a:srgbClr val="00FFFF"/>
              </a:solidFill>
            </a:endParaRPr>
          </a:p>
        </p:txBody>
      </p:sp>
      <p:sp>
        <p:nvSpPr>
          <p:cNvPr id="85" name="Google Shape;85;p18"/>
          <p:cNvSpPr txBox="1">
            <a:spLocks noGrp="1"/>
          </p:cNvSpPr>
          <p:nvPr>
            <p:ph type="subTitle" idx="1"/>
          </p:nvPr>
        </p:nvSpPr>
        <p:spPr>
          <a:xfrm>
            <a:off x="-161075" y="415550"/>
            <a:ext cx="9305100" cy="47277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Eph.3:4-5</a:t>
            </a:r>
            <a:r>
              <a:rPr lang="en" sz="2100">
                <a:solidFill>
                  <a:srgbClr val="00FFFF"/>
                </a:solidFill>
              </a:rPr>
              <a:t> </a:t>
            </a:r>
            <a:r>
              <a:rPr lang="en" sz="2100" i="1">
                <a:solidFill>
                  <a:schemeClr val="dk1"/>
                </a:solidFill>
              </a:rPr>
              <a:t>“</a:t>
            </a:r>
            <a:r>
              <a:rPr lang="en" sz="2100" i="1" u="sng">
                <a:solidFill>
                  <a:schemeClr val="dk1"/>
                </a:solidFill>
              </a:rPr>
              <a:t>By referring to this, when you read you can understand my insight into the mystery of Christ</a:t>
            </a:r>
            <a:r>
              <a:rPr lang="en" sz="2100" i="1">
                <a:solidFill>
                  <a:schemeClr val="dk1"/>
                </a:solidFill>
              </a:rPr>
              <a:t>, 5 which in other generations was not made known to the sons of men, </a:t>
            </a:r>
            <a:r>
              <a:rPr lang="en" sz="2100" i="1" u="sng">
                <a:solidFill>
                  <a:schemeClr val="dk1"/>
                </a:solidFill>
              </a:rPr>
              <a:t>as it has now been revealed to His holy apostles and prophets in the Spirit</a:t>
            </a:r>
            <a:r>
              <a:rPr lang="en" sz="2100" i="1">
                <a:solidFill>
                  <a:schemeClr val="dk1"/>
                </a:solidFill>
              </a:rPr>
              <a:t>;”</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a:solidFill>
                  <a:srgbClr val="FFFF00"/>
                </a:solidFill>
              </a:rPr>
              <a:t>Dear friends, it is VITAL that we understand what Paul says here!  To him and the the other apostles were given great “mysteries”, but they did NOT keep those to themselves.  They wrote to their fellow Christians and explained them, so that we too would understand.</a:t>
            </a:r>
            <a:endParaRPr sz="210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This is a plain promise from Jesus Christ, through His apostle Paul.  If it is NOT true that we can understand what the apostles have written by reading it for ourselves, then the alternative is that God is LYING to us in this verse!  What other alternative is there?</a:t>
            </a:r>
            <a:endParaRPr sz="2100">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Paul doesn’t say that you need “the church” to understand the word.  He doesn’t say you need your “pastor”.  He doesn’t say you need hundreds of years of established tradition.  He doesn’t say you need a meeting of “great minds” in councils and synods.  He doesn’t say you need a good commentary.  He doesn’t say you need to go to seminary school. He says all that you need to understand is to just to read what they wrote!</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731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LET’S GO TO THE WORD…</a:t>
            </a:r>
            <a:endParaRPr sz="5000" b="1">
              <a:solidFill>
                <a:srgbClr val="00FFFF"/>
              </a:solidFill>
            </a:endParaRPr>
          </a:p>
        </p:txBody>
      </p:sp>
      <p:sp>
        <p:nvSpPr>
          <p:cNvPr id="91" name="Google Shape;91;p19"/>
          <p:cNvSpPr txBox="1">
            <a:spLocks noGrp="1"/>
          </p:cNvSpPr>
          <p:nvPr>
            <p:ph type="subTitle" idx="1"/>
          </p:nvPr>
        </p:nvSpPr>
        <p:spPr>
          <a:xfrm>
            <a:off x="-181375" y="415800"/>
            <a:ext cx="9420600" cy="47277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00FFFF"/>
              </a:buClr>
              <a:buSzPts val="2200"/>
              <a:buChar char="●"/>
            </a:pPr>
            <a:r>
              <a:rPr lang="en" sz="2200" dirty="0">
                <a:solidFill>
                  <a:srgbClr val="00FFFF"/>
                </a:solidFill>
              </a:rPr>
              <a:t>We’re going to look at a lot of scriptures now.  As we read these verses, I only ask you one thing - Can we understand the word, or not?</a:t>
            </a:r>
            <a:endParaRPr sz="2200" dirty="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Ps.119:130</a:t>
            </a:r>
            <a:r>
              <a:rPr lang="en" sz="2200" i="1" dirty="0">
                <a:solidFill>
                  <a:schemeClr val="dk1"/>
                </a:solidFill>
              </a:rPr>
              <a:t> “The unfolding of Your words gives light; </a:t>
            </a:r>
            <a:r>
              <a:rPr lang="en" sz="2200" i="1" u="sng" dirty="0">
                <a:solidFill>
                  <a:schemeClr val="dk1"/>
                </a:solidFill>
              </a:rPr>
              <a:t>It gives understanding to the simple</a:t>
            </a:r>
            <a:r>
              <a:rPr lang="en" sz="2200" i="1" dirty="0">
                <a:solidFill>
                  <a:schemeClr val="dk1"/>
                </a:solidFill>
              </a:rPr>
              <a:t>.”</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Matt.13:23</a:t>
            </a:r>
            <a:r>
              <a:rPr lang="en" sz="2200" i="1" dirty="0">
                <a:solidFill>
                  <a:schemeClr val="dk1"/>
                </a:solidFill>
              </a:rPr>
              <a:t> “And the one on whom seed was sown on the good soil, </a:t>
            </a:r>
            <a:r>
              <a:rPr lang="en" sz="2200" i="1" u="sng" dirty="0">
                <a:solidFill>
                  <a:schemeClr val="dk1"/>
                </a:solidFill>
              </a:rPr>
              <a:t>this is the man who hears the word and understands it</a:t>
            </a:r>
            <a:r>
              <a:rPr lang="en" sz="2200" i="1" dirty="0">
                <a:solidFill>
                  <a:schemeClr val="dk1"/>
                </a:solidFill>
              </a:rPr>
              <a:t>; who indeed bears fruit and brings forth, some a hundredfold, some sixty, and some thirty.”</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Mk.7:14</a:t>
            </a:r>
            <a:r>
              <a:rPr lang="en" sz="2200" i="1" dirty="0">
                <a:solidFill>
                  <a:schemeClr val="dk1"/>
                </a:solidFill>
              </a:rPr>
              <a:t> “After He called the crowd to Him again, He began saying to them, “</a:t>
            </a:r>
            <a:r>
              <a:rPr lang="en" sz="2200" i="1" u="sng" dirty="0">
                <a:solidFill>
                  <a:schemeClr val="dk1"/>
                </a:solidFill>
              </a:rPr>
              <a:t>Listen to Me, all of you, and understand</a:t>
            </a:r>
            <a:r>
              <a:rPr lang="en" sz="2200" i="1" dirty="0">
                <a:solidFill>
                  <a:schemeClr val="dk1"/>
                </a:solidFill>
              </a:rPr>
              <a:t>:”</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Acts 17:11</a:t>
            </a:r>
            <a:r>
              <a:rPr lang="en" sz="2200" i="1" dirty="0">
                <a:solidFill>
                  <a:schemeClr val="dk1"/>
                </a:solidFill>
              </a:rPr>
              <a:t> “Now these were more noble-minded than those in Thessalonica, for they received the word with great eagerness, </a:t>
            </a:r>
            <a:r>
              <a:rPr lang="en" sz="2200" i="1" u="sng" dirty="0">
                <a:solidFill>
                  <a:schemeClr val="dk1"/>
                </a:solidFill>
              </a:rPr>
              <a:t>examining the Scriptures daily to see whether these things were so</a:t>
            </a:r>
            <a:r>
              <a:rPr lang="en" sz="2200" i="1" dirty="0">
                <a:solidFill>
                  <a:schemeClr val="dk1"/>
                </a:solidFill>
              </a:rPr>
              <a:t>.”</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2 Cor.1:13</a:t>
            </a:r>
            <a:r>
              <a:rPr lang="en" sz="2200" i="1" dirty="0">
                <a:solidFill>
                  <a:schemeClr val="dk1"/>
                </a:solidFill>
              </a:rPr>
              <a:t> “For we write nothing else to you than </a:t>
            </a:r>
            <a:r>
              <a:rPr lang="en" sz="2200" i="1" u="sng" dirty="0">
                <a:solidFill>
                  <a:schemeClr val="dk1"/>
                </a:solidFill>
              </a:rPr>
              <a:t>what you read and understand</a:t>
            </a:r>
            <a:r>
              <a:rPr lang="en" sz="2200" i="1" dirty="0">
                <a:solidFill>
                  <a:schemeClr val="dk1"/>
                </a:solidFill>
              </a:rPr>
              <a:t>, and I hope you will understand until the end;”</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Eph.5:17</a:t>
            </a:r>
            <a:r>
              <a:rPr lang="en" sz="2200" i="1" u="sng" dirty="0">
                <a:solidFill>
                  <a:schemeClr val="dk1"/>
                </a:solidFill>
              </a:rPr>
              <a:t> “So then do not be foolish, but understand what the will of the Lord is.”</a:t>
            </a:r>
            <a:endParaRPr sz="22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731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LET’S GO TO THE WORD - 2</a:t>
            </a:r>
            <a:endParaRPr sz="5000" b="1">
              <a:solidFill>
                <a:srgbClr val="00FFFF"/>
              </a:solidFill>
            </a:endParaRPr>
          </a:p>
        </p:txBody>
      </p:sp>
      <p:sp>
        <p:nvSpPr>
          <p:cNvPr id="97" name="Google Shape;97;p20"/>
          <p:cNvSpPr txBox="1">
            <a:spLocks noGrp="1"/>
          </p:cNvSpPr>
          <p:nvPr>
            <p:ph type="subTitle" idx="1"/>
          </p:nvPr>
        </p:nvSpPr>
        <p:spPr>
          <a:xfrm>
            <a:off x="-181375" y="388475"/>
            <a:ext cx="9373475" cy="47550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2 Tim.2:7</a:t>
            </a:r>
            <a:r>
              <a:rPr lang="en" sz="2000" dirty="0">
                <a:solidFill>
                  <a:srgbClr val="00FFFF"/>
                </a:solidFill>
              </a:rPr>
              <a:t> </a:t>
            </a:r>
            <a:r>
              <a:rPr lang="en" sz="2000" i="1" dirty="0">
                <a:solidFill>
                  <a:schemeClr val="dk1"/>
                </a:solidFill>
              </a:rPr>
              <a:t>“Consider what I say, for </a:t>
            </a:r>
            <a:r>
              <a:rPr lang="en" sz="2000" i="1" u="sng" dirty="0">
                <a:solidFill>
                  <a:schemeClr val="dk1"/>
                </a:solidFill>
              </a:rPr>
              <a:t>the Lord will give you understanding</a:t>
            </a:r>
            <a:r>
              <a:rPr lang="en" sz="2000" i="1" dirty="0">
                <a:solidFill>
                  <a:schemeClr val="dk1"/>
                </a:solidFill>
              </a:rPr>
              <a:t> in everything.”</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2 Tim.3:14-17</a:t>
            </a:r>
            <a:r>
              <a:rPr lang="en" sz="2000" dirty="0">
                <a:solidFill>
                  <a:srgbClr val="00FFFF"/>
                </a:solidFill>
              </a:rPr>
              <a:t> </a:t>
            </a:r>
            <a:r>
              <a:rPr lang="en" sz="2000" i="1" dirty="0">
                <a:solidFill>
                  <a:schemeClr val="dk1"/>
                </a:solidFill>
              </a:rPr>
              <a:t>“You, however, continue in the things you have learned and become convinced of, knowing from whom you have learned them, 15 and that </a:t>
            </a:r>
            <a:r>
              <a:rPr lang="en" sz="2000" i="1" u="sng" dirty="0">
                <a:solidFill>
                  <a:schemeClr val="dk1"/>
                </a:solidFill>
              </a:rPr>
              <a:t>from childhood you have known the sacred writings which are able to give you the wisdom that leads to salvation through faith which is in Christ Jesus</a:t>
            </a:r>
            <a:r>
              <a:rPr lang="en" sz="2000" i="1" dirty="0">
                <a:solidFill>
                  <a:schemeClr val="dk1"/>
                </a:solidFill>
              </a:rPr>
              <a:t>. 16 All Scripture is inspired by God and profitable for teaching, for reproof, for correction, for training in righteousness; 17 so that the man of God may be adequate, equipped for every good work.”</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2 Pet.1:15</a:t>
            </a:r>
            <a:r>
              <a:rPr lang="en" sz="2000" dirty="0">
                <a:solidFill>
                  <a:srgbClr val="00FFFF"/>
                </a:solidFill>
              </a:rPr>
              <a:t> </a:t>
            </a:r>
            <a:r>
              <a:rPr lang="en" sz="2000" i="1" dirty="0">
                <a:solidFill>
                  <a:schemeClr val="dk1"/>
                </a:solidFill>
              </a:rPr>
              <a:t>“And I will also be diligent that at any time after my departure </a:t>
            </a:r>
            <a:r>
              <a:rPr lang="en" sz="2000" i="1" u="sng" dirty="0">
                <a:solidFill>
                  <a:schemeClr val="dk1"/>
                </a:solidFill>
              </a:rPr>
              <a:t>you will be able to call these things to mind</a:t>
            </a:r>
            <a:r>
              <a:rPr lang="en" sz="2000" i="1" dirty="0">
                <a:solidFill>
                  <a:schemeClr val="dk1"/>
                </a:solidFill>
              </a:rPr>
              <a:t>.”</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1 Jn.2:1</a:t>
            </a:r>
            <a:r>
              <a:rPr lang="en" sz="2000" dirty="0">
                <a:solidFill>
                  <a:srgbClr val="00FFFF"/>
                </a:solidFill>
              </a:rPr>
              <a:t> </a:t>
            </a:r>
            <a:r>
              <a:rPr lang="en" sz="2000" i="1" dirty="0">
                <a:solidFill>
                  <a:schemeClr val="dk1"/>
                </a:solidFill>
              </a:rPr>
              <a:t>“My little children, </a:t>
            </a:r>
            <a:r>
              <a:rPr lang="en" sz="2000" i="1" u="sng" dirty="0">
                <a:solidFill>
                  <a:schemeClr val="dk1"/>
                </a:solidFill>
              </a:rPr>
              <a:t>I am writing these things to you so that you may not sin</a:t>
            </a:r>
            <a:r>
              <a:rPr lang="en" sz="2000" i="1" dirty="0">
                <a:solidFill>
                  <a:schemeClr val="dk1"/>
                </a:solidFill>
              </a:rPr>
              <a:t>….”</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1 Jn.5:20</a:t>
            </a:r>
            <a:r>
              <a:rPr lang="en" sz="2000" dirty="0">
                <a:solidFill>
                  <a:srgbClr val="00FFFF"/>
                </a:solidFill>
              </a:rPr>
              <a:t> </a:t>
            </a:r>
            <a:r>
              <a:rPr lang="en" sz="2000" i="1" dirty="0">
                <a:solidFill>
                  <a:schemeClr val="dk1"/>
                </a:solidFill>
              </a:rPr>
              <a:t>“And we know that the Son of God has come, </a:t>
            </a:r>
            <a:r>
              <a:rPr lang="en" sz="2000" i="1" u="sng" dirty="0">
                <a:solidFill>
                  <a:schemeClr val="dk1"/>
                </a:solidFill>
              </a:rPr>
              <a:t>and has given us understanding so that we may know Him who is true</a:t>
            </a:r>
            <a:r>
              <a:rPr lang="en" sz="2000" i="1" dirty="0">
                <a:solidFill>
                  <a:schemeClr val="dk1"/>
                </a:solidFill>
              </a:rPr>
              <a:t>; and we are in Him who is true, in His Son Jesus Christ. This is the true God and eternal life.”</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Rev.1:3</a:t>
            </a:r>
            <a:r>
              <a:rPr lang="en" sz="2000" dirty="0">
                <a:solidFill>
                  <a:schemeClr val="dk1"/>
                </a:solidFill>
              </a:rPr>
              <a:t> </a:t>
            </a:r>
            <a:r>
              <a:rPr lang="en" sz="2000" i="1" dirty="0">
                <a:solidFill>
                  <a:schemeClr val="dk1"/>
                </a:solidFill>
              </a:rPr>
              <a:t>“Blessed is </a:t>
            </a:r>
            <a:r>
              <a:rPr lang="en" sz="2000" i="1" u="sng" dirty="0">
                <a:solidFill>
                  <a:schemeClr val="dk1"/>
                </a:solidFill>
              </a:rPr>
              <a:t>he who reads and those who hear the words of the prophecy, and heed the things which are written in it</a:t>
            </a:r>
            <a:r>
              <a:rPr lang="en" sz="2000" i="1" dirty="0">
                <a:solidFill>
                  <a:schemeClr val="dk1"/>
                </a:solidFill>
              </a:rPr>
              <a:t>; for the time is near.”</a:t>
            </a:r>
            <a:endParaRPr sz="2000" i="1"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Again, are all these passages true, or are they lying to us?</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34000" y="0"/>
            <a:ext cx="94206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dirty="0">
                <a:solidFill>
                  <a:srgbClr val="00FFFF"/>
                </a:solidFill>
              </a:rPr>
              <a:t>WHO WILL NOT UNDERSTAND?</a:t>
            </a:r>
            <a:endParaRPr sz="4600" b="1" dirty="0">
              <a:solidFill>
                <a:srgbClr val="00FFFF"/>
              </a:solidFill>
            </a:endParaRPr>
          </a:p>
        </p:txBody>
      </p:sp>
      <p:sp>
        <p:nvSpPr>
          <p:cNvPr id="103" name="Google Shape;103;p21"/>
          <p:cNvSpPr txBox="1">
            <a:spLocks noGrp="1"/>
          </p:cNvSpPr>
          <p:nvPr>
            <p:ph type="subTitle" idx="1"/>
          </p:nvPr>
        </p:nvSpPr>
        <p:spPr>
          <a:xfrm>
            <a:off x="-181375" y="388475"/>
            <a:ext cx="9387000" cy="47550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00FFFF"/>
              </a:buClr>
              <a:buSzPts val="1900"/>
              <a:buChar char="●"/>
            </a:pPr>
            <a:r>
              <a:rPr lang="en" sz="1900" dirty="0">
                <a:solidFill>
                  <a:srgbClr val="00FFFF"/>
                </a:solidFill>
              </a:rPr>
              <a:t>As we already read from</a:t>
            </a:r>
            <a:r>
              <a:rPr lang="en" sz="1900" dirty="0">
                <a:solidFill>
                  <a:srgbClr val="FFFF00"/>
                </a:solidFill>
              </a:rPr>
              <a:t> </a:t>
            </a:r>
            <a:r>
              <a:rPr lang="en" sz="1900" u="sng" dirty="0">
                <a:solidFill>
                  <a:srgbClr val="FFFF00"/>
                </a:solidFill>
              </a:rPr>
              <a:t>2 Pet.3:16</a:t>
            </a:r>
            <a:r>
              <a:rPr lang="en" sz="1900" dirty="0">
                <a:solidFill>
                  <a:srgbClr val="FFFF00"/>
                </a:solidFill>
              </a:rPr>
              <a:t>, </a:t>
            </a:r>
            <a:r>
              <a:rPr lang="en" sz="1900" dirty="0">
                <a:solidFill>
                  <a:srgbClr val="00FFFF"/>
                </a:solidFill>
              </a:rPr>
              <a:t>the</a:t>
            </a:r>
            <a:r>
              <a:rPr lang="en" sz="1900" dirty="0">
                <a:solidFill>
                  <a:srgbClr val="FFFF00"/>
                </a:solidFill>
              </a:rPr>
              <a:t> </a:t>
            </a:r>
            <a:r>
              <a:rPr lang="en" sz="1900" i="1" dirty="0">
                <a:solidFill>
                  <a:schemeClr val="dk1"/>
                </a:solidFill>
              </a:rPr>
              <a:t>“untaught”</a:t>
            </a:r>
            <a:r>
              <a:rPr lang="en" sz="1900" dirty="0">
                <a:solidFill>
                  <a:srgbClr val="FFFF00"/>
                </a:solidFill>
              </a:rPr>
              <a:t> </a:t>
            </a:r>
            <a:r>
              <a:rPr lang="en" sz="1900" dirty="0">
                <a:solidFill>
                  <a:srgbClr val="00FFFF"/>
                </a:solidFill>
              </a:rPr>
              <a:t>and the</a:t>
            </a:r>
            <a:r>
              <a:rPr lang="en" sz="1900" dirty="0">
                <a:solidFill>
                  <a:srgbClr val="FFFF00"/>
                </a:solidFill>
              </a:rPr>
              <a:t> </a:t>
            </a:r>
            <a:r>
              <a:rPr lang="en" sz="1900" i="1" dirty="0">
                <a:solidFill>
                  <a:schemeClr val="dk1"/>
                </a:solidFill>
              </a:rPr>
              <a:t>“unstable”</a:t>
            </a:r>
            <a:r>
              <a:rPr lang="en" sz="1900" dirty="0">
                <a:solidFill>
                  <a:schemeClr val="accent1">
                    <a:lumMod val="60000"/>
                    <a:lumOff val="40000"/>
                  </a:schemeClr>
                </a:solidFill>
              </a:rPr>
              <a:t>.</a:t>
            </a:r>
            <a:endParaRPr sz="1900" dirty="0">
              <a:solidFill>
                <a:schemeClr val="accent1">
                  <a:lumMod val="60000"/>
                  <a:lumOff val="40000"/>
                </a:schemeClr>
              </a:solidFill>
            </a:endParaRPr>
          </a:p>
          <a:p>
            <a:pPr marL="457200" lvl="0" indent="-349250" algn="l" rtl="0">
              <a:lnSpc>
                <a:spcPct val="80000"/>
              </a:lnSpc>
              <a:spcBef>
                <a:spcPts val="0"/>
              </a:spcBef>
              <a:spcAft>
                <a:spcPts val="0"/>
              </a:spcAft>
              <a:buClr>
                <a:srgbClr val="00FFFF"/>
              </a:buClr>
              <a:buSzPts val="1900"/>
              <a:buChar char="●"/>
            </a:pPr>
            <a:r>
              <a:rPr lang="en" sz="1900" dirty="0">
                <a:solidFill>
                  <a:srgbClr val="00FFFF"/>
                </a:solidFill>
              </a:rPr>
              <a:t>Closed eyes and ears.</a:t>
            </a:r>
            <a:r>
              <a:rPr lang="en" sz="1900" dirty="0">
                <a:solidFill>
                  <a:srgbClr val="FFFF00"/>
                </a:solidFill>
              </a:rPr>
              <a:t>  </a:t>
            </a:r>
            <a:r>
              <a:rPr lang="en" sz="1900" u="sng" dirty="0">
                <a:solidFill>
                  <a:srgbClr val="FFFF00"/>
                </a:solidFill>
              </a:rPr>
              <a:t>Matt.13:14-15</a:t>
            </a:r>
            <a:r>
              <a:rPr lang="en" sz="1900" dirty="0">
                <a:solidFill>
                  <a:srgbClr val="FFFF00"/>
                </a:solidFill>
              </a:rPr>
              <a:t> </a:t>
            </a:r>
            <a:r>
              <a:rPr lang="en" sz="1900" i="1" dirty="0">
                <a:solidFill>
                  <a:schemeClr val="dk1"/>
                </a:solidFill>
              </a:rPr>
              <a:t>“In their case the prophecy of Isaiah is being fulfilled, which says, You will keep on hearing, but will not understand; You will keep on seeing, but will not perceive; 15 </a:t>
            </a:r>
            <a:r>
              <a:rPr lang="en" sz="1900" i="1" u="sng" dirty="0">
                <a:solidFill>
                  <a:schemeClr val="dk1"/>
                </a:solidFill>
              </a:rPr>
              <a:t>For the heart of this people has become dull, with their ears they scarcely hear, and they have closed their eyes</a:t>
            </a:r>
            <a:r>
              <a:rPr lang="en" sz="1900" i="1" dirty="0">
                <a:solidFill>
                  <a:schemeClr val="dk1"/>
                </a:solidFill>
              </a:rPr>
              <a:t>, Otherwise they would see with their eyes, hear with their ears, and understand with their heart and return, and I would heal them.’”</a:t>
            </a:r>
            <a:endParaRPr sz="1900" i="1" dirty="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dirty="0">
                <a:solidFill>
                  <a:srgbClr val="00FFFF"/>
                </a:solidFill>
              </a:rPr>
              <a:t>Hardened hearts.</a:t>
            </a:r>
            <a:r>
              <a:rPr lang="en" sz="1900" dirty="0">
                <a:solidFill>
                  <a:srgbClr val="FFFF00"/>
                </a:solidFill>
              </a:rPr>
              <a:t>  </a:t>
            </a:r>
            <a:r>
              <a:rPr lang="en" sz="1900" u="sng" dirty="0">
                <a:solidFill>
                  <a:srgbClr val="FFFF00"/>
                </a:solidFill>
              </a:rPr>
              <a:t>Mk.8:17</a:t>
            </a:r>
            <a:r>
              <a:rPr lang="en" sz="1900" dirty="0">
                <a:solidFill>
                  <a:srgbClr val="FFFF00"/>
                </a:solidFill>
              </a:rPr>
              <a:t> </a:t>
            </a:r>
            <a:r>
              <a:rPr lang="en" sz="1900" i="1" dirty="0">
                <a:solidFill>
                  <a:schemeClr val="dk1"/>
                </a:solidFill>
              </a:rPr>
              <a:t>“And Jesus, aware of this, said to them, “Why do you discuss the fact that you have no bread? Do you not yet see or understand? </a:t>
            </a:r>
            <a:r>
              <a:rPr lang="en" sz="1900" i="1" u="sng" dirty="0">
                <a:solidFill>
                  <a:schemeClr val="dk1"/>
                </a:solidFill>
              </a:rPr>
              <a:t>Do you have a hardened heart</a:t>
            </a:r>
            <a:r>
              <a:rPr lang="en" sz="1900" i="1" dirty="0">
                <a:solidFill>
                  <a:schemeClr val="dk1"/>
                </a:solidFill>
              </a:rPr>
              <a:t>?”</a:t>
            </a:r>
            <a:endParaRPr sz="1900" i="1" dirty="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dirty="0">
                <a:solidFill>
                  <a:srgbClr val="00FFFF"/>
                </a:solidFill>
              </a:rPr>
              <a:t>Those who will not tolerate what they hear.</a:t>
            </a:r>
            <a:r>
              <a:rPr lang="en" sz="1900" dirty="0">
                <a:solidFill>
                  <a:srgbClr val="FFFF00"/>
                </a:solidFill>
              </a:rPr>
              <a:t>  </a:t>
            </a:r>
            <a:r>
              <a:rPr lang="en" sz="1900" u="sng" dirty="0">
                <a:solidFill>
                  <a:srgbClr val="FFFF00"/>
                </a:solidFill>
              </a:rPr>
              <a:t>Jn.8:43-44</a:t>
            </a:r>
            <a:r>
              <a:rPr lang="en" sz="1900" dirty="0">
                <a:solidFill>
                  <a:srgbClr val="FFFF00"/>
                </a:solidFill>
              </a:rPr>
              <a:t> </a:t>
            </a:r>
            <a:r>
              <a:rPr lang="en" sz="1900" i="1" dirty="0">
                <a:solidFill>
                  <a:schemeClr val="dk1"/>
                </a:solidFill>
              </a:rPr>
              <a:t>“Why do you not understand what I am saying? </a:t>
            </a:r>
            <a:r>
              <a:rPr lang="en" sz="1900" i="1" u="sng" dirty="0">
                <a:solidFill>
                  <a:schemeClr val="dk1"/>
                </a:solidFill>
              </a:rPr>
              <a:t>It is because you cannot hear My word. 44 You are of your father the devil, and you want to do the desires of your father</a:t>
            </a:r>
            <a:r>
              <a:rPr lang="en" sz="1900" i="1" dirty="0">
                <a:solidFill>
                  <a:schemeClr val="dk1"/>
                </a:solidFill>
              </a:rPr>
              <a:t>. He was a murderer from the beginning, and does not stand in the truth because there is no truth in him. Whenever he speaks a lie, he speaks from his own nature, for he is a liar and the father of lies.”</a:t>
            </a:r>
            <a:endParaRPr sz="1900" i="1" dirty="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dirty="0">
                <a:solidFill>
                  <a:srgbClr val="00FFFF"/>
                </a:solidFill>
              </a:rPr>
              <a:t>Those using human wisdom and inventions.  </a:t>
            </a:r>
            <a:r>
              <a:rPr lang="en" sz="1900" u="sng" dirty="0">
                <a:solidFill>
                  <a:srgbClr val="FFFF00"/>
                </a:solidFill>
              </a:rPr>
              <a:t>2 Cor.10:12</a:t>
            </a:r>
            <a:r>
              <a:rPr lang="en" sz="1900" dirty="0">
                <a:solidFill>
                  <a:schemeClr val="dk1"/>
                </a:solidFill>
              </a:rPr>
              <a:t> </a:t>
            </a:r>
            <a:r>
              <a:rPr lang="en" sz="1900" i="1" dirty="0">
                <a:solidFill>
                  <a:schemeClr val="dk1"/>
                </a:solidFill>
              </a:rPr>
              <a:t>“or we are not bold to class or compare ourselves with some of those who commend themselves; but when they measure themselves by themselves and compare themselves with themselves, </a:t>
            </a:r>
            <a:r>
              <a:rPr lang="en" sz="1900" i="1" u="sng" dirty="0">
                <a:solidFill>
                  <a:schemeClr val="dk1"/>
                </a:solidFill>
              </a:rPr>
              <a:t>they are without understanding</a:t>
            </a:r>
            <a:r>
              <a:rPr lang="en" sz="1900" i="1" dirty="0">
                <a:solidFill>
                  <a:schemeClr val="dk1"/>
                </a:solidFill>
              </a:rPr>
              <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2685</Words>
  <Application>Microsoft Office PowerPoint</Application>
  <PresentationFormat>On-screen Show (16:9)</PresentationFormat>
  <Paragraphs>69</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Dark</vt:lpstr>
      <vt:lpstr>HOW DOES IT READ  TO YOU?</vt:lpstr>
      <vt:lpstr>CAN YOU UNDERSTAND THE BIBLE JUST BY READING IT?</vt:lpstr>
      <vt:lpstr>IT ISN’T ALWAYS EASY …</vt:lpstr>
      <vt:lpstr>THE DISCIPLES STRUGGLED</vt:lpstr>
      <vt:lpstr>BUT THEN THEY KNEW!</vt:lpstr>
      <vt:lpstr>THEY EXPLAINED IT TO US!</vt:lpstr>
      <vt:lpstr>LET’S GO TO THE WORD…</vt:lpstr>
      <vt:lpstr>LET’S GO TO THE WORD - 2</vt:lpstr>
      <vt:lpstr>WHO WILL NOT UNDERSTAND?</vt:lpstr>
      <vt:lpstr>WHAT ABOUT THE CHURCH?</vt:lpstr>
      <vt:lpstr>BEING A PILLAR AND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cp:lastPrinted>2024-08-18T03:02:52Z</cp:lastPrinted>
  <dcterms:modified xsi:type="dcterms:W3CDTF">2024-08-19T12:33:13Z</dcterms:modified>
</cp:coreProperties>
</file>