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c Bridge" userId="1b5aec563ebd452a" providerId="LiveId" clId="{20464CBF-FFA7-4CCE-8536-A6536CBA38DE}"/>
    <pc:docChg chg="modSld modNotesMaster">
      <pc:chgData name="Eric Bridge" userId="1b5aec563ebd452a" providerId="LiveId" clId="{20464CBF-FFA7-4CCE-8536-A6536CBA38DE}" dt="2024-08-11T02:53:58.590" v="1" actId="255"/>
      <pc:docMkLst>
        <pc:docMk/>
      </pc:docMkLst>
      <pc:sldChg chg="modNotes">
        <pc:chgData name="Eric Bridge" userId="1b5aec563ebd452a" providerId="LiveId" clId="{20464CBF-FFA7-4CCE-8536-A6536CBA38DE}" dt="2024-08-11T02:53:29.059" v="0"/>
        <pc:sldMkLst>
          <pc:docMk/>
          <pc:sldMk cId="0" sldId="256"/>
        </pc:sldMkLst>
      </pc:sldChg>
      <pc:sldChg chg="modNotes">
        <pc:chgData name="Eric Bridge" userId="1b5aec563ebd452a" providerId="LiveId" clId="{20464CBF-FFA7-4CCE-8536-A6536CBA38DE}" dt="2024-08-11T02:53:29.059" v="0"/>
        <pc:sldMkLst>
          <pc:docMk/>
          <pc:sldMk cId="0" sldId="257"/>
        </pc:sldMkLst>
      </pc:sldChg>
      <pc:sldChg chg="modNotes">
        <pc:chgData name="Eric Bridge" userId="1b5aec563ebd452a" providerId="LiveId" clId="{20464CBF-FFA7-4CCE-8536-A6536CBA38DE}" dt="2024-08-11T02:53:29.059" v="0"/>
        <pc:sldMkLst>
          <pc:docMk/>
          <pc:sldMk cId="0" sldId="258"/>
        </pc:sldMkLst>
      </pc:sldChg>
      <pc:sldChg chg="modNotes">
        <pc:chgData name="Eric Bridge" userId="1b5aec563ebd452a" providerId="LiveId" clId="{20464CBF-FFA7-4CCE-8536-A6536CBA38DE}" dt="2024-08-11T02:53:29.059" v="0"/>
        <pc:sldMkLst>
          <pc:docMk/>
          <pc:sldMk cId="0" sldId="259"/>
        </pc:sldMkLst>
      </pc:sldChg>
      <pc:sldChg chg="modNotes">
        <pc:chgData name="Eric Bridge" userId="1b5aec563ebd452a" providerId="LiveId" clId="{20464CBF-FFA7-4CCE-8536-A6536CBA38DE}" dt="2024-08-11T02:53:29.059" v="0"/>
        <pc:sldMkLst>
          <pc:docMk/>
          <pc:sldMk cId="0" sldId="260"/>
        </pc:sldMkLst>
      </pc:sldChg>
      <pc:sldChg chg="modNotes">
        <pc:chgData name="Eric Bridge" userId="1b5aec563ebd452a" providerId="LiveId" clId="{20464CBF-FFA7-4CCE-8536-A6536CBA38DE}" dt="2024-08-11T02:53:29.059" v="0"/>
        <pc:sldMkLst>
          <pc:docMk/>
          <pc:sldMk cId="0" sldId="261"/>
        </pc:sldMkLst>
      </pc:sldChg>
      <pc:sldChg chg="modNotes">
        <pc:chgData name="Eric Bridge" userId="1b5aec563ebd452a" providerId="LiveId" clId="{20464CBF-FFA7-4CCE-8536-A6536CBA38DE}" dt="2024-08-11T02:53:29.059" v="0"/>
        <pc:sldMkLst>
          <pc:docMk/>
          <pc:sldMk cId="0" sldId="262"/>
        </pc:sldMkLst>
      </pc:sldChg>
      <pc:sldChg chg="modNotes">
        <pc:chgData name="Eric Bridge" userId="1b5aec563ebd452a" providerId="LiveId" clId="{20464CBF-FFA7-4CCE-8536-A6536CBA38DE}" dt="2024-08-11T02:53:29.059" v="0"/>
        <pc:sldMkLst>
          <pc:docMk/>
          <pc:sldMk cId="0" sldId="263"/>
        </pc:sldMkLst>
      </pc:sldChg>
      <pc:sldChg chg="modNotes">
        <pc:chgData name="Eric Bridge" userId="1b5aec563ebd452a" providerId="LiveId" clId="{20464CBF-FFA7-4CCE-8536-A6536CBA38DE}" dt="2024-08-11T02:53:29.059" v="0"/>
        <pc:sldMkLst>
          <pc:docMk/>
          <pc:sldMk cId="0" sldId="264"/>
        </pc:sldMkLst>
      </pc:sldChg>
      <pc:sldChg chg="modNotes">
        <pc:chgData name="Eric Bridge" userId="1b5aec563ebd452a" providerId="LiveId" clId="{20464CBF-FFA7-4CCE-8536-A6536CBA38DE}" dt="2024-08-11T02:53:29.059" v="0"/>
        <pc:sldMkLst>
          <pc:docMk/>
          <pc:sldMk cId="0" sldId="265"/>
        </pc:sldMkLst>
      </pc:sldChg>
      <pc:sldChg chg="modNotes">
        <pc:chgData name="Eric Bridge" userId="1b5aec563ebd452a" providerId="LiveId" clId="{20464CBF-FFA7-4CCE-8536-A6536CBA38DE}" dt="2024-08-11T02:53:29.059" v="0"/>
        <pc:sldMkLst>
          <pc:docMk/>
          <pc:sldMk cId="0" sldId="266"/>
        </pc:sldMkLst>
      </pc:sldChg>
      <pc:sldChg chg="modSp modNotes">
        <pc:chgData name="Eric Bridge" userId="1b5aec563ebd452a" providerId="LiveId" clId="{20464CBF-FFA7-4CCE-8536-A6536CBA38DE}" dt="2024-08-11T02:53:58.590" v="1" actId="255"/>
        <pc:sldMkLst>
          <pc:docMk/>
          <pc:sldMk cId="0" sldId="267"/>
        </pc:sldMkLst>
        <pc:spChg chg="mod">
          <ac:chgData name="Eric Bridge" userId="1b5aec563ebd452a" providerId="LiveId" clId="{20464CBF-FFA7-4CCE-8536-A6536CBA38DE}" dt="2024-08-11T02:53:58.590" v="1" actId="255"/>
          <ac:spMkLst>
            <pc:docMk/>
            <pc:sldMk cId="0" sldId="267"/>
            <ac:spMk id="12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7" tIns="94177" rIns="94177" bIns="94177"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f16d525bb8_0_8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f16d525bb8_0_8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f16d525bb8_0_90: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f16d525bb8_0_9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f16d525bb8_0_95: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f16d525bb8_0_9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f16d525bb8_0_45: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f16d525bb8_0_4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f16d525bb8_0_5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f16d525bb8_0_5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f16d525bb8_0_5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f16d525bb8_0_5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f16d525bb8_0_6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f16d525bb8_0_6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f16d525bb8_0_6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f16d525bb8_0_6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f16d525bb8_0_7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f16d525bb8_0_7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f16d525bb8_0_7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f16d525bb8_0_7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f16d525bb8_0_8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f16d525bb8_0_8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59550" y="0"/>
            <a:ext cx="9237900" cy="49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HIGHS AND LOWS - Part Two</a:t>
            </a:r>
            <a:endParaRPr sz="5000" b="1">
              <a:solidFill>
                <a:srgbClr val="00FFFF"/>
              </a:solidFill>
            </a:endParaRPr>
          </a:p>
        </p:txBody>
      </p:sp>
      <p:sp>
        <p:nvSpPr>
          <p:cNvPr id="55" name="Google Shape;55;p13"/>
          <p:cNvSpPr txBox="1">
            <a:spLocks noGrp="1"/>
          </p:cNvSpPr>
          <p:nvPr>
            <p:ph type="subTitle" idx="1"/>
          </p:nvPr>
        </p:nvSpPr>
        <p:spPr>
          <a:xfrm>
            <a:off x="-161075" y="499500"/>
            <a:ext cx="9366600" cy="4644000"/>
          </a:xfrm>
          <a:prstGeom prst="rect">
            <a:avLst/>
          </a:prstGeom>
        </p:spPr>
        <p:txBody>
          <a:bodyPr spcFirstLastPara="1" wrap="square" lIns="91425" tIns="91425" rIns="91425" bIns="91425" anchor="t" anchorCtr="0">
            <a:normAutofit fontScale="92500" lnSpcReduction="10000"/>
          </a:bodyPr>
          <a:lstStyle/>
          <a:p>
            <a:pPr marL="457200" lvl="0" indent="-375443" algn="l" rtl="0">
              <a:spcBef>
                <a:spcPts val="0"/>
              </a:spcBef>
              <a:spcAft>
                <a:spcPts val="0"/>
              </a:spcAft>
              <a:buClr>
                <a:srgbClr val="FFFF00"/>
              </a:buClr>
              <a:buSzPct val="100000"/>
              <a:buChar char="●"/>
            </a:pPr>
            <a:r>
              <a:rPr lang="en" sz="2500" u="sng">
                <a:solidFill>
                  <a:srgbClr val="FFFF00"/>
                </a:solidFill>
              </a:rPr>
              <a:t>REVIEWING PART ONE</a:t>
            </a:r>
            <a:r>
              <a:rPr lang="en" sz="2500">
                <a:solidFill>
                  <a:srgbClr val="FFFF00"/>
                </a:solidFill>
              </a:rPr>
              <a:t>:</a:t>
            </a:r>
            <a:endParaRPr sz="2500">
              <a:solidFill>
                <a:srgbClr val="FFFF00"/>
              </a:solidFill>
            </a:endParaRPr>
          </a:p>
          <a:p>
            <a:pPr marL="457200" lvl="0" indent="-375443" algn="l" rtl="0">
              <a:spcBef>
                <a:spcPts val="0"/>
              </a:spcBef>
              <a:spcAft>
                <a:spcPts val="0"/>
              </a:spcAft>
              <a:buClr>
                <a:schemeClr val="dk1"/>
              </a:buClr>
              <a:buSzPct val="100000"/>
              <a:buChar char="●"/>
            </a:pPr>
            <a:r>
              <a:rPr lang="en" sz="2500">
                <a:solidFill>
                  <a:schemeClr val="dk1"/>
                </a:solidFill>
              </a:rPr>
              <a:t>In 1 Kg.17 God provided for Elijah, His prophet, during 3 years of no rain nor dew in the northern kingdom of Israel.</a:t>
            </a:r>
            <a:endParaRPr sz="2500">
              <a:solidFill>
                <a:schemeClr val="dk1"/>
              </a:solidFill>
            </a:endParaRPr>
          </a:p>
          <a:p>
            <a:pPr marL="457200" lvl="0" indent="-375443" algn="l" rtl="0">
              <a:spcBef>
                <a:spcPts val="0"/>
              </a:spcBef>
              <a:spcAft>
                <a:spcPts val="0"/>
              </a:spcAft>
              <a:buClr>
                <a:srgbClr val="00FFFF"/>
              </a:buClr>
              <a:buSzPct val="100000"/>
              <a:buChar char="●"/>
            </a:pPr>
            <a:r>
              <a:rPr lang="en" sz="2500">
                <a:solidFill>
                  <a:srgbClr val="00FFFF"/>
                </a:solidFill>
              </a:rPr>
              <a:t>In 1 Kg.18 God told Elijah to present himself to Ahab, Israel’s most wicked king, to issue a challenge to the prophets of Baal.</a:t>
            </a:r>
            <a:endParaRPr sz="2500">
              <a:solidFill>
                <a:srgbClr val="00FFFF"/>
              </a:solidFill>
            </a:endParaRPr>
          </a:p>
          <a:p>
            <a:pPr marL="457200" lvl="0" indent="-375443" algn="l" rtl="0">
              <a:spcBef>
                <a:spcPts val="0"/>
              </a:spcBef>
              <a:spcAft>
                <a:spcPts val="0"/>
              </a:spcAft>
              <a:buClr>
                <a:srgbClr val="FFFF00"/>
              </a:buClr>
              <a:buSzPct val="100000"/>
              <a:buChar char="●"/>
            </a:pPr>
            <a:r>
              <a:rPr lang="en" sz="2500">
                <a:solidFill>
                  <a:srgbClr val="FFFF00"/>
                </a:solidFill>
              </a:rPr>
              <a:t>All the nation of Israel was summoned to Mt. Carmel.</a:t>
            </a:r>
            <a:endParaRPr sz="2500">
              <a:solidFill>
                <a:srgbClr val="FFFF00"/>
              </a:solidFill>
            </a:endParaRPr>
          </a:p>
          <a:p>
            <a:pPr marL="457200" lvl="0" indent="-375443" algn="l" rtl="0">
              <a:spcBef>
                <a:spcPts val="0"/>
              </a:spcBef>
              <a:spcAft>
                <a:spcPts val="0"/>
              </a:spcAft>
              <a:buClr>
                <a:schemeClr val="dk1"/>
              </a:buClr>
              <a:buSzPct val="100000"/>
              <a:buChar char="●"/>
            </a:pPr>
            <a:r>
              <a:rPr lang="en" sz="2500">
                <a:solidFill>
                  <a:schemeClr val="dk1"/>
                </a:solidFill>
              </a:rPr>
              <a:t>The 450 prophets of Baal made fools of themselves trying to get Baal, their idol, to respond.</a:t>
            </a:r>
            <a:endParaRPr sz="2500">
              <a:solidFill>
                <a:schemeClr val="dk1"/>
              </a:solidFill>
            </a:endParaRPr>
          </a:p>
          <a:p>
            <a:pPr marL="457200" lvl="0" indent="-375443" algn="l" rtl="0">
              <a:spcBef>
                <a:spcPts val="0"/>
              </a:spcBef>
              <a:spcAft>
                <a:spcPts val="0"/>
              </a:spcAft>
              <a:buClr>
                <a:srgbClr val="00FFFF"/>
              </a:buClr>
              <a:buSzPct val="100000"/>
              <a:buChar char="●"/>
            </a:pPr>
            <a:r>
              <a:rPr lang="en" sz="2500">
                <a:solidFill>
                  <a:srgbClr val="00FFFF"/>
                </a:solidFill>
              </a:rPr>
              <a:t>God showed incredible miraculous power, with a consuming fire from heaven.</a:t>
            </a:r>
            <a:endParaRPr sz="2500">
              <a:solidFill>
                <a:srgbClr val="00FFFF"/>
              </a:solidFill>
            </a:endParaRPr>
          </a:p>
          <a:p>
            <a:pPr marL="457200" lvl="0" indent="-375443" algn="l" rtl="0">
              <a:spcBef>
                <a:spcPts val="0"/>
              </a:spcBef>
              <a:spcAft>
                <a:spcPts val="0"/>
              </a:spcAft>
              <a:buClr>
                <a:srgbClr val="FFFF00"/>
              </a:buClr>
              <a:buSzPct val="100000"/>
              <a:buChar char="●"/>
            </a:pPr>
            <a:r>
              <a:rPr lang="en" sz="2500">
                <a:solidFill>
                  <a:srgbClr val="FFFF00"/>
                </a:solidFill>
              </a:rPr>
              <a:t>All the people responded “The Lord, He is God!”, and they executed all the prophets of Baal!</a:t>
            </a:r>
            <a:endParaRPr sz="2500">
              <a:solidFill>
                <a:srgbClr val="FFFF00"/>
              </a:solidFill>
            </a:endParaRPr>
          </a:p>
          <a:p>
            <a:pPr marL="457200" lvl="0" indent="-375443" algn="l" rtl="0">
              <a:spcBef>
                <a:spcPts val="0"/>
              </a:spcBef>
              <a:spcAft>
                <a:spcPts val="0"/>
              </a:spcAft>
              <a:buClr>
                <a:schemeClr val="dk1"/>
              </a:buClr>
              <a:buSzPct val="100000"/>
              <a:buChar char="●"/>
            </a:pPr>
            <a:r>
              <a:rPr lang="en" sz="2500">
                <a:solidFill>
                  <a:schemeClr val="dk1"/>
                </a:solidFill>
              </a:rPr>
              <a:t>The 3 year drought was ended, at Elijah’s word, as prophesied.</a:t>
            </a:r>
            <a:endParaRPr sz="2500">
              <a:solidFill>
                <a:schemeClr val="dk1"/>
              </a:solidFill>
            </a:endParaRPr>
          </a:p>
          <a:p>
            <a:pPr marL="457200" lvl="0" indent="-375443" algn="l" rtl="0">
              <a:spcBef>
                <a:spcPts val="0"/>
              </a:spcBef>
              <a:spcAft>
                <a:spcPts val="0"/>
              </a:spcAft>
              <a:buClr>
                <a:srgbClr val="00FFFF"/>
              </a:buClr>
              <a:buSzPct val="100000"/>
              <a:buChar char="●"/>
            </a:pPr>
            <a:r>
              <a:rPr lang="en" sz="2500">
                <a:solidFill>
                  <a:srgbClr val="00FFFF"/>
                </a:solidFill>
              </a:rPr>
              <a:t>We considered lessons about similar spiritual “highs” in our lives.</a:t>
            </a:r>
            <a:endParaRPr sz="25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34000" y="0"/>
            <a:ext cx="9427500" cy="49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DRIVING AWAY DESPAIR</a:t>
            </a:r>
            <a:endParaRPr sz="5000" b="1">
              <a:solidFill>
                <a:srgbClr val="00FFFF"/>
              </a:solidFill>
            </a:endParaRPr>
          </a:p>
        </p:txBody>
      </p:sp>
      <p:sp>
        <p:nvSpPr>
          <p:cNvPr id="109" name="Google Shape;109;p22"/>
          <p:cNvSpPr txBox="1">
            <a:spLocks noGrp="1"/>
          </p:cNvSpPr>
          <p:nvPr>
            <p:ph type="subTitle" idx="1"/>
          </p:nvPr>
        </p:nvSpPr>
        <p:spPr>
          <a:xfrm>
            <a:off x="-161075" y="379000"/>
            <a:ext cx="9305100" cy="4764600"/>
          </a:xfrm>
          <a:prstGeom prst="rect">
            <a:avLst/>
          </a:prstGeom>
        </p:spPr>
        <p:txBody>
          <a:bodyPr spcFirstLastPara="1" wrap="square" lIns="91425" tIns="91425" rIns="91425" bIns="91425" anchor="t" anchorCtr="0">
            <a:noAutofit/>
          </a:bodyPr>
          <a:lstStyle/>
          <a:p>
            <a:pPr marL="457200" lvl="0" indent="-377825" algn="l" rtl="0">
              <a:spcBef>
                <a:spcPts val="0"/>
              </a:spcBef>
              <a:spcAft>
                <a:spcPts val="0"/>
              </a:spcAft>
              <a:buClr>
                <a:srgbClr val="FFFF00"/>
              </a:buClr>
              <a:buSzPts val="2350"/>
              <a:buChar char="●"/>
            </a:pPr>
            <a:r>
              <a:rPr lang="en" sz="2350" u="sng">
                <a:solidFill>
                  <a:srgbClr val="FFFF00"/>
                </a:solidFill>
              </a:rPr>
              <a:t>1 Kg.19:4</a:t>
            </a:r>
            <a:r>
              <a:rPr lang="en" sz="2350">
                <a:solidFill>
                  <a:srgbClr val="FFFF00"/>
                </a:solidFill>
              </a:rPr>
              <a:t> </a:t>
            </a:r>
            <a:r>
              <a:rPr lang="en" sz="2350" i="1">
                <a:solidFill>
                  <a:schemeClr val="dk1"/>
                </a:solidFill>
              </a:rPr>
              <a:t>“... And he </a:t>
            </a:r>
            <a:r>
              <a:rPr lang="en" sz="2350" i="1" u="sng">
                <a:solidFill>
                  <a:schemeClr val="dk1"/>
                </a:solidFill>
              </a:rPr>
              <a:t>PRAYED</a:t>
            </a:r>
            <a:r>
              <a:rPr lang="en" sz="2350" i="1">
                <a:solidFill>
                  <a:schemeClr val="dk1"/>
                </a:solidFill>
              </a:rPr>
              <a:t>…”  </a:t>
            </a:r>
            <a:r>
              <a:rPr lang="en" sz="2350">
                <a:solidFill>
                  <a:srgbClr val="00FFFF"/>
                </a:solidFill>
              </a:rPr>
              <a:t>Don’t miss this important point!  We can talk about if he prayed a good prayer or not, but Elijah knew WHO to go to in his despair!  Do we?</a:t>
            </a:r>
            <a:endParaRPr sz="2350">
              <a:solidFill>
                <a:srgbClr val="00FFFF"/>
              </a:solidFill>
            </a:endParaRPr>
          </a:p>
          <a:p>
            <a:pPr marL="457200" lvl="0" indent="-377825" algn="l" rtl="0">
              <a:spcBef>
                <a:spcPts val="0"/>
              </a:spcBef>
              <a:spcAft>
                <a:spcPts val="0"/>
              </a:spcAft>
              <a:buClr>
                <a:srgbClr val="FFFF00"/>
              </a:buClr>
              <a:buSzPts val="2350"/>
              <a:buChar char="●"/>
            </a:pPr>
            <a:r>
              <a:rPr lang="en" sz="2350">
                <a:solidFill>
                  <a:srgbClr val="FFFF00"/>
                </a:solidFill>
              </a:rPr>
              <a:t>God’s encouragement.  </a:t>
            </a:r>
            <a:r>
              <a:rPr lang="en" sz="2350" u="sng">
                <a:solidFill>
                  <a:srgbClr val="FFFF00"/>
                </a:solidFill>
              </a:rPr>
              <a:t>1 Kg.19:15-18</a:t>
            </a:r>
            <a:r>
              <a:rPr lang="en" sz="2350">
                <a:solidFill>
                  <a:srgbClr val="00FFFF"/>
                </a:solidFill>
              </a:rPr>
              <a:t> </a:t>
            </a:r>
            <a:r>
              <a:rPr lang="en" sz="2350" i="1">
                <a:solidFill>
                  <a:schemeClr val="dk1"/>
                </a:solidFill>
              </a:rPr>
              <a:t>“Then the Lord said to him: “Go, return on your way to the Wilderness of Damascus; and when you arrive, </a:t>
            </a:r>
            <a:r>
              <a:rPr lang="en" sz="2350" i="1" u="sng">
                <a:solidFill>
                  <a:schemeClr val="dk1"/>
                </a:solidFill>
              </a:rPr>
              <a:t>anoint Hazael</a:t>
            </a:r>
            <a:r>
              <a:rPr lang="en" sz="2350" i="1">
                <a:solidFill>
                  <a:schemeClr val="dk1"/>
                </a:solidFill>
              </a:rPr>
              <a:t> as king over Syria. 16 Also you shall </a:t>
            </a:r>
            <a:r>
              <a:rPr lang="en" sz="2350" i="1" u="sng">
                <a:solidFill>
                  <a:schemeClr val="dk1"/>
                </a:solidFill>
              </a:rPr>
              <a:t>anoint Jehu</a:t>
            </a:r>
            <a:r>
              <a:rPr lang="en" sz="2350" i="1">
                <a:solidFill>
                  <a:schemeClr val="dk1"/>
                </a:solidFill>
              </a:rPr>
              <a:t> the son of Nimshi as king over Israel. </a:t>
            </a:r>
            <a:r>
              <a:rPr lang="en" sz="2350" i="1" u="sng">
                <a:solidFill>
                  <a:schemeClr val="dk1"/>
                </a:solidFill>
              </a:rPr>
              <a:t>And Elisha</a:t>
            </a:r>
            <a:r>
              <a:rPr lang="en" sz="2350" i="1">
                <a:solidFill>
                  <a:schemeClr val="dk1"/>
                </a:solidFill>
              </a:rPr>
              <a:t> the son of Shaphat of Abel Meholah </a:t>
            </a:r>
            <a:r>
              <a:rPr lang="en" sz="2350" i="1" u="sng">
                <a:solidFill>
                  <a:schemeClr val="dk1"/>
                </a:solidFill>
              </a:rPr>
              <a:t>you shall anoint as prophet in your place</a:t>
            </a:r>
            <a:r>
              <a:rPr lang="en" sz="2350" i="1">
                <a:solidFill>
                  <a:schemeClr val="dk1"/>
                </a:solidFill>
              </a:rPr>
              <a:t>. 17 It shall be that whoever escapes the sword of Hazael, Jehu will kill; and whoever escapes the sword of Jehu, Elisha will kill. 18 </a:t>
            </a:r>
            <a:r>
              <a:rPr lang="en" sz="2350" i="1" u="sng">
                <a:solidFill>
                  <a:schemeClr val="dk1"/>
                </a:solidFill>
              </a:rPr>
              <a:t>Yet I have reserved seven thousand in Israel, all whose knees have not bowed to Baal, and every mouth that has not kissed him</a:t>
            </a:r>
            <a:r>
              <a:rPr lang="en" sz="2350" i="1">
                <a:solidFill>
                  <a:schemeClr val="dk1"/>
                </a:solidFill>
              </a:rPr>
              <a:t>.”</a:t>
            </a:r>
            <a:endParaRPr sz="235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34000" y="0"/>
            <a:ext cx="94275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FOUR POWERFUL VERSES!</a:t>
            </a:r>
            <a:endParaRPr sz="5000" b="1">
              <a:solidFill>
                <a:srgbClr val="00FFFF"/>
              </a:solidFill>
            </a:endParaRPr>
          </a:p>
        </p:txBody>
      </p:sp>
      <p:sp>
        <p:nvSpPr>
          <p:cNvPr id="115" name="Google Shape;115;p23"/>
          <p:cNvSpPr txBox="1">
            <a:spLocks noGrp="1"/>
          </p:cNvSpPr>
          <p:nvPr>
            <p:ph type="subTitle" idx="1"/>
          </p:nvPr>
        </p:nvSpPr>
        <p:spPr>
          <a:xfrm>
            <a:off x="-161075" y="462900"/>
            <a:ext cx="9366600" cy="46806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dirty="0">
                <a:solidFill>
                  <a:srgbClr val="FFFF00"/>
                </a:solidFill>
              </a:rPr>
              <a:t>God tells Elijah (and us), that He still has important work for him/us to do.</a:t>
            </a:r>
            <a:endParaRPr sz="2300" dirty="0">
              <a:solidFill>
                <a:srgbClr val="FFFF00"/>
              </a:solidFill>
            </a:endParaRPr>
          </a:p>
          <a:p>
            <a:pPr marL="457200" lvl="0" indent="-374650" algn="l" rtl="0">
              <a:spcBef>
                <a:spcPts val="0"/>
              </a:spcBef>
              <a:spcAft>
                <a:spcPts val="0"/>
              </a:spcAft>
              <a:buClr>
                <a:schemeClr val="dk1"/>
              </a:buClr>
              <a:buSzPts val="2300"/>
              <a:buChar char="●"/>
            </a:pPr>
            <a:r>
              <a:rPr lang="en" sz="2300" dirty="0">
                <a:solidFill>
                  <a:schemeClr val="dk1"/>
                </a:solidFill>
              </a:rPr>
              <a:t>God makes it clear that the wicked, and those hunting him/us, WILL be dealt with.  They will not escape judgment.</a:t>
            </a:r>
            <a:endParaRPr sz="2300" dirty="0">
              <a:solidFill>
                <a:schemeClr val="dk1"/>
              </a:solidFill>
            </a:endParaRPr>
          </a:p>
          <a:p>
            <a:pPr marL="457200" lvl="0" indent="-374650" algn="l" rtl="0">
              <a:spcBef>
                <a:spcPts val="0"/>
              </a:spcBef>
              <a:spcAft>
                <a:spcPts val="0"/>
              </a:spcAft>
              <a:buClr>
                <a:srgbClr val="00FFFF"/>
              </a:buClr>
              <a:buSzPts val="2300"/>
              <a:buChar char="●"/>
            </a:pPr>
            <a:r>
              <a:rPr lang="en" sz="2300" dirty="0">
                <a:solidFill>
                  <a:srgbClr val="00FFFF"/>
                </a:solidFill>
              </a:rPr>
              <a:t>God tells Elijah, and us, that the journey of this sometimes VERY difficult life is almost over.  Even if we live here 100 years, what is that compared to eternity in heaven?</a:t>
            </a:r>
            <a:endParaRPr sz="2300" dirty="0">
              <a:solidFill>
                <a:srgbClr val="00FFFF"/>
              </a:solidFill>
            </a:endParaRPr>
          </a:p>
          <a:p>
            <a:pPr marL="457200" lvl="0" indent="-374650" algn="l" rtl="0">
              <a:spcBef>
                <a:spcPts val="0"/>
              </a:spcBef>
              <a:spcAft>
                <a:spcPts val="0"/>
              </a:spcAft>
              <a:buClr>
                <a:srgbClr val="FFFF00"/>
              </a:buClr>
              <a:buSzPts val="2300"/>
              <a:buChar char="●"/>
            </a:pPr>
            <a:r>
              <a:rPr lang="en" sz="2300" dirty="0">
                <a:solidFill>
                  <a:srgbClr val="FFFF00"/>
                </a:solidFill>
              </a:rPr>
              <a:t>God tells Elijah, and us, that we have “helpers” available.  There are others who will help to bear our burdens, and continue our important work for the kingdom after we are gone.</a:t>
            </a:r>
            <a:endParaRPr sz="2300" dirty="0">
              <a:solidFill>
                <a:srgbClr val="FFFF00"/>
              </a:solidFill>
            </a:endParaRPr>
          </a:p>
          <a:p>
            <a:pPr marL="457200" lvl="0" indent="-374650" algn="l" rtl="0">
              <a:spcBef>
                <a:spcPts val="0"/>
              </a:spcBef>
              <a:spcAft>
                <a:spcPts val="0"/>
              </a:spcAft>
              <a:buClr>
                <a:schemeClr val="dk1"/>
              </a:buClr>
              <a:buSzPts val="2300"/>
              <a:buChar char="●"/>
            </a:pPr>
            <a:r>
              <a:rPr lang="en" sz="2300" dirty="0">
                <a:solidFill>
                  <a:schemeClr val="dk1"/>
                </a:solidFill>
              </a:rPr>
              <a:t>And perhaps most of all, that we are NOT as alone, or “the last of our kind”, as we think we are!  7000 Israelites’ knees had not bowed down to Baal!  How must that have made Elijah feel?! </a:t>
            </a:r>
            <a:endParaRPr sz="23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34000" y="0"/>
            <a:ext cx="9427500" cy="48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WATCHING NEW “DISCIPLES”</a:t>
            </a:r>
            <a:endParaRPr sz="4900" b="1">
              <a:solidFill>
                <a:srgbClr val="00FFFF"/>
              </a:solidFill>
            </a:endParaRPr>
          </a:p>
        </p:txBody>
      </p:sp>
      <p:sp>
        <p:nvSpPr>
          <p:cNvPr id="121" name="Google Shape;121;p24"/>
          <p:cNvSpPr txBox="1">
            <a:spLocks noGrp="1"/>
          </p:cNvSpPr>
          <p:nvPr>
            <p:ph type="subTitle" idx="1"/>
          </p:nvPr>
        </p:nvSpPr>
        <p:spPr>
          <a:xfrm>
            <a:off x="-66325" y="326200"/>
            <a:ext cx="9272100" cy="481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u="sng" dirty="0">
                <a:solidFill>
                  <a:srgbClr val="FFFF00"/>
                </a:solidFill>
              </a:rPr>
              <a:t>1 Kg.19:19-21</a:t>
            </a:r>
            <a:r>
              <a:rPr lang="en" sz="1900" dirty="0">
                <a:solidFill>
                  <a:schemeClr val="dk1"/>
                </a:solidFill>
              </a:rPr>
              <a:t> </a:t>
            </a:r>
            <a:r>
              <a:rPr lang="en" sz="1900" i="1" dirty="0">
                <a:solidFill>
                  <a:schemeClr val="dk1"/>
                </a:solidFill>
              </a:rPr>
              <a:t>“So he departed from there, and found Elisha the son of Shaphat, who was plowing with twelve yoke of oxen before him, and he was with the twelfth. Then Elijah passed by him and threw his mantle on him. 20 And he left the oxen and ran after Elijah, and said, “Please let me kiss my father and my mother, and then I will follow you.” And he said to him, “Go back again, for what have I done to you?” 21 </a:t>
            </a:r>
            <a:r>
              <a:rPr lang="en" sz="1900" i="1" u="sng" dirty="0">
                <a:solidFill>
                  <a:schemeClr val="dk1"/>
                </a:solidFill>
              </a:rPr>
              <a:t>So Elisha turned back</a:t>
            </a:r>
            <a:r>
              <a:rPr lang="en" sz="1900" i="1" dirty="0">
                <a:solidFill>
                  <a:schemeClr val="dk1"/>
                </a:solidFill>
              </a:rPr>
              <a:t> from him, </a:t>
            </a:r>
            <a:r>
              <a:rPr lang="en" sz="1900" i="1" u="sng" dirty="0">
                <a:solidFill>
                  <a:schemeClr val="dk1"/>
                </a:solidFill>
              </a:rPr>
              <a:t>and took a yoke of oxen and slaughtered them and boiled their flesh, using the oxen’s equipment</a:t>
            </a:r>
            <a:r>
              <a:rPr lang="en" sz="1900" i="1" dirty="0">
                <a:solidFill>
                  <a:schemeClr val="dk1"/>
                </a:solidFill>
              </a:rPr>
              <a:t>, and gave it to the people, and they ate. </a:t>
            </a:r>
            <a:r>
              <a:rPr lang="en" sz="1900" i="1" u="sng" dirty="0">
                <a:solidFill>
                  <a:schemeClr val="dk1"/>
                </a:solidFill>
              </a:rPr>
              <a:t>Then he arose and followed Elijah, and became his servant</a:t>
            </a:r>
            <a:r>
              <a:rPr lang="en" sz="1900" i="1" dirty="0">
                <a:solidFill>
                  <a:schemeClr val="dk1"/>
                </a:solidFill>
              </a:rPr>
              <a:t>.”</a:t>
            </a:r>
            <a:endParaRPr sz="1900" i="1" dirty="0">
              <a:solidFill>
                <a:schemeClr val="dk1"/>
              </a:solidFill>
            </a:endParaRPr>
          </a:p>
          <a:p>
            <a:pPr marL="457200" lvl="0" indent="-352425" algn="l" rtl="0">
              <a:spcBef>
                <a:spcPts val="0"/>
              </a:spcBef>
              <a:spcAft>
                <a:spcPts val="0"/>
              </a:spcAft>
              <a:buClr>
                <a:srgbClr val="FFFF00"/>
              </a:buClr>
              <a:buSzPts val="1950"/>
              <a:buChar char="●"/>
            </a:pPr>
            <a:r>
              <a:rPr lang="en" sz="1900" dirty="0">
                <a:solidFill>
                  <a:srgbClr val="FFFF00"/>
                </a:solidFill>
              </a:rPr>
              <a:t>Do you think there was a moment of fear in Elijah, when Elisha turned back and said “Let me tell my family goodbye first”?  Remember Jesus’ warning about this? (</a:t>
            </a:r>
            <a:r>
              <a:rPr lang="en" sz="1900" u="sng" dirty="0">
                <a:solidFill>
                  <a:srgbClr val="FFFF00"/>
                </a:solidFill>
              </a:rPr>
              <a:t>Lk.9:61</a:t>
            </a:r>
            <a:r>
              <a:rPr lang="en" sz="1900" dirty="0">
                <a:solidFill>
                  <a:srgbClr val="FFFF00"/>
                </a:solidFill>
              </a:rPr>
              <a:t>)</a:t>
            </a:r>
            <a:endParaRPr sz="1900" dirty="0">
              <a:solidFill>
                <a:srgbClr val="FFFF00"/>
              </a:solidFill>
            </a:endParaRPr>
          </a:p>
          <a:p>
            <a:pPr marL="457200" lvl="0" indent="-352425" algn="l" rtl="0">
              <a:spcBef>
                <a:spcPts val="0"/>
              </a:spcBef>
              <a:spcAft>
                <a:spcPts val="0"/>
              </a:spcAft>
              <a:buClr>
                <a:schemeClr val="dk1"/>
              </a:buClr>
              <a:buSzPts val="1950"/>
              <a:buChar char="●"/>
            </a:pPr>
            <a:r>
              <a:rPr lang="en" sz="1900" dirty="0">
                <a:solidFill>
                  <a:schemeClr val="dk1"/>
                </a:solidFill>
              </a:rPr>
              <a:t>But what did Elisha do?  He took the oxen he was plowing with, AND their equipment, and burned them! A symbolic gesture of “I’m something else now!”</a:t>
            </a:r>
            <a:endParaRPr sz="1900" dirty="0">
              <a:solidFill>
                <a:schemeClr val="dk1"/>
              </a:solidFill>
            </a:endParaRPr>
          </a:p>
          <a:p>
            <a:pPr marL="457200" lvl="0" indent="-352425" algn="l" rtl="0">
              <a:spcBef>
                <a:spcPts val="0"/>
              </a:spcBef>
              <a:spcAft>
                <a:spcPts val="0"/>
              </a:spcAft>
              <a:buClr>
                <a:srgbClr val="00FFFF"/>
              </a:buClr>
              <a:buSzPts val="1950"/>
              <a:buChar char="●"/>
            </a:pPr>
            <a:r>
              <a:rPr lang="en" sz="1900" dirty="0">
                <a:solidFill>
                  <a:srgbClr val="00FFFF"/>
                </a:solidFill>
              </a:rPr>
              <a:t>And this is what seeing the growth of new Christians does for us today!  New Christians have no idea how encouraging their faithfulness is to us all!</a:t>
            </a:r>
            <a:endParaRPr sz="1900" dirty="0">
              <a:solidFill>
                <a:srgbClr val="00FFFF"/>
              </a:solidFill>
            </a:endParaRPr>
          </a:p>
          <a:p>
            <a:pPr marL="457200" lvl="0" indent="-352425" algn="l" rtl="0">
              <a:spcBef>
                <a:spcPts val="0"/>
              </a:spcBef>
              <a:spcAft>
                <a:spcPts val="0"/>
              </a:spcAft>
              <a:buClr>
                <a:srgbClr val="FFFF00"/>
              </a:buClr>
              <a:buSzPts val="1950"/>
              <a:buChar char="●"/>
            </a:pPr>
            <a:r>
              <a:rPr lang="en" sz="1900" dirty="0">
                <a:solidFill>
                  <a:srgbClr val="FFFF00"/>
                </a:solidFill>
              </a:rPr>
              <a:t>I HOPE THE EXAMPLE OF ELIJAH CAN HELP US ALL, GOING FORWARD!</a:t>
            </a:r>
            <a:endParaRPr sz="19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61075" y="0"/>
            <a:ext cx="9454500" cy="49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dirty="0">
                <a:solidFill>
                  <a:srgbClr val="00FFFF"/>
                </a:solidFill>
              </a:rPr>
              <a:t>IF ONLY IT WERE ALWAYS SO</a:t>
            </a:r>
            <a:endParaRPr sz="4900" b="1" dirty="0">
              <a:solidFill>
                <a:srgbClr val="00FFFF"/>
              </a:solidFill>
            </a:endParaRPr>
          </a:p>
        </p:txBody>
      </p:sp>
      <p:sp>
        <p:nvSpPr>
          <p:cNvPr id="61" name="Google Shape;61;p14"/>
          <p:cNvSpPr txBox="1">
            <a:spLocks noGrp="1"/>
          </p:cNvSpPr>
          <p:nvPr>
            <p:ph type="subTitle" idx="1"/>
          </p:nvPr>
        </p:nvSpPr>
        <p:spPr>
          <a:xfrm>
            <a:off x="-32475" y="472400"/>
            <a:ext cx="9176700" cy="4671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50" u="sng" dirty="0">
                <a:solidFill>
                  <a:srgbClr val="FFFF00"/>
                </a:solidFill>
              </a:rPr>
              <a:t>1 Kg.19:1-4</a:t>
            </a:r>
            <a:r>
              <a:rPr lang="en" sz="2450" dirty="0">
                <a:solidFill>
                  <a:srgbClr val="00FFFF"/>
                </a:solidFill>
              </a:rPr>
              <a:t> (NKJV) </a:t>
            </a:r>
            <a:r>
              <a:rPr lang="en" sz="2450" i="1" dirty="0">
                <a:solidFill>
                  <a:schemeClr val="dk1"/>
                </a:solidFill>
              </a:rPr>
              <a:t>“And Ahab told Jezebel all that Elijah had done, also how he had executed all the prophets with the sword. 2 Then Jezebel sent a messenger to Elijah, saying, “So let the gods do to me, and more also, </a:t>
            </a:r>
            <a:r>
              <a:rPr lang="en" sz="2450" i="1" u="sng" dirty="0">
                <a:solidFill>
                  <a:schemeClr val="dk1"/>
                </a:solidFill>
              </a:rPr>
              <a:t>if I do not make your life as the life of one of them by tomorrow about this time</a:t>
            </a:r>
            <a:r>
              <a:rPr lang="en" sz="2450" i="1" dirty="0">
                <a:solidFill>
                  <a:schemeClr val="dk1"/>
                </a:solidFill>
              </a:rPr>
              <a:t>.” 3 And when he saw that, he arose and </a:t>
            </a:r>
            <a:r>
              <a:rPr lang="en" sz="2450" i="1" u="sng" dirty="0">
                <a:solidFill>
                  <a:schemeClr val="dk1"/>
                </a:solidFill>
              </a:rPr>
              <a:t>ran for his life</a:t>
            </a:r>
            <a:r>
              <a:rPr lang="en" sz="2450" i="1" dirty="0">
                <a:solidFill>
                  <a:schemeClr val="dk1"/>
                </a:solidFill>
              </a:rPr>
              <a:t>, and went to Beersheba, which belongs to Judah, and left his servant there. 4 But he himself went a day’s journey into the wilderness, and came and sat down under a broom tree. </a:t>
            </a:r>
            <a:r>
              <a:rPr lang="en" sz="2450" i="1" u="sng" dirty="0">
                <a:solidFill>
                  <a:schemeClr val="dk1"/>
                </a:solidFill>
              </a:rPr>
              <a:t>And he prayed that he might die</a:t>
            </a:r>
            <a:r>
              <a:rPr lang="en" sz="2450" i="1" dirty="0">
                <a:solidFill>
                  <a:schemeClr val="dk1"/>
                </a:solidFill>
              </a:rPr>
              <a:t>, and said, “</a:t>
            </a:r>
            <a:r>
              <a:rPr lang="en" sz="2450" i="1" u="sng" dirty="0">
                <a:solidFill>
                  <a:schemeClr val="dk1"/>
                </a:solidFill>
              </a:rPr>
              <a:t>It is enough! Now, Lord, take my life, for I am no better than my fathers</a:t>
            </a:r>
            <a:r>
              <a:rPr lang="en" sz="2450" i="1" dirty="0">
                <a:solidFill>
                  <a:schemeClr val="dk1"/>
                </a:solidFill>
              </a:rPr>
              <a:t>!”</a:t>
            </a:r>
            <a:endParaRPr sz="2450" i="1" dirty="0">
              <a:solidFill>
                <a:schemeClr val="dk1"/>
              </a:solidFill>
            </a:endParaRPr>
          </a:p>
          <a:p>
            <a:pPr marL="457200" lvl="0" indent="-384175" algn="l" rtl="0">
              <a:spcBef>
                <a:spcPts val="0"/>
              </a:spcBef>
              <a:spcAft>
                <a:spcPts val="0"/>
              </a:spcAft>
              <a:buClr>
                <a:srgbClr val="00FFFF"/>
              </a:buClr>
              <a:buSzPts val="2450"/>
              <a:buChar char="●"/>
            </a:pPr>
            <a:r>
              <a:rPr lang="en" sz="2450" dirty="0">
                <a:solidFill>
                  <a:srgbClr val="00FFFF"/>
                </a:solidFill>
              </a:rPr>
              <a:t>Beersheba is 100 miles south of Jezreel, in a different nation!</a:t>
            </a:r>
            <a:endParaRPr sz="245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34000" y="0"/>
            <a:ext cx="9427500" cy="49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HAPPENED?</a:t>
            </a:r>
            <a:endParaRPr sz="5000" b="1">
              <a:solidFill>
                <a:srgbClr val="00FFFF"/>
              </a:solidFill>
            </a:endParaRPr>
          </a:p>
        </p:txBody>
      </p:sp>
      <p:sp>
        <p:nvSpPr>
          <p:cNvPr id="67" name="Google Shape;67;p15"/>
          <p:cNvSpPr txBox="1">
            <a:spLocks noGrp="1"/>
          </p:cNvSpPr>
          <p:nvPr>
            <p:ph type="subTitle" idx="1"/>
          </p:nvPr>
        </p:nvSpPr>
        <p:spPr>
          <a:xfrm>
            <a:off x="-161075" y="429075"/>
            <a:ext cx="9366600" cy="47145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Can we sympathize with Elijah here?  He had been on the run from his home country for THREE YEARS, before God told him it was time to return.</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He and everyone else at Mt. Carmel had just witnessed and incredible display of power from God, and all the people repented (for a moment) with such zeal!</a:t>
            </a:r>
            <a:endParaRPr sz="2300">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Wouldn’t it be reasonable to expect Ahab and Jezebel to repent also, and confess their sins and serve God instead?</a:t>
            </a:r>
            <a:endParaRPr sz="2300">
              <a:solidFill>
                <a:srgbClr val="00FFFF"/>
              </a:solidFill>
            </a:endParaRPr>
          </a:p>
          <a:p>
            <a:pPr marL="457200" lvl="0" indent="-374650" algn="l" rtl="0">
              <a:spcBef>
                <a:spcPts val="0"/>
              </a:spcBef>
              <a:spcAft>
                <a:spcPts val="0"/>
              </a:spcAft>
              <a:buClr>
                <a:srgbClr val="FFFF00"/>
              </a:buClr>
              <a:buSzPts val="2300"/>
              <a:buChar char="●"/>
            </a:pPr>
            <a:r>
              <a:rPr lang="en" sz="2300">
                <a:solidFill>
                  <a:srgbClr val="FFFF00"/>
                </a:solidFill>
              </a:rPr>
              <a:t>Or if not, after the people seized the 450 prophets of Baal, might you expect some kind of “coup”, or uprising, among the people, to remove Ahab and Jezebel from power?</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QUESTION:  Did God tell Elijah either of those would happen?  Our ASSUMING the best, when God has not said so, is dangerous. </a:t>
            </a:r>
            <a:endParaRPr sz="23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34000" y="0"/>
            <a:ext cx="9427500" cy="49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LOW # 1 - FEAR</a:t>
            </a:r>
            <a:endParaRPr sz="5000" b="1">
              <a:solidFill>
                <a:srgbClr val="00FFFF"/>
              </a:solidFill>
            </a:endParaRPr>
          </a:p>
        </p:txBody>
      </p:sp>
      <p:sp>
        <p:nvSpPr>
          <p:cNvPr id="73" name="Google Shape;73;p16"/>
          <p:cNvSpPr txBox="1">
            <a:spLocks noGrp="1"/>
          </p:cNvSpPr>
          <p:nvPr>
            <p:ph type="subTitle" idx="1"/>
          </p:nvPr>
        </p:nvSpPr>
        <p:spPr>
          <a:xfrm>
            <a:off x="-188150" y="402000"/>
            <a:ext cx="9393900" cy="4741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Just a day or two after Mt. Carmel, Jezebel sends a message to Elijah saying “By this time tomorrow, YOU will be just as dead as those prophets of Baal whom you killed!”  And Elijah finds himself on the run, AGAIN, to save his life.</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Did God have the power to kill Ahab and Jezebel?  Absolutely! He had just displayed that in the previous chapter.  But it was not yet time, on GOD’S timetable, for that to happen. </a:t>
            </a:r>
            <a:r>
              <a:rPr lang="en" sz="2000">
                <a:solidFill>
                  <a:srgbClr val="FFFF00"/>
                </a:solidFill>
              </a:rPr>
              <a:t> </a:t>
            </a:r>
            <a:r>
              <a:rPr lang="en" sz="2000" u="sng">
                <a:solidFill>
                  <a:srgbClr val="FFFF00"/>
                </a:solidFill>
              </a:rPr>
              <a:t>Rev.6:9-11</a:t>
            </a:r>
            <a:r>
              <a:rPr lang="en" sz="2000">
                <a:solidFill>
                  <a:srgbClr val="FFFF00"/>
                </a:solidFill>
              </a:rPr>
              <a:t> </a:t>
            </a:r>
            <a:r>
              <a:rPr lang="en" sz="2000" i="1">
                <a:solidFill>
                  <a:schemeClr val="dk1"/>
                </a:solidFill>
              </a:rPr>
              <a:t>“When He opened the fifth seal, I saw under the altar the souls of </a:t>
            </a:r>
            <a:r>
              <a:rPr lang="en" sz="2000" i="1" u="sng">
                <a:solidFill>
                  <a:schemeClr val="dk1"/>
                </a:solidFill>
              </a:rPr>
              <a:t>those who had been slain for the word of God and for the testimony which they held</a:t>
            </a:r>
            <a:r>
              <a:rPr lang="en" sz="2000" i="1">
                <a:solidFill>
                  <a:schemeClr val="dk1"/>
                </a:solidFill>
              </a:rPr>
              <a:t>. 10 And they cried with a loud voice, saying, “</a:t>
            </a:r>
            <a:r>
              <a:rPr lang="en" sz="2000" i="1" u="sng">
                <a:solidFill>
                  <a:schemeClr val="dk1"/>
                </a:solidFill>
              </a:rPr>
              <a:t>How long</a:t>
            </a:r>
            <a:r>
              <a:rPr lang="en" sz="2000" i="1">
                <a:solidFill>
                  <a:schemeClr val="dk1"/>
                </a:solidFill>
              </a:rPr>
              <a:t>, O Lord, holy and true, until You judge and avenge our blood on those who dwell on the earth?” 11 Then a white robe was given to each of them; and it was said to them that they should rest </a:t>
            </a:r>
            <a:r>
              <a:rPr lang="en" sz="2000" i="1" u="sng">
                <a:solidFill>
                  <a:schemeClr val="dk1"/>
                </a:solidFill>
              </a:rPr>
              <a:t>a little while longer, until both the number of their fellow servants and their brethren, who would be killed as they were, was completed</a:t>
            </a:r>
            <a:r>
              <a:rPr lang="en" sz="2000" i="1">
                <a:solidFill>
                  <a:schemeClr val="dk1"/>
                </a:solidFill>
              </a:rPr>
              <a:t>.”</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As a result, God’s people, like Elijah, are going to suffer a while longer.  Some of our brethren live in this same fear of their enemies today!</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34000" y="0"/>
            <a:ext cx="9427500" cy="49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LOW # 2 - LONELINESS</a:t>
            </a:r>
            <a:endParaRPr sz="5000" b="1">
              <a:solidFill>
                <a:srgbClr val="00FFFF"/>
              </a:solidFill>
            </a:endParaRPr>
          </a:p>
        </p:txBody>
      </p:sp>
      <p:sp>
        <p:nvSpPr>
          <p:cNvPr id="79" name="Google Shape;79;p17"/>
          <p:cNvSpPr txBox="1">
            <a:spLocks noGrp="1"/>
          </p:cNvSpPr>
          <p:nvPr>
            <p:ph type="subTitle" idx="1"/>
          </p:nvPr>
        </p:nvSpPr>
        <p:spPr>
          <a:xfrm>
            <a:off x="-66325" y="374925"/>
            <a:ext cx="9251400" cy="4768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100" u="sng">
                <a:solidFill>
                  <a:srgbClr val="FFFF00"/>
                </a:solidFill>
              </a:rPr>
              <a:t>1 Kg.19:5-10</a:t>
            </a:r>
            <a:r>
              <a:rPr lang="en" sz="2100">
                <a:solidFill>
                  <a:srgbClr val="00FFFF"/>
                </a:solidFill>
              </a:rPr>
              <a:t> </a:t>
            </a:r>
            <a:r>
              <a:rPr lang="en" sz="2100" i="1">
                <a:solidFill>
                  <a:schemeClr val="dk1"/>
                </a:solidFill>
              </a:rPr>
              <a:t>“Then as he lay and slept under a broom tree, suddenly an angel touched him, and said to him, “Arise and eat.” 6 Then he looked, and there by his head was a cake baked on coals, and a jar of water. So he ate and drank, and lay down again. 7 And the angel of the Lord came back the second time, and touched him, and said, “Arise and eat, because the journey is too great for you.” 8 So he arose, and ate and drank; and </a:t>
            </a:r>
            <a:r>
              <a:rPr lang="en" sz="2100" i="1" u="sng">
                <a:solidFill>
                  <a:schemeClr val="dk1"/>
                </a:solidFill>
              </a:rPr>
              <a:t>he went in the strength of that food forty days and forty nights as far as Horeb, the mountain of God</a:t>
            </a:r>
            <a:r>
              <a:rPr lang="en" sz="2100" i="1">
                <a:solidFill>
                  <a:schemeClr val="dk1"/>
                </a:solidFill>
              </a:rPr>
              <a:t>. 9 And there he went into a cave, and spent the night in that place; and behold, the word of the Lord came to him, and He said to him, “</a:t>
            </a:r>
            <a:r>
              <a:rPr lang="en" sz="2100" i="1" u="sng">
                <a:solidFill>
                  <a:schemeClr val="dk1"/>
                </a:solidFill>
              </a:rPr>
              <a:t>What are you doing here, Elijah</a:t>
            </a:r>
            <a:r>
              <a:rPr lang="en" sz="2100" i="1">
                <a:solidFill>
                  <a:schemeClr val="dk1"/>
                </a:solidFill>
              </a:rPr>
              <a:t>?” 10 So he said, “I have been very zealous for the Lord God of hosts; for the children of Israel have forsaken Your covenant, torn down Your altars, and killed Your prophets with the sword. </a:t>
            </a:r>
            <a:r>
              <a:rPr lang="en" sz="2100" i="1" u="sng">
                <a:solidFill>
                  <a:schemeClr val="dk1"/>
                </a:solidFill>
              </a:rPr>
              <a:t>I alone am left; and they seek to take my life</a:t>
            </a:r>
            <a:r>
              <a:rPr lang="en" sz="2100" i="1">
                <a:solidFill>
                  <a:schemeClr val="dk1"/>
                </a:solidFill>
              </a:rPr>
              <a:t>.”</a:t>
            </a:r>
            <a:endParaRPr sz="2100" i="1">
              <a:solidFill>
                <a:schemeClr val="dk1"/>
              </a:solidFill>
            </a:endParaRPr>
          </a:p>
          <a:p>
            <a:pPr marL="457200" lvl="0" indent="-361950" algn="l" rtl="0">
              <a:spcBef>
                <a:spcPts val="0"/>
              </a:spcBef>
              <a:spcAft>
                <a:spcPts val="0"/>
              </a:spcAft>
              <a:buClr>
                <a:srgbClr val="00FFFF"/>
              </a:buClr>
              <a:buSzPts val="2100"/>
              <a:buChar char="●"/>
            </a:pPr>
            <a:r>
              <a:rPr lang="en" sz="2100">
                <a:solidFill>
                  <a:srgbClr val="00FFFF"/>
                </a:solidFill>
              </a:rPr>
              <a:t>Over the next 40 days, Elijah traveled all the way to Mt. Sinai!</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34000" y="0"/>
            <a:ext cx="9427500" cy="49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 LIFE OF ISOLATION?</a:t>
            </a:r>
            <a:endParaRPr sz="5000" b="1">
              <a:solidFill>
                <a:srgbClr val="00FFFF"/>
              </a:solidFill>
            </a:endParaRPr>
          </a:p>
        </p:txBody>
      </p:sp>
      <p:sp>
        <p:nvSpPr>
          <p:cNvPr id="85" name="Google Shape;85;p18"/>
          <p:cNvSpPr txBox="1">
            <a:spLocks noGrp="1"/>
          </p:cNvSpPr>
          <p:nvPr>
            <p:ph type="subTitle" idx="1"/>
          </p:nvPr>
        </p:nvSpPr>
        <p:spPr>
          <a:xfrm>
            <a:off x="-167850" y="374925"/>
            <a:ext cx="9461400" cy="4768500"/>
          </a:xfrm>
          <a:prstGeom prst="rect">
            <a:avLst/>
          </a:prstGeom>
        </p:spPr>
        <p:txBody>
          <a:bodyPr spcFirstLastPara="1" wrap="square" lIns="91425" tIns="91425" rIns="91425" bIns="91425" anchor="t" anchorCtr="0">
            <a:noAutofit/>
          </a:bodyPr>
          <a:lstStyle/>
          <a:p>
            <a:pPr marL="457200" lvl="0" indent="-371475" algn="l" rtl="0">
              <a:spcBef>
                <a:spcPts val="0"/>
              </a:spcBef>
              <a:spcAft>
                <a:spcPts val="0"/>
              </a:spcAft>
              <a:buClr>
                <a:srgbClr val="FFFF00"/>
              </a:buClr>
              <a:buSzPts val="2250"/>
              <a:buChar char="●"/>
            </a:pPr>
            <a:r>
              <a:rPr lang="en" sz="2250">
                <a:solidFill>
                  <a:srgbClr val="FFFF00"/>
                </a:solidFill>
              </a:rPr>
              <a:t>From a worldly perspective it makes perfect sense that Elijah’s fear for his life, his intense anxiety, would lead him to a feeling of isolation.</a:t>
            </a:r>
            <a:endParaRPr sz="2250">
              <a:solidFill>
                <a:srgbClr val="FFFF00"/>
              </a:solidFill>
            </a:endParaRPr>
          </a:p>
          <a:p>
            <a:pPr marL="457200" lvl="0" indent="-371475" algn="l" rtl="0">
              <a:spcBef>
                <a:spcPts val="0"/>
              </a:spcBef>
              <a:spcAft>
                <a:spcPts val="0"/>
              </a:spcAft>
              <a:buClr>
                <a:schemeClr val="dk1"/>
              </a:buClr>
              <a:buSzPts val="2250"/>
              <a:buChar char="●"/>
            </a:pPr>
            <a:r>
              <a:rPr lang="en" sz="2250">
                <a:solidFill>
                  <a:schemeClr val="dk1"/>
                </a:solidFill>
              </a:rPr>
              <a:t>I have, personally, never suffered from anxiety and depression as others do.  It does run in my family, but I have been very blessed to not have constant thoughts about matters like this.  But depression is A VERY REAL MEDICAL CONDITION.  And we do not do our brethren who suffer from it any favors by just telling them to “Get over it” and that they just have a weak faith.</a:t>
            </a:r>
            <a:endParaRPr sz="2250">
              <a:solidFill>
                <a:schemeClr val="dk1"/>
              </a:solidFill>
            </a:endParaRPr>
          </a:p>
          <a:p>
            <a:pPr marL="457200" lvl="0" indent="-371475" algn="l" rtl="0">
              <a:spcBef>
                <a:spcPts val="0"/>
              </a:spcBef>
              <a:spcAft>
                <a:spcPts val="0"/>
              </a:spcAft>
              <a:buClr>
                <a:srgbClr val="00FFFF"/>
              </a:buClr>
              <a:buSzPts val="2250"/>
              <a:buChar char="●"/>
            </a:pPr>
            <a:r>
              <a:rPr lang="en" sz="2250">
                <a:solidFill>
                  <a:srgbClr val="00FFFF"/>
                </a:solidFill>
              </a:rPr>
              <a:t>The devil would LOVE for us to believe that we are alone - that our suffering is unique - that no one understands our suffering and our fears.  But God has NOT left His people alone.  He does NOT condemn His righteous servants to a life of isolation!</a:t>
            </a:r>
            <a:endParaRPr sz="2250">
              <a:solidFill>
                <a:srgbClr val="00FFFF"/>
              </a:solidFill>
            </a:endParaRPr>
          </a:p>
          <a:p>
            <a:pPr marL="457200" lvl="0" indent="-371475" algn="l" rtl="0">
              <a:spcBef>
                <a:spcPts val="0"/>
              </a:spcBef>
              <a:spcAft>
                <a:spcPts val="0"/>
              </a:spcAft>
              <a:buClr>
                <a:srgbClr val="FFFF00"/>
              </a:buClr>
              <a:buSzPts val="2250"/>
              <a:buChar char="●"/>
            </a:pPr>
            <a:r>
              <a:rPr lang="en" sz="2250">
                <a:solidFill>
                  <a:srgbClr val="FFFF00"/>
                </a:solidFill>
              </a:rPr>
              <a:t>QUESTION:  When Elijah told God </a:t>
            </a:r>
            <a:r>
              <a:rPr lang="en" sz="2250" i="1">
                <a:solidFill>
                  <a:schemeClr val="dk1"/>
                </a:solidFill>
              </a:rPr>
              <a:t>“I alone am left”</a:t>
            </a:r>
            <a:r>
              <a:rPr lang="en" sz="2250">
                <a:solidFill>
                  <a:srgbClr val="FFFF00"/>
                </a:solidFill>
              </a:rPr>
              <a:t>, was that true?</a:t>
            </a:r>
            <a:endParaRPr sz="225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34000" y="0"/>
            <a:ext cx="9427500" cy="49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LOW # 3 - DESPAIR</a:t>
            </a:r>
            <a:endParaRPr sz="5000" b="1">
              <a:solidFill>
                <a:srgbClr val="00FFFF"/>
              </a:solidFill>
            </a:endParaRPr>
          </a:p>
        </p:txBody>
      </p:sp>
      <p:sp>
        <p:nvSpPr>
          <p:cNvPr id="91" name="Google Shape;91;p19"/>
          <p:cNvSpPr txBox="1">
            <a:spLocks noGrp="1"/>
          </p:cNvSpPr>
          <p:nvPr>
            <p:ph type="subTitle" idx="1"/>
          </p:nvPr>
        </p:nvSpPr>
        <p:spPr>
          <a:xfrm>
            <a:off x="-59550" y="374925"/>
            <a:ext cx="9251400" cy="4768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u="sng">
                <a:solidFill>
                  <a:srgbClr val="FFFF00"/>
                </a:solidFill>
              </a:rPr>
              <a:t>1 Kg.19:11-14</a:t>
            </a:r>
            <a:r>
              <a:rPr lang="en" sz="2300">
                <a:solidFill>
                  <a:srgbClr val="FFFF00"/>
                </a:solidFill>
              </a:rPr>
              <a:t> </a:t>
            </a:r>
            <a:r>
              <a:rPr lang="en" sz="2300" i="1">
                <a:solidFill>
                  <a:schemeClr val="dk1"/>
                </a:solidFill>
              </a:rPr>
              <a:t>“Then He said, “Go out, and stand on the mountain before the Lord.” And behold, the Lord passed by, and a great and strong wind tore into the mountains and broke the rocks in pieces before the Lord, </a:t>
            </a:r>
            <a:r>
              <a:rPr lang="en" sz="2300" i="1" u="sng">
                <a:solidFill>
                  <a:schemeClr val="dk1"/>
                </a:solidFill>
              </a:rPr>
              <a:t>but the Lord was not in the wind</a:t>
            </a:r>
            <a:r>
              <a:rPr lang="en" sz="2300" i="1">
                <a:solidFill>
                  <a:schemeClr val="dk1"/>
                </a:solidFill>
              </a:rPr>
              <a:t>; and after the wind an earthquake, </a:t>
            </a:r>
            <a:r>
              <a:rPr lang="en" sz="2300" i="1" u="sng">
                <a:solidFill>
                  <a:schemeClr val="dk1"/>
                </a:solidFill>
              </a:rPr>
              <a:t>but the Lord was not in the earthquake</a:t>
            </a:r>
            <a:r>
              <a:rPr lang="en" sz="2300" i="1">
                <a:solidFill>
                  <a:schemeClr val="dk1"/>
                </a:solidFill>
              </a:rPr>
              <a:t>; 12 and after the earthquake a fire, </a:t>
            </a:r>
            <a:r>
              <a:rPr lang="en" sz="2300" i="1" u="sng">
                <a:solidFill>
                  <a:schemeClr val="dk1"/>
                </a:solidFill>
              </a:rPr>
              <a:t>but the Lord was not in the fire</a:t>
            </a:r>
            <a:r>
              <a:rPr lang="en" sz="2300" i="1">
                <a:solidFill>
                  <a:schemeClr val="dk1"/>
                </a:solidFill>
              </a:rPr>
              <a:t>; and after the fire </a:t>
            </a:r>
            <a:r>
              <a:rPr lang="en" sz="2300" i="1" u="sng">
                <a:solidFill>
                  <a:schemeClr val="dk1"/>
                </a:solidFill>
              </a:rPr>
              <a:t>a still small voice</a:t>
            </a:r>
            <a:r>
              <a:rPr lang="en" sz="2300" i="1">
                <a:solidFill>
                  <a:schemeClr val="dk1"/>
                </a:solidFill>
              </a:rPr>
              <a:t>. 13 So it was, </a:t>
            </a:r>
            <a:r>
              <a:rPr lang="en" sz="2300" i="1" u="sng">
                <a:solidFill>
                  <a:schemeClr val="dk1"/>
                </a:solidFill>
              </a:rPr>
              <a:t>when Elijah heard it</a:t>
            </a:r>
            <a:r>
              <a:rPr lang="en" sz="2300" i="1">
                <a:solidFill>
                  <a:schemeClr val="dk1"/>
                </a:solidFill>
              </a:rPr>
              <a:t>, that he wrapped his face in his mantle and went out and stood in the entrance of the cave. Suddenly a voice came to him, and said, “</a:t>
            </a:r>
            <a:r>
              <a:rPr lang="en" sz="2300" i="1" u="sng">
                <a:solidFill>
                  <a:schemeClr val="dk1"/>
                </a:solidFill>
              </a:rPr>
              <a:t>What are you doing here, Elijah</a:t>
            </a:r>
            <a:r>
              <a:rPr lang="en" sz="2300" i="1">
                <a:solidFill>
                  <a:schemeClr val="dk1"/>
                </a:solidFill>
              </a:rPr>
              <a:t>?” 14 And he said, “I have been very zealous for the Lord God of hosts; because the children of Israel have forsaken Your covenant, torn down Your altars, and killed Your prophets with the sword. </a:t>
            </a:r>
            <a:r>
              <a:rPr lang="en" sz="2300" i="1" u="sng">
                <a:solidFill>
                  <a:schemeClr val="dk1"/>
                </a:solidFill>
              </a:rPr>
              <a:t>I alone am left</a:t>
            </a:r>
            <a:r>
              <a:rPr lang="en" sz="2300" i="1">
                <a:solidFill>
                  <a:schemeClr val="dk1"/>
                </a:solidFill>
              </a:rPr>
              <a:t>; and they seek to take my life.”</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34000" y="0"/>
            <a:ext cx="9427500" cy="49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FEELING INSIGNIFICANT</a:t>
            </a:r>
            <a:endParaRPr sz="5000" b="1">
              <a:solidFill>
                <a:srgbClr val="00FFFF"/>
              </a:solidFill>
            </a:endParaRPr>
          </a:p>
        </p:txBody>
      </p:sp>
      <p:sp>
        <p:nvSpPr>
          <p:cNvPr id="97" name="Google Shape;97;p20"/>
          <p:cNvSpPr txBox="1">
            <a:spLocks noGrp="1"/>
          </p:cNvSpPr>
          <p:nvPr>
            <p:ph type="subTitle" idx="1"/>
          </p:nvPr>
        </p:nvSpPr>
        <p:spPr>
          <a:xfrm>
            <a:off x="-181375" y="375000"/>
            <a:ext cx="9291900" cy="4768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When you combine enough unchecked fear/anxiety with enough unchecked loneliness, you arrive at what I consider the most devastating emotion of all - despair.  (The devil got to Job in the same way.)  Despair is the feeling that nothing you are, or believe, or do is of any value or importance.  Questions like “What’s the point of any of this?!”  Statements like “No matter what I do, nothing changes!”  Hope is totally abandoned.  And, quite frankly, this is the moment where many people, even our brethren, take their own lives.  This is why Elijah thought that he had made zero difference, and begged for God to kill him.  But can we see how despair had warped Elijah’s thinking?  </a:t>
            </a:r>
            <a:endParaRPr sz="2000">
              <a:solidFill>
                <a:srgbClr val="FFFF00"/>
              </a:solidFill>
            </a:endParaRPr>
          </a:p>
          <a:p>
            <a:pPr marL="457200" lvl="0" indent="-355600" algn="l" rtl="0">
              <a:spcBef>
                <a:spcPts val="0"/>
              </a:spcBef>
              <a:spcAft>
                <a:spcPts val="0"/>
              </a:spcAft>
              <a:buClr>
                <a:schemeClr val="dk1"/>
              </a:buClr>
              <a:buSzPts val="2000"/>
              <a:buChar char="●"/>
            </a:pPr>
            <a:r>
              <a:rPr lang="en" sz="2000" i="1">
                <a:solidFill>
                  <a:schemeClr val="dk1"/>
                </a:solidFill>
              </a:rPr>
              <a:t>“I alone am left.”</a:t>
            </a:r>
            <a:r>
              <a:rPr lang="en" sz="2000">
                <a:solidFill>
                  <a:schemeClr val="dk1"/>
                </a:solidFill>
              </a:rPr>
              <a:t> First, he forgot about God Himself.  The God who had preserved his life this entire time.  Second, he forgot about all the angels that had been providing for him, for years!  He forgot about other ALIVE prophets like Obadiah he had just met in the previous chapter.  He forgot about his own servant, whom HE CHOSE to leave behind in Beersheba.</a:t>
            </a:r>
            <a:endParaRPr sz="2000">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When you feel this level of despair, you do NOT reach correct conclusions! </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34000" y="0"/>
            <a:ext cx="9427500" cy="49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THAT “STILL, SMALL VOICE”</a:t>
            </a:r>
            <a:endParaRPr sz="5000" b="1">
              <a:solidFill>
                <a:srgbClr val="00FFFF"/>
              </a:solidFill>
            </a:endParaRPr>
          </a:p>
        </p:txBody>
      </p:sp>
      <p:sp>
        <p:nvSpPr>
          <p:cNvPr id="103" name="Google Shape;103;p21"/>
          <p:cNvSpPr txBox="1">
            <a:spLocks noGrp="1"/>
          </p:cNvSpPr>
          <p:nvPr>
            <p:ph type="subTitle" idx="1"/>
          </p:nvPr>
        </p:nvSpPr>
        <p:spPr>
          <a:xfrm>
            <a:off x="-174600" y="439900"/>
            <a:ext cx="9285000" cy="4703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As we begin to consider how God comforted Elijah, I am intrigued by what happened at the cave.  God’s power was on display in three different ways.  First a mighty wind that was powerful enough to break stone.  Then an earthquake, and then a fire.  But scripture says that the Lord Himself was not “in” those things, He just made them happen.</a:t>
            </a:r>
            <a:endParaRPr sz="2000">
              <a:solidFill>
                <a:srgbClr val="FFFF00"/>
              </a:solidFill>
            </a:endParaRPr>
          </a:p>
          <a:p>
            <a:pPr marL="457200" lvl="0" indent="-355600" algn="l" rtl="0">
              <a:spcBef>
                <a:spcPts val="0"/>
              </a:spcBef>
              <a:spcAft>
                <a:spcPts val="0"/>
              </a:spcAft>
              <a:buClr>
                <a:schemeClr val="dk1"/>
              </a:buClr>
              <a:buSzPts val="2000"/>
              <a:buChar char="●"/>
            </a:pPr>
            <a:r>
              <a:rPr lang="en" sz="2000">
                <a:solidFill>
                  <a:schemeClr val="dk1"/>
                </a:solidFill>
              </a:rPr>
              <a:t>Why was Elijah not as impressed with God’s power anymore? Might it be because just days before he had witnessed fire from heaven that made a crater out of a water-soaked altar, or strengthened him to outrun Ahab’s chariot, or provided food that sustained him for 40 days and nights, and yet Elijah was still in danger of being killed.  It was not God’s power that brought Elijah back.  It was God’s WORD, His love, which began as just a whisper, such that he would need to come closer to make out what was being said!</a:t>
            </a:r>
            <a:endParaRPr sz="2000">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Prov.15:1</a:t>
            </a:r>
            <a:r>
              <a:rPr lang="en" sz="2000">
                <a:solidFill>
                  <a:srgbClr val="00FFFF"/>
                </a:solidFill>
              </a:rPr>
              <a:t> </a:t>
            </a:r>
            <a:r>
              <a:rPr lang="en" sz="2000" i="1">
                <a:solidFill>
                  <a:schemeClr val="dk1"/>
                </a:solidFill>
              </a:rPr>
              <a:t>“A soft answer turns away wrath, but a harsh word stirs up anger.”</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Our first lesson on removing our own despair, and someone else’s, is to gently, quietly, patiently, and lovingly partake in the word of God, NOT anger!</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2474</Words>
  <Application>Microsoft Office PowerPoint</Application>
  <PresentationFormat>On-screen Show (16:9)</PresentationFormat>
  <Paragraphs>57</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Dark</vt:lpstr>
      <vt:lpstr>HIGHS AND LOWS - Part Two</vt:lpstr>
      <vt:lpstr>IF ONLY IT WERE ALWAYS SO</vt:lpstr>
      <vt:lpstr>WHAT HAPPENED?</vt:lpstr>
      <vt:lpstr>LOW # 1 - FEAR</vt:lpstr>
      <vt:lpstr>LOW # 2 - LONELINESS</vt:lpstr>
      <vt:lpstr>A LIFE OF ISOLATION?</vt:lpstr>
      <vt:lpstr>LOW # 3 - DESPAIR</vt:lpstr>
      <vt:lpstr>FEELING INSIGNIFICANT</vt:lpstr>
      <vt:lpstr>THAT “STILL, SMALL VOICE”</vt:lpstr>
      <vt:lpstr>DRIVING AWAY DESPAIR</vt:lpstr>
      <vt:lpstr>FOUR POWERFUL VERSES!</vt:lpstr>
      <vt:lpstr>WATCHING NEW “DISCIPLES”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cp:lastPrinted>2024-08-11T02:53:29Z</cp:lastPrinted>
  <dcterms:modified xsi:type="dcterms:W3CDTF">2024-08-11T02:54:25Z</dcterms:modified>
</cp:coreProperties>
</file>