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f006f404a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f006f404a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f006f404ac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f006f404a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fc43102d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fc43102d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006f404a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f006f404a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f006f404a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f006f404a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f006f404ac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f006f404a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f006f404a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f006f404a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f006f404a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f006f404a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f006f404ac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f006f404a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f006f404a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f006f404a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58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HIGHS AND LOWS -  Part One</a:t>
            </a:r>
            <a:endParaRPr sz="5000" b="1">
              <a:solidFill>
                <a:srgbClr val="00FFFF"/>
              </a:solidFill>
            </a:endParaRPr>
          </a:p>
        </p:txBody>
      </p:sp>
      <p:sp>
        <p:nvSpPr>
          <p:cNvPr id="55" name="Google Shape;55;p13"/>
          <p:cNvSpPr txBox="1">
            <a:spLocks noGrp="1"/>
          </p:cNvSpPr>
          <p:nvPr>
            <p:ph type="subTitle" idx="1"/>
          </p:nvPr>
        </p:nvSpPr>
        <p:spPr>
          <a:xfrm>
            <a:off x="-52800" y="448025"/>
            <a:ext cx="9224400" cy="469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u="sng">
                <a:solidFill>
                  <a:srgbClr val="FFFF00"/>
                </a:solidFill>
              </a:rPr>
              <a:t>1 Kg.16:29-33</a:t>
            </a:r>
            <a:r>
              <a:rPr lang="en" sz="2500">
                <a:solidFill>
                  <a:schemeClr val="dk1"/>
                </a:solidFill>
              </a:rPr>
              <a:t> </a:t>
            </a:r>
            <a:r>
              <a:rPr lang="en" sz="2500">
                <a:solidFill>
                  <a:srgbClr val="00FFFF"/>
                </a:solidFill>
              </a:rPr>
              <a:t>(NASB95)</a:t>
            </a:r>
            <a:r>
              <a:rPr lang="en" sz="2500">
                <a:solidFill>
                  <a:schemeClr val="dk1"/>
                </a:solidFill>
              </a:rPr>
              <a:t> </a:t>
            </a:r>
            <a:r>
              <a:rPr lang="en" sz="2500" i="1">
                <a:solidFill>
                  <a:schemeClr val="dk1"/>
                </a:solidFill>
              </a:rPr>
              <a:t>“Now Ahab the son of Omri became king over Israel in the thirty-eighth year of Asa king of Judah, and Ahab the son of Omri reigned over Israel in Samaria twenty-two years. 30 </a:t>
            </a:r>
            <a:r>
              <a:rPr lang="en" sz="2500" i="1" u="sng">
                <a:solidFill>
                  <a:schemeClr val="dk1"/>
                </a:solidFill>
              </a:rPr>
              <a:t>Ahab the son of Omri did evil in the sight of the Lord more than all who were before him</a:t>
            </a:r>
            <a:r>
              <a:rPr lang="en" sz="2500" i="1">
                <a:solidFill>
                  <a:schemeClr val="dk1"/>
                </a:solidFill>
              </a:rPr>
              <a:t>. 31 It came about, as though it had been a trivial thing for him to walk in the sins of Jeroboam the son of Nebat, that he married Jezebel the daughter of Ethbaal king of the Sidonians, and went to serve Baal and worshiped him. 32 So he erected an altar for Baal in the house of Baal which he built in Samaria. 33 Ahab also made the Asherah. </a:t>
            </a:r>
            <a:r>
              <a:rPr lang="en" sz="2500" i="1" u="sng">
                <a:solidFill>
                  <a:schemeClr val="dk1"/>
                </a:solidFill>
              </a:rPr>
              <a:t>Thus Ahab did more to provoke the Lord God of Israel than all the kings of Israel who were before him</a:t>
            </a:r>
            <a:r>
              <a:rPr lang="en" sz="2500" i="1">
                <a:solidFill>
                  <a:schemeClr val="dk1"/>
                </a:solidFill>
              </a:rPr>
              <a:t>.”</a:t>
            </a:r>
            <a:endParaRPr sz="25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94900" y="0"/>
            <a:ext cx="9522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JOY OF REPENTANCE</a:t>
            </a:r>
            <a:endParaRPr sz="5000" b="1">
              <a:solidFill>
                <a:srgbClr val="00FFFF"/>
              </a:solidFill>
            </a:endParaRPr>
          </a:p>
        </p:txBody>
      </p:sp>
      <p:sp>
        <p:nvSpPr>
          <p:cNvPr id="109" name="Google Shape;109;p22"/>
          <p:cNvSpPr txBox="1">
            <a:spLocks noGrp="1"/>
          </p:cNvSpPr>
          <p:nvPr>
            <p:ph type="subTitle" idx="1"/>
          </p:nvPr>
        </p:nvSpPr>
        <p:spPr>
          <a:xfrm>
            <a:off x="-194900" y="366825"/>
            <a:ext cx="9380100" cy="4776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We can certainly NOT take from this example that we should kill our enemies today.  I included that passage from </a:t>
            </a:r>
            <a:r>
              <a:rPr lang="en" sz="2000" u="sng" dirty="0">
                <a:solidFill>
                  <a:srgbClr val="FFFF00"/>
                </a:solidFill>
              </a:rPr>
              <a:t>Deut.13</a:t>
            </a:r>
            <a:r>
              <a:rPr lang="en" sz="2000" dirty="0">
                <a:solidFill>
                  <a:srgbClr val="FFFF00"/>
                </a:solidFill>
              </a:rPr>
              <a:t> about false prophets to show that Elijah did exactly as the law instructed them to do (even if what they prophesy occurs!).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To me, personally, there is no greater proof that the bible is the inspired word of God than the CHANGE that it produces in both myself and others.</a:t>
            </a:r>
            <a:endParaRPr sz="2000"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2:37</a:t>
            </a:r>
            <a:r>
              <a:rPr lang="en" sz="2000" dirty="0">
                <a:solidFill>
                  <a:srgbClr val="FFFF00"/>
                </a:solidFill>
              </a:rPr>
              <a:t> </a:t>
            </a:r>
            <a:r>
              <a:rPr lang="en" sz="2000" i="1" dirty="0">
                <a:solidFill>
                  <a:schemeClr val="dk1"/>
                </a:solidFill>
              </a:rPr>
              <a:t>“Now when they heard this, </a:t>
            </a:r>
            <a:r>
              <a:rPr lang="en" sz="2000" i="1" u="sng" dirty="0">
                <a:solidFill>
                  <a:schemeClr val="dk1"/>
                </a:solidFill>
              </a:rPr>
              <a:t>they were pierced to the heart</a:t>
            </a:r>
            <a:r>
              <a:rPr lang="en" sz="2000" i="1" dirty="0">
                <a:solidFill>
                  <a:schemeClr val="dk1"/>
                </a:solidFill>
              </a:rPr>
              <a:t>, and said to Peter and the rest of the apostles, “Brethren, what shall we do?”</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Cor.7:10-11</a:t>
            </a:r>
            <a:r>
              <a:rPr lang="en" sz="2000" dirty="0">
                <a:solidFill>
                  <a:srgbClr val="FFFF00"/>
                </a:solidFill>
              </a:rPr>
              <a:t> </a:t>
            </a:r>
            <a:r>
              <a:rPr lang="en" sz="2000" i="1" dirty="0">
                <a:solidFill>
                  <a:schemeClr val="dk1"/>
                </a:solidFill>
              </a:rPr>
              <a:t>“For the sorrow that is according to the will of God produces a </a:t>
            </a:r>
            <a:r>
              <a:rPr lang="en" sz="2000" i="1" u="sng" dirty="0">
                <a:solidFill>
                  <a:schemeClr val="dk1"/>
                </a:solidFill>
              </a:rPr>
              <a:t>repentance without regret, leading to salvation</a:t>
            </a:r>
            <a:r>
              <a:rPr lang="en" sz="2000" i="1" dirty="0">
                <a:solidFill>
                  <a:schemeClr val="dk1"/>
                </a:solidFill>
              </a:rPr>
              <a:t>, but the sorrow of the world produces death. 11 For behold what earnestness this very thing, this godly sorrow, has produced in you: </a:t>
            </a:r>
            <a:r>
              <a:rPr lang="en" sz="2000" i="1" u="sng" dirty="0">
                <a:solidFill>
                  <a:schemeClr val="dk1"/>
                </a:solidFill>
              </a:rPr>
              <a:t>what vindication of yourselves, what indignation, what fear, what longing, what zeal, what avenging of wrong</a:t>
            </a:r>
            <a:r>
              <a:rPr lang="en" sz="2000" i="1" dirty="0">
                <a:solidFill>
                  <a:schemeClr val="dk1"/>
                </a:solidFill>
              </a:rPr>
              <a:t>! In everything you demonstrated yourselves to be innocent in the matter.”</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One of the greatest “highs” we can experience is seeing repentance of sins!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94900" y="0"/>
            <a:ext cx="9522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NOTHING CAN GO WRONG?</a:t>
            </a:r>
            <a:endParaRPr sz="5000" b="1">
              <a:solidFill>
                <a:srgbClr val="00FFFF"/>
              </a:solidFill>
            </a:endParaRPr>
          </a:p>
        </p:txBody>
      </p:sp>
      <p:sp>
        <p:nvSpPr>
          <p:cNvPr id="115" name="Google Shape;115;p23"/>
          <p:cNvSpPr txBox="1">
            <a:spLocks noGrp="1"/>
          </p:cNvSpPr>
          <p:nvPr>
            <p:ph type="subTitle" idx="1"/>
          </p:nvPr>
        </p:nvSpPr>
        <p:spPr>
          <a:xfrm>
            <a:off x="-161075" y="483300"/>
            <a:ext cx="9346200" cy="4660200"/>
          </a:xfrm>
          <a:prstGeom prst="rect">
            <a:avLst/>
          </a:prstGeom>
        </p:spPr>
        <p:txBody>
          <a:bodyPr spcFirstLastPara="1" wrap="square" lIns="91425" tIns="91425" rIns="91425" bIns="91425" anchor="t" anchorCtr="0">
            <a:noAutofit/>
          </a:bodyPr>
          <a:lstStyle/>
          <a:p>
            <a:pPr marL="457200" lvl="0" indent="-352425" algn="l" rtl="0">
              <a:spcBef>
                <a:spcPts val="0"/>
              </a:spcBef>
              <a:spcAft>
                <a:spcPts val="0"/>
              </a:spcAft>
              <a:buClr>
                <a:srgbClr val="FFFF00"/>
              </a:buClr>
              <a:buSzPts val="1950"/>
              <a:buChar char="●"/>
            </a:pPr>
            <a:r>
              <a:rPr lang="en" sz="1950">
                <a:solidFill>
                  <a:srgbClr val="FFFF00"/>
                </a:solidFill>
              </a:rPr>
              <a:t>We have talked about what to do when we are at these HIGH points in our life.</a:t>
            </a:r>
            <a:endParaRPr sz="1950">
              <a:solidFill>
                <a:srgbClr val="FFFF00"/>
              </a:solidFill>
            </a:endParaRPr>
          </a:p>
          <a:p>
            <a:pPr marL="457200" lvl="0" indent="-352425" algn="l" rtl="0">
              <a:spcBef>
                <a:spcPts val="0"/>
              </a:spcBef>
              <a:spcAft>
                <a:spcPts val="0"/>
              </a:spcAft>
              <a:buClr>
                <a:schemeClr val="dk1"/>
              </a:buClr>
              <a:buSzPts val="1950"/>
              <a:buChar char="●"/>
            </a:pPr>
            <a:r>
              <a:rPr lang="en" sz="1950">
                <a:solidFill>
                  <a:schemeClr val="dk1"/>
                </a:solidFill>
              </a:rPr>
              <a:t>We must pray to God and give Him the glory and praise, rather than boast in ourselves.  It is so easy to forget about God when times are good!</a:t>
            </a:r>
            <a:endParaRPr sz="1950">
              <a:solidFill>
                <a:srgbClr val="00FFFF"/>
              </a:solidFill>
            </a:endParaRPr>
          </a:p>
          <a:p>
            <a:pPr marL="457200" lvl="0" indent="-352425" algn="l" rtl="0">
              <a:spcBef>
                <a:spcPts val="0"/>
              </a:spcBef>
              <a:spcAft>
                <a:spcPts val="0"/>
              </a:spcAft>
              <a:buClr>
                <a:srgbClr val="00FFFF"/>
              </a:buClr>
              <a:buSzPts val="1950"/>
              <a:buChar char="●"/>
            </a:pPr>
            <a:r>
              <a:rPr lang="en" sz="1950">
                <a:solidFill>
                  <a:srgbClr val="00FFFF"/>
                </a:solidFill>
              </a:rPr>
              <a:t>We must rejoice when even a wicked world realizes the foolishness of sin and that the word of God was right all along.</a:t>
            </a:r>
            <a:endParaRPr sz="1950">
              <a:solidFill>
                <a:srgbClr val="00FFFF"/>
              </a:solidFill>
            </a:endParaRPr>
          </a:p>
          <a:p>
            <a:pPr marL="457200" lvl="0" indent="-352425" algn="l" rtl="0">
              <a:spcBef>
                <a:spcPts val="0"/>
              </a:spcBef>
              <a:spcAft>
                <a:spcPts val="0"/>
              </a:spcAft>
              <a:buClr>
                <a:srgbClr val="FFFF00"/>
              </a:buClr>
              <a:buSzPts val="1950"/>
              <a:buChar char="●"/>
            </a:pPr>
            <a:r>
              <a:rPr lang="en" sz="1950">
                <a:solidFill>
                  <a:srgbClr val="FFFF00"/>
                </a:solidFill>
              </a:rPr>
              <a:t>We should rejoice in the faithfulness and boldness of other Christians in the face of persecution or other trials, and support them.</a:t>
            </a:r>
            <a:endParaRPr sz="1950">
              <a:solidFill>
                <a:srgbClr val="FFFF00"/>
              </a:solidFill>
            </a:endParaRPr>
          </a:p>
          <a:p>
            <a:pPr marL="457200" lvl="0" indent="-352425" algn="l" rtl="0">
              <a:spcBef>
                <a:spcPts val="0"/>
              </a:spcBef>
              <a:spcAft>
                <a:spcPts val="0"/>
              </a:spcAft>
              <a:buClr>
                <a:schemeClr val="dk1"/>
              </a:buClr>
              <a:buSzPts val="1950"/>
              <a:buChar char="●"/>
            </a:pPr>
            <a:r>
              <a:rPr lang="en" sz="1950">
                <a:solidFill>
                  <a:schemeClr val="dk1"/>
                </a:solidFill>
              </a:rPr>
              <a:t>We should always be in awe and gratitude at the great power of God, and answered prayer.</a:t>
            </a:r>
            <a:endParaRPr sz="1950">
              <a:solidFill>
                <a:schemeClr val="dk1"/>
              </a:solidFill>
            </a:endParaRPr>
          </a:p>
          <a:p>
            <a:pPr marL="457200" lvl="0" indent="-352425" algn="l" rtl="0">
              <a:spcBef>
                <a:spcPts val="0"/>
              </a:spcBef>
              <a:spcAft>
                <a:spcPts val="0"/>
              </a:spcAft>
              <a:buClr>
                <a:srgbClr val="00FFFF"/>
              </a:buClr>
              <a:buSzPts val="1950"/>
              <a:buChar char="●"/>
            </a:pPr>
            <a:r>
              <a:rPr lang="en" sz="1950">
                <a:solidFill>
                  <a:srgbClr val="00FFFF"/>
                </a:solidFill>
              </a:rPr>
              <a:t>And we should rejoice every time ANY human being repents of their sins.</a:t>
            </a:r>
            <a:endParaRPr sz="1950">
              <a:solidFill>
                <a:srgbClr val="00FFFF"/>
              </a:solidFill>
            </a:endParaRPr>
          </a:p>
          <a:p>
            <a:pPr marL="457200" lvl="0" indent="-352425" algn="l" rtl="0">
              <a:spcBef>
                <a:spcPts val="0"/>
              </a:spcBef>
              <a:spcAft>
                <a:spcPts val="0"/>
              </a:spcAft>
              <a:buClr>
                <a:srgbClr val="FFFF00"/>
              </a:buClr>
              <a:buSzPts val="1950"/>
              <a:buChar char="●"/>
            </a:pPr>
            <a:r>
              <a:rPr lang="en" sz="1950">
                <a:solidFill>
                  <a:srgbClr val="FFFF00"/>
                </a:solidFill>
              </a:rPr>
              <a:t>But you will recall that this is only Part One, in a lesson of “Highs and Lows”.</a:t>
            </a:r>
            <a:endParaRPr sz="1950">
              <a:solidFill>
                <a:srgbClr val="FFFF00"/>
              </a:solidFill>
            </a:endParaRPr>
          </a:p>
          <a:p>
            <a:pPr marL="457200" lvl="0" indent="-352425" algn="l" rtl="0">
              <a:spcBef>
                <a:spcPts val="0"/>
              </a:spcBef>
              <a:spcAft>
                <a:spcPts val="0"/>
              </a:spcAft>
              <a:buClr>
                <a:schemeClr val="dk1"/>
              </a:buClr>
              <a:buSzPts val="1950"/>
              <a:buChar char="●"/>
            </a:pPr>
            <a:r>
              <a:rPr lang="en" sz="1950">
                <a:solidFill>
                  <a:schemeClr val="dk1"/>
                </a:solidFill>
              </a:rPr>
              <a:t>Would it surprise you you to know that the zealous, victorious Elijah of </a:t>
            </a:r>
            <a:r>
              <a:rPr lang="en" sz="1950" u="sng">
                <a:solidFill>
                  <a:srgbClr val="FFFF00"/>
                </a:solidFill>
              </a:rPr>
              <a:t>1 Kg.18</a:t>
            </a:r>
            <a:r>
              <a:rPr lang="en" sz="1950">
                <a:solidFill>
                  <a:schemeClr val="dk1"/>
                </a:solidFill>
              </a:rPr>
              <a:t>, 48 hours later, will be begging God to kill him?  Next week is </a:t>
            </a:r>
            <a:r>
              <a:rPr lang="en" sz="1950" u="sng">
                <a:solidFill>
                  <a:srgbClr val="FFFF00"/>
                </a:solidFill>
              </a:rPr>
              <a:t>1 Kg.19</a:t>
            </a:r>
            <a:r>
              <a:rPr lang="en" sz="1950">
                <a:solidFill>
                  <a:schemeClr val="dk1"/>
                </a:solidFill>
              </a:rPr>
              <a:t> - “Lows”.</a:t>
            </a:r>
            <a:endParaRPr sz="1950">
              <a:solidFill>
                <a:schemeClr val="dk1"/>
              </a:solidFill>
            </a:endParaRPr>
          </a:p>
          <a:p>
            <a:pPr marL="457200" lvl="0" indent="-352425" algn="l" rtl="0">
              <a:spcBef>
                <a:spcPts val="0"/>
              </a:spcBef>
              <a:spcAft>
                <a:spcPts val="0"/>
              </a:spcAft>
              <a:buClr>
                <a:srgbClr val="FFFF00"/>
              </a:buClr>
              <a:buSzPts val="1950"/>
              <a:buChar char="●"/>
            </a:pPr>
            <a:r>
              <a:rPr lang="en" sz="1950" u="sng">
                <a:solidFill>
                  <a:srgbClr val="FFFF00"/>
                </a:solidFill>
              </a:rPr>
              <a:t>1 Kg.18:21</a:t>
            </a:r>
            <a:r>
              <a:rPr lang="en" sz="1950">
                <a:solidFill>
                  <a:srgbClr val="00FFFF"/>
                </a:solidFill>
              </a:rPr>
              <a:t> </a:t>
            </a:r>
            <a:r>
              <a:rPr lang="en" sz="1950" i="1">
                <a:solidFill>
                  <a:schemeClr val="dk1"/>
                </a:solidFill>
              </a:rPr>
              <a:t>“...</a:t>
            </a:r>
            <a:r>
              <a:rPr lang="en" sz="1950" i="1" u="sng">
                <a:solidFill>
                  <a:schemeClr val="dk1"/>
                </a:solidFill>
              </a:rPr>
              <a:t>How long will you hesitate between two opinions</a:t>
            </a:r>
            <a:r>
              <a:rPr lang="en" sz="1950" i="1">
                <a:solidFill>
                  <a:schemeClr val="dk1"/>
                </a:solidFill>
              </a:rPr>
              <a:t>? If the Lord is God, follow Him; but if Baal </a:t>
            </a:r>
            <a:r>
              <a:rPr lang="en" sz="1950">
                <a:solidFill>
                  <a:srgbClr val="FFFF00"/>
                </a:solidFill>
              </a:rPr>
              <a:t>(or any other so-called god)</a:t>
            </a:r>
            <a:r>
              <a:rPr lang="en" sz="1950" i="1">
                <a:solidFill>
                  <a:schemeClr val="dk1"/>
                </a:solidFill>
              </a:rPr>
              <a:t>, follow him.”</a:t>
            </a:r>
            <a:endParaRPr sz="1950" i="1">
              <a:solidFill>
                <a:schemeClr val="dk1"/>
              </a:solidFill>
            </a:endParaRPr>
          </a:p>
          <a:p>
            <a:pPr marL="457200" lvl="0" indent="0" algn="l" rtl="0">
              <a:spcBef>
                <a:spcPts val="0"/>
              </a:spcBef>
              <a:spcAft>
                <a:spcPts val="0"/>
              </a:spcAft>
              <a:buNone/>
            </a:pP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800" y="0"/>
            <a:ext cx="92583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BACKGROUND FOR 1 KG.18</a:t>
            </a:r>
            <a:endParaRPr sz="5000" b="1">
              <a:solidFill>
                <a:srgbClr val="00FFFF"/>
              </a:solidFill>
            </a:endParaRPr>
          </a:p>
        </p:txBody>
      </p:sp>
      <p:sp>
        <p:nvSpPr>
          <p:cNvPr id="61" name="Google Shape;61;p14"/>
          <p:cNvSpPr txBox="1">
            <a:spLocks noGrp="1"/>
          </p:cNvSpPr>
          <p:nvPr>
            <p:ph type="subTitle" idx="1"/>
          </p:nvPr>
        </p:nvSpPr>
        <p:spPr>
          <a:xfrm>
            <a:off x="-134000" y="307250"/>
            <a:ext cx="9339300" cy="48360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rgbClr val="FFFF00"/>
              </a:buClr>
              <a:buSzPts val="2600"/>
              <a:buChar char="●"/>
            </a:pPr>
            <a:r>
              <a:rPr lang="en" sz="2600">
                <a:solidFill>
                  <a:srgbClr val="FFFF00"/>
                </a:solidFill>
              </a:rPr>
              <a:t>We are in the middle of the “Divided Kingdom” period - Israel’s 10 tribes in the North, Judah’s 2 tribes in the South.</a:t>
            </a:r>
            <a:endParaRPr sz="2600">
              <a:solidFill>
                <a:srgbClr val="FFFF00"/>
              </a:solidFill>
            </a:endParaRPr>
          </a:p>
          <a:p>
            <a:pPr marL="457200" lvl="0" indent="-393700" algn="l" rtl="0">
              <a:spcBef>
                <a:spcPts val="0"/>
              </a:spcBef>
              <a:spcAft>
                <a:spcPts val="0"/>
              </a:spcAft>
              <a:buClr>
                <a:schemeClr val="dk1"/>
              </a:buClr>
              <a:buSzPts val="2600"/>
              <a:buChar char="●"/>
            </a:pPr>
            <a:r>
              <a:rPr lang="en" sz="2600">
                <a:solidFill>
                  <a:schemeClr val="dk1"/>
                </a:solidFill>
              </a:rPr>
              <a:t>ALL of Israel’s kings were wicked.  Ahab, as we read, just happens to be described as the worst of them all.</a:t>
            </a:r>
            <a:endParaRPr sz="2600">
              <a:solidFill>
                <a:schemeClr val="dk1"/>
              </a:solidFill>
            </a:endParaRPr>
          </a:p>
          <a:p>
            <a:pPr marL="457200" lvl="0" indent="-393700" algn="l" rtl="0">
              <a:spcBef>
                <a:spcPts val="0"/>
              </a:spcBef>
              <a:spcAft>
                <a:spcPts val="0"/>
              </a:spcAft>
              <a:buClr>
                <a:srgbClr val="00FFFF"/>
              </a:buClr>
              <a:buSzPts val="2600"/>
              <a:buChar char="●"/>
            </a:pPr>
            <a:r>
              <a:rPr lang="en" sz="2600">
                <a:solidFill>
                  <a:srgbClr val="00FFFF"/>
                </a:solidFill>
              </a:rPr>
              <a:t>In </a:t>
            </a:r>
            <a:r>
              <a:rPr lang="en" sz="2600" u="sng">
                <a:solidFill>
                  <a:srgbClr val="FFFF00"/>
                </a:solidFill>
              </a:rPr>
              <a:t>1 Kg.17</a:t>
            </a:r>
            <a:r>
              <a:rPr lang="en" sz="2600">
                <a:solidFill>
                  <a:srgbClr val="00FFFF"/>
                </a:solidFill>
              </a:rPr>
              <a:t> a prophet of God, Elijah, has told King Ahab that, because of Israel’s sins, there will be no rain or even DEW for a long period of time.  God provides for Elijah, both miraculously and providentially, through this famine, which actually lasts 3 years!</a:t>
            </a:r>
            <a:endParaRPr sz="2600">
              <a:solidFill>
                <a:srgbClr val="00FFFF"/>
              </a:solidFill>
            </a:endParaRPr>
          </a:p>
          <a:p>
            <a:pPr marL="457200" lvl="0" indent="-393700" algn="l" rtl="0">
              <a:spcBef>
                <a:spcPts val="0"/>
              </a:spcBef>
              <a:spcAft>
                <a:spcPts val="0"/>
              </a:spcAft>
              <a:buClr>
                <a:srgbClr val="FFFF00"/>
              </a:buClr>
              <a:buSzPts val="2600"/>
              <a:buChar char="●"/>
            </a:pPr>
            <a:r>
              <a:rPr lang="en" sz="2600">
                <a:solidFill>
                  <a:srgbClr val="FFFF00"/>
                </a:solidFill>
              </a:rPr>
              <a:t>So we begin chapter 18, for those trying to serve God faithfully (at the risk of their own life), at a LOW point!  But by the end of this chapter they will be at a HIGH point!</a:t>
            </a:r>
            <a:endParaRPr sz="26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94900" y="0"/>
            <a:ext cx="9522300" cy="45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ENCOURAGEMENT</a:t>
            </a:r>
            <a:endParaRPr sz="5000" b="1">
              <a:solidFill>
                <a:srgbClr val="00FFFF"/>
              </a:solidFill>
            </a:endParaRPr>
          </a:p>
        </p:txBody>
      </p:sp>
      <p:sp>
        <p:nvSpPr>
          <p:cNvPr id="67" name="Google Shape;67;p15"/>
          <p:cNvSpPr txBox="1">
            <a:spLocks noGrp="1"/>
          </p:cNvSpPr>
          <p:nvPr>
            <p:ph type="subTitle" idx="1"/>
          </p:nvPr>
        </p:nvSpPr>
        <p:spPr>
          <a:xfrm>
            <a:off x="-161075" y="365625"/>
            <a:ext cx="9366600" cy="4777800"/>
          </a:xfrm>
          <a:prstGeom prst="rect">
            <a:avLst/>
          </a:prstGeom>
        </p:spPr>
        <p:txBody>
          <a:bodyPr spcFirstLastPara="1" wrap="square" lIns="91425" tIns="91425" rIns="91425" bIns="91425" anchor="t" anchorCtr="0">
            <a:noAutofit/>
          </a:bodyPr>
          <a:lstStyle/>
          <a:p>
            <a:pPr marL="457200" lvl="0" indent="-358775" algn="l" rtl="0">
              <a:spcBef>
                <a:spcPts val="0"/>
              </a:spcBef>
              <a:spcAft>
                <a:spcPts val="0"/>
              </a:spcAft>
              <a:buClr>
                <a:srgbClr val="FFFF00"/>
              </a:buClr>
              <a:buSzPts val="2050"/>
              <a:buChar char="●"/>
            </a:pPr>
            <a:r>
              <a:rPr lang="en" sz="2050" u="sng" dirty="0">
                <a:solidFill>
                  <a:srgbClr val="FFFF00"/>
                </a:solidFill>
              </a:rPr>
              <a:t>1 Kg.18:1-2</a:t>
            </a:r>
            <a:r>
              <a:rPr lang="en" sz="2050" dirty="0">
                <a:solidFill>
                  <a:srgbClr val="FFFF00"/>
                </a:solidFill>
              </a:rPr>
              <a:t> </a:t>
            </a:r>
            <a:r>
              <a:rPr lang="en" sz="2050" i="1" dirty="0">
                <a:solidFill>
                  <a:schemeClr val="dk1"/>
                </a:solidFill>
              </a:rPr>
              <a:t>“Now it happened after many days that the word of the Lord came to Elijah </a:t>
            </a:r>
            <a:r>
              <a:rPr lang="en" sz="2050" i="1" u="sng" dirty="0">
                <a:solidFill>
                  <a:schemeClr val="dk1"/>
                </a:solidFill>
              </a:rPr>
              <a:t>in the third year</a:t>
            </a:r>
            <a:r>
              <a:rPr lang="en" sz="2050" i="1" dirty="0">
                <a:solidFill>
                  <a:schemeClr val="dk1"/>
                </a:solidFill>
              </a:rPr>
              <a:t>, saying, “Go, show yourself to Ahab, and I will send rain on the face of the earth.” 2 So Elijah went to show himself to Ahab. Now the famine was severe in Samaria.”</a:t>
            </a:r>
            <a:endParaRPr sz="2050" i="1" dirty="0">
              <a:solidFill>
                <a:schemeClr val="dk1"/>
              </a:solidFill>
            </a:endParaRPr>
          </a:p>
          <a:p>
            <a:pPr marL="457200" lvl="0" indent="-358775" algn="l" rtl="0">
              <a:spcBef>
                <a:spcPts val="0"/>
              </a:spcBef>
              <a:spcAft>
                <a:spcPts val="0"/>
              </a:spcAft>
              <a:buClr>
                <a:srgbClr val="FFFF00"/>
              </a:buClr>
              <a:buSzPts val="2050"/>
              <a:buChar char="●"/>
            </a:pPr>
            <a:r>
              <a:rPr lang="en" sz="2050" dirty="0">
                <a:solidFill>
                  <a:srgbClr val="FFFF00"/>
                </a:solidFill>
              </a:rPr>
              <a:t>The encouraging promises of God, and the blessings of God (such as much needed rain), are intended to give us JOY!</a:t>
            </a:r>
            <a:endParaRPr sz="2050" dirty="0">
              <a:solidFill>
                <a:srgbClr val="FFFF00"/>
              </a:solidFill>
            </a:endParaRPr>
          </a:p>
          <a:p>
            <a:pPr marL="457200" lvl="0" indent="-358775" algn="l" rtl="0">
              <a:spcBef>
                <a:spcPts val="0"/>
              </a:spcBef>
              <a:spcAft>
                <a:spcPts val="0"/>
              </a:spcAft>
              <a:buClr>
                <a:srgbClr val="FFFF00"/>
              </a:buClr>
              <a:buSzPts val="2050"/>
              <a:buChar char="●"/>
            </a:pPr>
            <a:r>
              <a:rPr lang="en" sz="2050" u="sng" dirty="0">
                <a:solidFill>
                  <a:srgbClr val="FFFF00"/>
                </a:solidFill>
              </a:rPr>
              <a:t>1 Kn.18:3-16</a:t>
            </a:r>
            <a:r>
              <a:rPr lang="en" sz="2050" dirty="0">
                <a:solidFill>
                  <a:srgbClr val="FFFF00"/>
                </a:solidFill>
              </a:rPr>
              <a:t> </a:t>
            </a:r>
            <a:r>
              <a:rPr lang="en" sz="2050" dirty="0">
                <a:solidFill>
                  <a:schemeClr val="dk1"/>
                </a:solidFill>
              </a:rPr>
              <a:t>give us more information about the work of another of God’s prophets, Obadiah (author of the book that bears his name).  Obadiah had saved the life of many other prophets of God from the wrath of Queen Jezebel, Ahab’s pagan wife.  After initially expressing fear for his own life, Obadiah tells Ahab that Elijah has returned with another message from God.</a:t>
            </a:r>
            <a:endParaRPr sz="2050" dirty="0">
              <a:solidFill>
                <a:schemeClr val="dk1"/>
              </a:solidFill>
            </a:endParaRPr>
          </a:p>
          <a:p>
            <a:pPr marL="457200" lvl="0" indent="-358775" algn="l" rtl="0">
              <a:spcBef>
                <a:spcPts val="0"/>
              </a:spcBef>
              <a:spcAft>
                <a:spcPts val="0"/>
              </a:spcAft>
              <a:buClr>
                <a:srgbClr val="00FFFF"/>
              </a:buClr>
              <a:buSzPts val="2050"/>
              <a:buChar char="●"/>
            </a:pPr>
            <a:r>
              <a:rPr lang="en" sz="2050" dirty="0">
                <a:solidFill>
                  <a:srgbClr val="00FFFF"/>
                </a:solidFill>
              </a:rPr>
              <a:t>I hope we see from accounts such as these that God gives us brethren to build us up and encourage us when we are afraid, just as Elijah and Obadiah did for each other.</a:t>
            </a:r>
            <a:endParaRPr sz="20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94900" y="0"/>
            <a:ext cx="9522300" cy="45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BOLD CONFRONTATIONS</a:t>
            </a:r>
            <a:endParaRPr sz="5000" b="1">
              <a:solidFill>
                <a:srgbClr val="00FFFF"/>
              </a:solidFill>
            </a:endParaRPr>
          </a:p>
        </p:txBody>
      </p:sp>
      <p:sp>
        <p:nvSpPr>
          <p:cNvPr id="73" name="Google Shape;73;p16"/>
          <p:cNvSpPr txBox="1">
            <a:spLocks noGrp="1"/>
          </p:cNvSpPr>
          <p:nvPr>
            <p:ph type="subTitle" idx="1"/>
          </p:nvPr>
        </p:nvSpPr>
        <p:spPr>
          <a:xfrm>
            <a:off x="-161075" y="327550"/>
            <a:ext cx="9366600" cy="48159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dirty="0">
                <a:solidFill>
                  <a:srgbClr val="FFFF00"/>
                </a:solidFill>
              </a:rPr>
              <a:t>1 Kg.18:17-21</a:t>
            </a:r>
            <a:r>
              <a:rPr lang="en" sz="2200" i="1" dirty="0">
                <a:solidFill>
                  <a:schemeClr val="dk1"/>
                </a:solidFill>
              </a:rPr>
              <a:t> “When Ahab saw Elijah, Ahab said to him, “Is this you, you troubler of Israel?” 18 He said, “</a:t>
            </a:r>
            <a:r>
              <a:rPr lang="en" sz="2200" i="1" u="sng" dirty="0">
                <a:solidFill>
                  <a:schemeClr val="dk1"/>
                </a:solidFill>
              </a:rPr>
              <a:t>I have not troubled Israel, but you and your father’s house have, because you have forsaken the commandments of the Lord and you have followed the Baals</a:t>
            </a:r>
            <a:r>
              <a:rPr lang="en" sz="2200" i="1" dirty="0">
                <a:solidFill>
                  <a:schemeClr val="dk1"/>
                </a:solidFill>
              </a:rPr>
              <a:t>. 19 Now then send and gather to me all Israel at Mount Carmel, together with 450 prophets of Baal and 400 prophets of the Asherah, who eat at Jezebel’s table.” 20 So Ahab sent a message among all the sons of Israel and brought the prophets together at Mount Carmel. 21 </a:t>
            </a:r>
            <a:r>
              <a:rPr lang="en" sz="2200" i="1" u="sng" dirty="0">
                <a:solidFill>
                  <a:schemeClr val="dk1"/>
                </a:solidFill>
              </a:rPr>
              <a:t>Elijah came near to all the people</a:t>
            </a:r>
            <a:r>
              <a:rPr lang="en" sz="2200" i="1" dirty="0">
                <a:solidFill>
                  <a:schemeClr val="dk1"/>
                </a:solidFill>
              </a:rPr>
              <a:t> and said, “</a:t>
            </a:r>
            <a:r>
              <a:rPr lang="en" sz="2200" i="1" u="sng" dirty="0">
                <a:solidFill>
                  <a:schemeClr val="dk1"/>
                </a:solidFill>
              </a:rPr>
              <a:t>How long will you hesitate between two opinions</a:t>
            </a:r>
            <a:r>
              <a:rPr lang="en" sz="2200" i="1" dirty="0">
                <a:solidFill>
                  <a:schemeClr val="dk1"/>
                </a:solidFill>
              </a:rPr>
              <a:t>? If the Lord is God, follow Him; but if Baal, follow him.” But the people did not answer him a word.”</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dirty="0">
                <a:solidFill>
                  <a:srgbClr val="FFFF00"/>
                </a:solidFill>
              </a:rPr>
              <a:t>When a Christian boldly proclaims the word of God to their enemies, we should support them and praise God for such courage!</a:t>
            </a:r>
            <a:endParaRPr sz="2200" dirty="0">
              <a:solidFill>
                <a:srgbClr val="FFFF00"/>
              </a:solidFill>
            </a:endParaRPr>
          </a:p>
          <a:p>
            <a:pPr marL="457200" lvl="0" indent="-368300" algn="l" rtl="0">
              <a:spcBef>
                <a:spcPts val="0"/>
              </a:spcBef>
              <a:spcAft>
                <a:spcPts val="0"/>
              </a:spcAft>
              <a:buClr>
                <a:srgbClr val="00FFFF"/>
              </a:buClr>
              <a:buSzPts val="2200"/>
              <a:buChar char="●"/>
            </a:pPr>
            <a:r>
              <a:rPr lang="en" sz="2200" dirty="0">
                <a:solidFill>
                  <a:srgbClr val="00FFFF"/>
                </a:solidFill>
              </a:rPr>
              <a:t>When a Christian confidently teaches someone the word, rejoice!</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94900" y="0"/>
            <a:ext cx="9522300" cy="45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FOOLISHNESS EXPOSED</a:t>
            </a:r>
            <a:endParaRPr sz="5000" b="1">
              <a:solidFill>
                <a:srgbClr val="00FFFF"/>
              </a:solidFill>
            </a:endParaRPr>
          </a:p>
        </p:txBody>
      </p:sp>
      <p:sp>
        <p:nvSpPr>
          <p:cNvPr id="79" name="Google Shape;79;p17"/>
          <p:cNvSpPr txBox="1">
            <a:spLocks noGrp="1"/>
          </p:cNvSpPr>
          <p:nvPr>
            <p:ph type="subTitle" idx="1"/>
          </p:nvPr>
        </p:nvSpPr>
        <p:spPr>
          <a:xfrm>
            <a:off x="-66325" y="327550"/>
            <a:ext cx="9271800" cy="481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u="sng">
                <a:solidFill>
                  <a:srgbClr val="FFFF00"/>
                </a:solidFill>
              </a:rPr>
              <a:t>1 Kg.18:22-28</a:t>
            </a:r>
            <a:r>
              <a:rPr lang="en" sz="1800">
                <a:solidFill>
                  <a:srgbClr val="00FFFF"/>
                </a:solidFill>
              </a:rPr>
              <a:t> </a:t>
            </a:r>
            <a:r>
              <a:rPr lang="en" sz="1800" i="1">
                <a:solidFill>
                  <a:schemeClr val="dk1"/>
                </a:solidFill>
              </a:rPr>
              <a:t>“Then Elijah said to the people, “I alone am left a prophet of the Lord, but Baal’s prophets are 450 men. 23 Now let them give us two oxen; and let them choose one ox for themselves and cut it up, and place it on the wood, but put no fire under it; and I will prepare the other ox and lay it on the wood, and I will not put a fire under it. 24 Then you call on the name of your god, and I will call on the name of the Lord, and </a:t>
            </a:r>
            <a:r>
              <a:rPr lang="en" sz="1800" i="1" u="sng">
                <a:solidFill>
                  <a:schemeClr val="dk1"/>
                </a:solidFill>
              </a:rPr>
              <a:t>the God who answers by fire, He is God</a:t>
            </a:r>
            <a:r>
              <a:rPr lang="en" sz="1800" i="1">
                <a:solidFill>
                  <a:schemeClr val="dk1"/>
                </a:solidFill>
              </a:rPr>
              <a:t>.” And all the people said, “That is a good idea.” 25 So Elijah said to the prophets of Baal, “Choose one ox for yourselves and prepare it first for you are many, and call on the name of your god, but put no fire under it.” 26 Then they took the ox which was given them and they prepared it and </a:t>
            </a:r>
            <a:r>
              <a:rPr lang="en" sz="1800" i="1" u="sng">
                <a:solidFill>
                  <a:schemeClr val="dk1"/>
                </a:solidFill>
              </a:rPr>
              <a:t>called on the name of Baal from morning until noon</a:t>
            </a:r>
            <a:r>
              <a:rPr lang="en" sz="1800" i="1">
                <a:solidFill>
                  <a:schemeClr val="dk1"/>
                </a:solidFill>
              </a:rPr>
              <a:t> saying, “O Baal, answer us.” But there was no voice and no one answered. And </a:t>
            </a:r>
            <a:r>
              <a:rPr lang="en" sz="1800" i="1" u="sng">
                <a:solidFill>
                  <a:schemeClr val="dk1"/>
                </a:solidFill>
              </a:rPr>
              <a:t>they leaped about the altar which they made</a:t>
            </a:r>
            <a:r>
              <a:rPr lang="en" sz="1800" i="1">
                <a:solidFill>
                  <a:schemeClr val="dk1"/>
                </a:solidFill>
              </a:rPr>
              <a:t>. 27 It came about at noon, that Elijah mocked them and said, “</a:t>
            </a:r>
            <a:r>
              <a:rPr lang="en" sz="1800" i="1" u="sng">
                <a:solidFill>
                  <a:schemeClr val="dk1"/>
                </a:solidFill>
              </a:rPr>
              <a:t>Call out with a loud voice, for he is a god; either he is occupied or gone aside, or is on a journey, or perhaps he is asleep and needs to be awakened</a:t>
            </a:r>
            <a:r>
              <a:rPr lang="en" sz="1800" i="1">
                <a:solidFill>
                  <a:schemeClr val="dk1"/>
                </a:solidFill>
              </a:rPr>
              <a:t>.” 28 So </a:t>
            </a:r>
            <a:r>
              <a:rPr lang="en" sz="1800" i="1" u="sng">
                <a:solidFill>
                  <a:schemeClr val="dk1"/>
                </a:solidFill>
              </a:rPr>
              <a:t>they cried with a loud voice and cut themselves according to their custom with swords and lances until the blood gushed out on them</a:t>
            </a:r>
            <a:r>
              <a:rPr lang="en" sz="1800" i="1">
                <a:solidFill>
                  <a:schemeClr val="dk1"/>
                </a:solidFill>
              </a:rPr>
              <a:t>. 29 When midday was past, </a:t>
            </a:r>
            <a:r>
              <a:rPr lang="en" sz="1800" i="1" u="sng">
                <a:solidFill>
                  <a:schemeClr val="dk1"/>
                </a:solidFill>
              </a:rPr>
              <a:t>they raved until the time of the offering of the evening sacrifice</a:t>
            </a:r>
            <a:r>
              <a:rPr lang="en" sz="1800" i="1">
                <a:solidFill>
                  <a:schemeClr val="dk1"/>
                </a:solidFill>
              </a:rPr>
              <a:t>; </a:t>
            </a:r>
            <a:r>
              <a:rPr lang="en" sz="1800" i="1" u="sng">
                <a:solidFill>
                  <a:srgbClr val="FFFF00"/>
                </a:solidFill>
              </a:rPr>
              <a:t>but there was no voice, no one answered, and no one paid attention</a:t>
            </a:r>
            <a:r>
              <a:rPr lang="en" sz="1800" i="1">
                <a:solidFill>
                  <a:schemeClr val="dk1"/>
                </a:solidFill>
              </a:rPr>
              <a:t>.”</a:t>
            </a:r>
            <a:endParaRPr sz="18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94900" y="0"/>
            <a:ext cx="9522300" cy="45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FOLLY IN FALSE TEACHING</a:t>
            </a:r>
            <a:endParaRPr sz="5000" b="1">
              <a:solidFill>
                <a:srgbClr val="00FFFF"/>
              </a:solidFill>
            </a:endParaRPr>
          </a:p>
        </p:txBody>
      </p:sp>
      <p:sp>
        <p:nvSpPr>
          <p:cNvPr id="85" name="Google Shape;85;p18"/>
          <p:cNvSpPr txBox="1">
            <a:spLocks noGrp="1"/>
          </p:cNvSpPr>
          <p:nvPr>
            <p:ph type="subTitle" idx="1"/>
          </p:nvPr>
        </p:nvSpPr>
        <p:spPr>
          <a:xfrm>
            <a:off x="-161075" y="327600"/>
            <a:ext cx="9312300" cy="4815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We have an expression “Better to remain silent and have others think you a fool, than to open your mouth and remove all doubt!”</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It is OK, it IS scriptural, to rejoice and to praise God when foolishness and sin are exposed as such and begin being mocked by society at large.  I am NOT saying to rejoice when your enemy falls.  I AM saying to praise God when the devil and his many lies are exposed!</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Modern examples:  The more that we learn about children in the womb and how early they develop; biological men competing in women’s sports; the data showing the importance of 2 parent households; the obvious problems that false teaching in denominations will encourage; the more unique that our planet becomes every time they discover new galaxies and other planets!</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And in the prophets of Baals’ case, with their greater numbers, their idols, their influence over the king and the people - look how long and hard they tried!  I give them credit for trying - but no one was there!</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1 Pet.2:15</a:t>
            </a:r>
            <a:r>
              <a:rPr lang="en" sz="1900" dirty="0">
                <a:solidFill>
                  <a:srgbClr val="FFFF00"/>
                </a:solidFill>
              </a:rPr>
              <a:t> </a:t>
            </a:r>
            <a:r>
              <a:rPr lang="en" sz="1900" i="1" dirty="0">
                <a:solidFill>
                  <a:schemeClr val="dk1"/>
                </a:solidFill>
              </a:rPr>
              <a:t>“For such is the will of God that </a:t>
            </a:r>
            <a:r>
              <a:rPr lang="en" sz="1900" i="1" u="sng" dirty="0">
                <a:solidFill>
                  <a:schemeClr val="dk1"/>
                </a:solidFill>
              </a:rPr>
              <a:t>by doing right you may silence the ignorance of foolish men</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94900" y="0"/>
            <a:ext cx="9522300" cy="45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WORKING FAITH</a:t>
            </a:r>
            <a:endParaRPr sz="5000" b="1">
              <a:solidFill>
                <a:srgbClr val="00FFFF"/>
              </a:solidFill>
            </a:endParaRPr>
          </a:p>
        </p:txBody>
      </p:sp>
      <p:sp>
        <p:nvSpPr>
          <p:cNvPr id="91" name="Google Shape;91;p19"/>
          <p:cNvSpPr txBox="1">
            <a:spLocks noGrp="1"/>
          </p:cNvSpPr>
          <p:nvPr>
            <p:ph type="subTitle" idx="1"/>
          </p:nvPr>
        </p:nvSpPr>
        <p:spPr>
          <a:xfrm>
            <a:off x="-161075" y="327600"/>
            <a:ext cx="9312300" cy="4815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1 Kg.18:30-35</a:t>
            </a:r>
            <a:r>
              <a:rPr lang="en" sz="1900" dirty="0">
                <a:solidFill>
                  <a:srgbClr val="FFFF00"/>
                </a:solidFill>
              </a:rPr>
              <a:t> </a:t>
            </a:r>
            <a:r>
              <a:rPr lang="en" sz="1900" i="1" dirty="0">
                <a:solidFill>
                  <a:schemeClr val="dk1"/>
                </a:solidFill>
              </a:rPr>
              <a:t>“Then Elijah said to all the people, “Come near to me.” So all the people came near to him. And </a:t>
            </a:r>
            <a:r>
              <a:rPr lang="en" sz="1900" i="1" u="sng" dirty="0">
                <a:solidFill>
                  <a:schemeClr val="dk1"/>
                </a:solidFill>
              </a:rPr>
              <a:t>he repaired the altar of the Lord</a:t>
            </a:r>
            <a:r>
              <a:rPr lang="en" sz="1900" i="1" dirty="0">
                <a:solidFill>
                  <a:schemeClr val="dk1"/>
                </a:solidFill>
              </a:rPr>
              <a:t> which had been torn down. 31 </a:t>
            </a:r>
            <a:r>
              <a:rPr lang="en" sz="1900" i="1" u="sng" dirty="0">
                <a:solidFill>
                  <a:schemeClr val="dk1"/>
                </a:solidFill>
              </a:rPr>
              <a:t>Elijah took twelve stones</a:t>
            </a:r>
            <a:r>
              <a:rPr lang="en" sz="1900" i="1" dirty="0">
                <a:solidFill>
                  <a:schemeClr val="dk1"/>
                </a:solidFill>
              </a:rPr>
              <a:t> according to the number of the tribes of the sons of Jacob, to whom the word of the Lord had come, saying, “Israel shall be your name.” 32 So with the stones he built an altar in the name of the Lord, and </a:t>
            </a:r>
            <a:r>
              <a:rPr lang="en" sz="1900" i="1" u="sng" dirty="0">
                <a:solidFill>
                  <a:schemeClr val="dk1"/>
                </a:solidFill>
              </a:rPr>
              <a:t>he made a trench around the altar</a:t>
            </a:r>
            <a:r>
              <a:rPr lang="en" sz="1900" i="1" dirty="0">
                <a:solidFill>
                  <a:schemeClr val="dk1"/>
                </a:solidFill>
              </a:rPr>
              <a:t>, large enough to hold two measures of seed. 33 Then </a:t>
            </a:r>
            <a:r>
              <a:rPr lang="en" sz="1900" i="1" u="sng" dirty="0">
                <a:solidFill>
                  <a:schemeClr val="dk1"/>
                </a:solidFill>
              </a:rPr>
              <a:t>he arranged the wood and cut the ox in pieces and laid it on the wood</a:t>
            </a:r>
            <a:r>
              <a:rPr lang="en" sz="1900" i="1" dirty="0">
                <a:solidFill>
                  <a:schemeClr val="dk1"/>
                </a:solidFill>
              </a:rPr>
              <a:t>. 34 And he said, “Fill four pitchers with water and pour it on the burnt offering and on the wood.” And he said, “Do it </a:t>
            </a:r>
            <a:r>
              <a:rPr lang="en" sz="1900" i="1" u="sng" dirty="0">
                <a:solidFill>
                  <a:schemeClr val="dk1"/>
                </a:solidFill>
              </a:rPr>
              <a:t>a second time</a:t>
            </a:r>
            <a:r>
              <a:rPr lang="en" sz="1900" i="1" dirty="0">
                <a:solidFill>
                  <a:schemeClr val="dk1"/>
                </a:solidFill>
              </a:rPr>
              <a:t>,” and they did it a second time. And he said, “Do it </a:t>
            </a:r>
            <a:r>
              <a:rPr lang="en" sz="1900" i="1" u="sng" dirty="0">
                <a:solidFill>
                  <a:schemeClr val="dk1"/>
                </a:solidFill>
              </a:rPr>
              <a:t>a third time</a:t>
            </a:r>
            <a:r>
              <a:rPr lang="en" sz="1900" i="1" dirty="0">
                <a:solidFill>
                  <a:schemeClr val="dk1"/>
                </a:solidFill>
              </a:rPr>
              <a:t>,” and they did it a third time. 35 The water flowed around the altar and </a:t>
            </a:r>
            <a:r>
              <a:rPr lang="en" sz="1900" i="1" u="sng" dirty="0">
                <a:solidFill>
                  <a:schemeClr val="dk1"/>
                </a:solidFill>
              </a:rPr>
              <a:t>he also filled the trench with water</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We see Elijah diligently, patiently, repairing the altar in a very specific manner - with ALL tribes represented.  It was hard work to do so much of this by himself.</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And this is NOT how you start a fire!  We see in this entire ordeal how much faith Elijah had in what was going to come next.  There would be no doubt this time.</a:t>
            </a:r>
            <a:endParaRPr sz="1900" dirty="0">
              <a:solidFill>
                <a:srgbClr val="00FFFF"/>
              </a:solidFill>
            </a:endParaRPr>
          </a:p>
          <a:p>
            <a:pPr marL="457200" lvl="0" indent="-349250" algn="l" rtl="0">
              <a:spcBef>
                <a:spcPts val="0"/>
              </a:spcBef>
              <a:spcAft>
                <a:spcPts val="0"/>
              </a:spcAft>
              <a:buClr>
                <a:schemeClr val="dk1"/>
              </a:buClr>
              <a:buSzPts val="1900"/>
              <a:buChar char="●"/>
            </a:pPr>
            <a:r>
              <a:rPr lang="en" sz="1900" dirty="0">
                <a:solidFill>
                  <a:schemeClr val="dk1"/>
                </a:solidFill>
              </a:rPr>
              <a:t>I hope that we all take joy in the patient, hard-working faith of our brethren!</a:t>
            </a:r>
            <a:endParaRPr sz="19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94900" y="0"/>
            <a:ext cx="9522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GOD’S POWER ON DISPLAY</a:t>
            </a:r>
            <a:endParaRPr sz="5000" b="1">
              <a:solidFill>
                <a:srgbClr val="00FFFF"/>
              </a:solidFill>
            </a:endParaRPr>
          </a:p>
        </p:txBody>
      </p:sp>
      <p:sp>
        <p:nvSpPr>
          <p:cNvPr id="97" name="Google Shape;97;p20"/>
          <p:cNvSpPr txBox="1">
            <a:spLocks noGrp="1"/>
          </p:cNvSpPr>
          <p:nvPr>
            <p:ph type="subTitle" idx="1"/>
          </p:nvPr>
        </p:nvSpPr>
        <p:spPr>
          <a:xfrm>
            <a:off x="-194900" y="385775"/>
            <a:ext cx="9441000" cy="4757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1 Kg.18:36-39</a:t>
            </a:r>
            <a:r>
              <a:rPr lang="en" sz="2000" dirty="0">
                <a:solidFill>
                  <a:schemeClr val="dk1"/>
                </a:solidFill>
              </a:rPr>
              <a:t> </a:t>
            </a:r>
            <a:r>
              <a:rPr lang="en" sz="2000" i="1" dirty="0">
                <a:solidFill>
                  <a:schemeClr val="dk1"/>
                </a:solidFill>
              </a:rPr>
              <a:t>“At the time of the offering of the evening sacrifice, Elijah the prophet came near and said, “O Lord, the God of Abraham, Isaac and Israel, </a:t>
            </a:r>
            <a:r>
              <a:rPr lang="en" sz="2000" i="1" u="sng" dirty="0">
                <a:solidFill>
                  <a:schemeClr val="dk1"/>
                </a:solidFill>
              </a:rPr>
              <a:t>today let it be known that You are God in Israel and that I am Your servant</a:t>
            </a:r>
            <a:r>
              <a:rPr lang="en" sz="2000" i="1" dirty="0">
                <a:solidFill>
                  <a:schemeClr val="dk1"/>
                </a:solidFill>
              </a:rPr>
              <a:t> and I have done all these things at Your word. 37 </a:t>
            </a:r>
            <a:r>
              <a:rPr lang="en" sz="2000" i="1" u="sng" dirty="0">
                <a:solidFill>
                  <a:schemeClr val="dk1"/>
                </a:solidFill>
              </a:rPr>
              <a:t>Answer me, O Lord, answer me, that this people may know that You, O Lord, are God, and that You have turned their heart back again</a:t>
            </a:r>
            <a:r>
              <a:rPr lang="en" sz="2000" i="1" dirty="0">
                <a:solidFill>
                  <a:schemeClr val="dk1"/>
                </a:solidFill>
              </a:rPr>
              <a:t>.” 38 Then the fire of the Lord fell and consumed the burnt offering and the wood </a:t>
            </a:r>
            <a:r>
              <a:rPr lang="en" sz="2000" i="1" u="sng" dirty="0">
                <a:solidFill>
                  <a:schemeClr val="dk1"/>
                </a:solidFill>
              </a:rPr>
              <a:t>and the stones and the dust</a:t>
            </a:r>
            <a:r>
              <a:rPr lang="en" sz="2000" i="1" dirty="0">
                <a:solidFill>
                  <a:schemeClr val="dk1"/>
                </a:solidFill>
              </a:rPr>
              <a:t>, and </a:t>
            </a:r>
            <a:r>
              <a:rPr lang="en" sz="2000" i="1" u="sng" dirty="0">
                <a:solidFill>
                  <a:schemeClr val="dk1"/>
                </a:solidFill>
              </a:rPr>
              <a:t>licked up the water that was in the trench</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God’s power over the elements was on full display here for all to see!  And yet sometimes we today act like this no longer happens.  What about the eclipse we recently had, or the northern lights on display in the heavens? Or God’s control over storms and earthquakes and DEATH displayed in scripture?</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Answered prayer displays the power of God as well.  How long did Elijah have to wait?  No dancing about.  No cutting himself.  I hope that we are filled with such joy when God generously grants our requests of Him! </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94900" y="0"/>
            <a:ext cx="9522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REPENTANCE</a:t>
            </a:r>
            <a:endParaRPr sz="5000" b="1">
              <a:solidFill>
                <a:srgbClr val="00FFFF"/>
              </a:solidFill>
            </a:endParaRPr>
          </a:p>
        </p:txBody>
      </p:sp>
      <p:sp>
        <p:nvSpPr>
          <p:cNvPr id="103" name="Google Shape;103;p21"/>
          <p:cNvSpPr txBox="1">
            <a:spLocks noGrp="1"/>
          </p:cNvSpPr>
          <p:nvPr>
            <p:ph type="subTitle" idx="1"/>
          </p:nvPr>
        </p:nvSpPr>
        <p:spPr>
          <a:xfrm>
            <a:off x="-194900" y="366825"/>
            <a:ext cx="9380100" cy="4776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1 Kg.18:39-40</a:t>
            </a:r>
            <a:r>
              <a:rPr lang="en" sz="1900" dirty="0">
                <a:solidFill>
                  <a:srgbClr val="00FFFF"/>
                </a:solidFill>
              </a:rPr>
              <a:t> </a:t>
            </a:r>
            <a:r>
              <a:rPr lang="en" sz="1900" i="1" dirty="0">
                <a:solidFill>
                  <a:schemeClr val="dk1"/>
                </a:solidFill>
              </a:rPr>
              <a:t>“When all the people saw it, </a:t>
            </a:r>
            <a:r>
              <a:rPr lang="en" sz="1900" i="1" u="sng" dirty="0">
                <a:solidFill>
                  <a:schemeClr val="dk1"/>
                </a:solidFill>
              </a:rPr>
              <a:t>they fell on their faces</a:t>
            </a:r>
            <a:r>
              <a:rPr lang="en" sz="1900" i="1" dirty="0">
                <a:solidFill>
                  <a:schemeClr val="dk1"/>
                </a:solidFill>
              </a:rPr>
              <a:t>; and they said, “</a:t>
            </a:r>
            <a:r>
              <a:rPr lang="en" sz="1900" i="1" u="sng" dirty="0">
                <a:solidFill>
                  <a:schemeClr val="dk1"/>
                </a:solidFill>
              </a:rPr>
              <a:t>The Lord, He is God; the Lord, He is God</a:t>
            </a:r>
            <a:r>
              <a:rPr lang="en" sz="1900" i="1" dirty="0">
                <a:solidFill>
                  <a:schemeClr val="dk1"/>
                </a:solidFill>
              </a:rPr>
              <a:t>.” 40 Then Elijah said to them, “Seize the prophets of Baal; do not let one of them escape.” So they seized them; and Elijah brought them down to the brook Kishon, </a:t>
            </a:r>
            <a:r>
              <a:rPr lang="en" sz="1900" i="1" u="sng" dirty="0">
                <a:solidFill>
                  <a:schemeClr val="dk1"/>
                </a:solidFill>
              </a:rPr>
              <a:t>and slew them there</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Deut.13:1-5</a:t>
            </a:r>
            <a:r>
              <a:rPr lang="en" sz="1900" dirty="0">
                <a:solidFill>
                  <a:srgbClr val="00FFFF"/>
                </a:solidFill>
              </a:rPr>
              <a:t> </a:t>
            </a:r>
            <a:r>
              <a:rPr lang="en" sz="1900" i="1" dirty="0">
                <a:solidFill>
                  <a:schemeClr val="dk1"/>
                </a:solidFill>
              </a:rPr>
              <a:t>“If a prophet or a dreamer of dreams arises among you and gives you a sign or a wonder, 2 and the sign or the wonder comes true, concerning which he spoke to you, saying, ‘Let us go after other gods (whom you have not known) and let us serve them,’ 3 you shall not listen to the words of that prophet or that dreamer of dreams; </a:t>
            </a:r>
            <a:r>
              <a:rPr lang="en" sz="1900" i="1" u="sng" dirty="0">
                <a:solidFill>
                  <a:schemeClr val="dk1"/>
                </a:solidFill>
              </a:rPr>
              <a:t>for the Lord your God is testing you to find out if you love the Lord your God with all your heart and with all your soul</a:t>
            </a:r>
            <a:r>
              <a:rPr lang="en" sz="1900" i="1" dirty="0">
                <a:solidFill>
                  <a:schemeClr val="dk1"/>
                </a:solidFill>
              </a:rPr>
              <a:t>. 4 You shall follow the Lord your God and fear Him; and you shall keep His commandments, listen to His voice, serve Him, and cling to Him. 5 </a:t>
            </a:r>
            <a:r>
              <a:rPr lang="en" sz="1900" i="1" u="sng" dirty="0">
                <a:solidFill>
                  <a:schemeClr val="dk1"/>
                </a:solidFill>
              </a:rPr>
              <a:t>But that prophet or that dreamer of dreams shall be put to death</a:t>
            </a:r>
            <a:r>
              <a:rPr lang="en" sz="1900" i="1" dirty="0">
                <a:solidFill>
                  <a:schemeClr val="dk1"/>
                </a:solidFill>
              </a:rPr>
              <a:t>, because he has counseled rebellion against the Lord your God who brought you from the land of Egypt and redeemed you from the house of slavery, to seduce you from the way in which the Lord your God commanded you to walk. </a:t>
            </a:r>
            <a:r>
              <a:rPr lang="en" sz="1900" i="1" u="sng" dirty="0">
                <a:solidFill>
                  <a:schemeClr val="dk1"/>
                </a:solidFill>
              </a:rPr>
              <a:t>So you shall purge the evil from among you</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2579</Words>
  <Application>Microsoft Office PowerPoint</Application>
  <PresentationFormat>On-screen Show (16:9)</PresentationFormat>
  <Paragraphs>52</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HIGHS AND LOWS -  Part One</vt:lpstr>
      <vt:lpstr>BACKGROUND FOR 1 KG.18</vt:lpstr>
      <vt:lpstr>ENCOURAGEMENT</vt:lpstr>
      <vt:lpstr>BOLD CONFRONTATIONS</vt:lpstr>
      <vt:lpstr>FOOLISHNESS EXPOSED</vt:lpstr>
      <vt:lpstr>FOLLY IN FALSE TEACHING</vt:lpstr>
      <vt:lpstr>A WORKING FAITH</vt:lpstr>
      <vt:lpstr>GOD’S POWER ON DISPLAY</vt:lpstr>
      <vt:lpstr>REPENTANCE</vt:lpstr>
      <vt:lpstr>THE JOY OF REPENTANCE</vt:lpstr>
      <vt:lpstr>NOTHING CAN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2024-08-04T04:01:35Z</dcterms:modified>
</cp:coreProperties>
</file>