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cf1ee78e2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ecf1ee78e2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ecf1ee78e2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ecf1ee78e2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ecf1ee78e2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ecf1ee78e2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ecf1ee78e2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ecf1ee78e2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ecf1ee78e2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ecf1ee78e2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ecf1ee78e2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ecf1ee78e2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ecf1ee78e2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ecf1ee78e2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ecf1ee78e2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ecf1ee78e2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ecf1ee78e2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ecf1ee78e2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ecf1ee78e2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ecf1ee78e2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ecf1ee78e2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ecf1ee78e2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40775" y="0"/>
            <a:ext cx="9468000" cy="59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INCONVENIENT TRUTHS</a:t>
            </a:r>
            <a:endParaRPr sz="6000" b="1">
              <a:solidFill>
                <a:srgbClr val="00FFFF"/>
              </a:solidFill>
            </a:endParaRPr>
          </a:p>
        </p:txBody>
      </p:sp>
      <p:sp>
        <p:nvSpPr>
          <p:cNvPr id="55" name="Google Shape;55;p13"/>
          <p:cNvSpPr txBox="1">
            <a:spLocks noGrp="1"/>
          </p:cNvSpPr>
          <p:nvPr>
            <p:ph type="subTitle" idx="1"/>
          </p:nvPr>
        </p:nvSpPr>
        <p:spPr>
          <a:xfrm>
            <a:off x="0" y="591600"/>
            <a:ext cx="9178200" cy="45519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1018"/>
              <a:buNone/>
            </a:pPr>
            <a:r>
              <a:rPr lang="en" sz="3100" u="sng">
                <a:solidFill>
                  <a:srgbClr val="FFFF00"/>
                </a:solidFill>
              </a:rPr>
              <a:t>2 Tim.4:1-4</a:t>
            </a:r>
            <a:r>
              <a:rPr lang="en" sz="3100">
                <a:solidFill>
                  <a:schemeClr val="dk1"/>
                </a:solidFill>
              </a:rPr>
              <a:t> </a:t>
            </a:r>
            <a:r>
              <a:rPr lang="en" sz="3100">
                <a:solidFill>
                  <a:srgbClr val="00FFFF"/>
                </a:solidFill>
              </a:rPr>
              <a:t>(NASB95)</a:t>
            </a:r>
            <a:r>
              <a:rPr lang="en" sz="3100">
                <a:solidFill>
                  <a:schemeClr val="dk1"/>
                </a:solidFill>
              </a:rPr>
              <a:t> </a:t>
            </a:r>
            <a:r>
              <a:rPr lang="en" sz="3100" i="1">
                <a:solidFill>
                  <a:schemeClr val="dk1"/>
                </a:solidFill>
              </a:rPr>
              <a:t>“I solemnly charge you in the presence of God and of Christ Jesus, who is to judge the living and the dead, and by His appearing and His kingdom: 2 </a:t>
            </a:r>
            <a:r>
              <a:rPr lang="en" sz="3100" i="1" u="sng">
                <a:solidFill>
                  <a:schemeClr val="dk1"/>
                </a:solidFill>
              </a:rPr>
              <a:t>preach the word</a:t>
            </a:r>
            <a:r>
              <a:rPr lang="en" sz="3100" i="1">
                <a:solidFill>
                  <a:schemeClr val="dk1"/>
                </a:solidFill>
              </a:rPr>
              <a:t>; be ready in season and out of season; reprove, rebuke, exhort, with great patience and instruction. 3 For the time will come when </a:t>
            </a:r>
            <a:r>
              <a:rPr lang="en" sz="3100" i="1" u="sng">
                <a:solidFill>
                  <a:schemeClr val="dk1"/>
                </a:solidFill>
              </a:rPr>
              <a:t>they will not endure sound doctrine</a:t>
            </a:r>
            <a:r>
              <a:rPr lang="en" sz="3100" i="1">
                <a:solidFill>
                  <a:schemeClr val="dk1"/>
                </a:solidFill>
              </a:rPr>
              <a:t>; but </a:t>
            </a:r>
            <a:r>
              <a:rPr lang="en" sz="3100" i="1" u="sng">
                <a:solidFill>
                  <a:schemeClr val="dk1"/>
                </a:solidFill>
              </a:rPr>
              <a:t>wanting to have their ears tickled</a:t>
            </a:r>
            <a:r>
              <a:rPr lang="en" sz="3100" i="1">
                <a:solidFill>
                  <a:schemeClr val="dk1"/>
                </a:solidFill>
              </a:rPr>
              <a:t>, </a:t>
            </a:r>
            <a:r>
              <a:rPr lang="en" sz="3100" i="1" u="sng">
                <a:solidFill>
                  <a:schemeClr val="dk1"/>
                </a:solidFill>
              </a:rPr>
              <a:t>they will accumulate for themselves teachers in accordance to their own desires</a:t>
            </a:r>
            <a:r>
              <a:rPr lang="en" sz="3100" i="1">
                <a:solidFill>
                  <a:schemeClr val="dk1"/>
                </a:solidFill>
              </a:rPr>
              <a:t>, 4 and </a:t>
            </a:r>
            <a:r>
              <a:rPr lang="en" sz="3100" i="1" u="sng">
                <a:solidFill>
                  <a:schemeClr val="dk1"/>
                </a:solidFill>
              </a:rPr>
              <a:t>will turn away their ears</a:t>
            </a:r>
            <a:r>
              <a:rPr lang="en" sz="3100" i="1">
                <a:solidFill>
                  <a:schemeClr val="dk1"/>
                </a:solidFill>
              </a:rPr>
              <a:t> </a:t>
            </a:r>
            <a:r>
              <a:rPr lang="en" sz="3100" i="1" u="sng">
                <a:solidFill>
                  <a:schemeClr val="dk1"/>
                </a:solidFill>
              </a:rPr>
              <a:t>from the truth</a:t>
            </a:r>
            <a:r>
              <a:rPr lang="en" sz="3100" i="1">
                <a:solidFill>
                  <a:schemeClr val="dk1"/>
                </a:solidFill>
              </a:rPr>
              <a:t> and will turn aside to myths.”</a:t>
            </a:r>
            <a:endParaRPr sz="31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208450" y="0"/>
            <a:ext cx="9535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 DON’T WANT TO BELIEVE…</a:t>
            </a:r>
            <a:endParaRPr sz="5000" b="1">
              <a:solidFill>
                <a:srgbClr val="00FFFF"/>
              </a:solidFill>
            </a:endParaRPr>
          </a:p>
        </p:txBody>
      </p:sp>
      <p:sp>
        <p:nvSpPr>
          <p:cNvPr id="109" name="Google Shape;109;p22"/>
          <p:cNvSpPr txBox="1">
            <a:spLocks noGrp="1"/>
          </p:cNvSpPr>
          <p:nvPr>
            <p:ph type="subTitle" idx="1"/>
          </p:nvPr>
        </p:nvSpPr>
        <p:spPr>
          <a:xfrm>
            <a:off x="-174600" y="393875"/>
            <a:ext cx="9380100" cy="4749600"/>
          </a:xfrm>
          <a:prstGeom prst="rect">
            <a:avLst/>
          </a:prstGeom>
        </p:spPr>
        <p:txBody>
          <a:bodyPr spcFirstLastPara="1" wrap="square" lIns="91425" tIns="91425" rIns="91425" bIns="91425" anchor="t" anchorCtr="0">
            <a:noAutofit/>
          </a:bodyPr>
          <a:lstStyle/>
          <a:p>
            <a:pPr marL="457200" lvl="0" indent="-349250" algn="l" rtl="0">
              <a:lnSpc>
                <a:spcPct val="80000"/>
              </a:lnSpc>
              <a:spcBef>
                <a:spcPts val="0"/>
              </a:spcBef>
              <a:spcAft>
                <a:spcPts val="0"/>
              </a:spcAft>
              <a:buClr>
                <a:srgbClr val="FFFF00"/>
              </a:buClr>
              <a:buSzPts val="1900"/>
              <a:buChar char="●"/>
            </a:pPr>
            <a:r>
              <a:rPr lang="en" sz="1900">
                <a:solidFill>
                  <a:srgbClr val="FFFF00"/>
                </a:solidFill>
              </a:rPr>
              <a:t>… that God differentiates roles in the church and the home by gender.</a:t>
            </a:r>
            <a:endParaRPr sz="1900">
              <a:solidFill>
                <a:srgbClr val="FFFF00"/>
              </a:solidFill>
            </a:endParaRPr>
          </a:p>
          <a:p>
            <a:pPr marL="457200" lvl="0" indent="-349250" algn="l" rtl="0">
              <a:lnSpc>
                <a:spcPct val="80000"/>
              </a:lnSpc>
              <a:spcBef>
                <a:spcPts val="0"/>
              </a:spcBef>
              <a:spcAft>
                <a:spcPts val="0"/>
              </a:spcAft>
              <a:buClr>
                <a:schemeClr val="dk1"/>
              </a:buClr>
              <a:buSzPts val="1900"/>
              <a:buChar char="●"/>
            </a:pPr>
            <a:r>
              <a:rPr lang="en" sz="1900">
                <a:solidFill>
                  <a:schemeClr val="dk1"/>
                </a:solidFill>
              </a:rPr>
              <a:t>It is NOT about ability.  I have known many women who may otherwise have been great pastors (shepherds) of congregations, and/or evangelists.  Sometimes I feel that Stephanie would make a much better head of our own household than myself.</a:t>
            </a:r>
            <a:endParaRPr sz="1900">
              <a:solidFill>
                <a:schemeClr val="dk1"/>
              </a:solidFill>
            </a:endParaRPr>
          </a:p>
          <a:p>
            <a:pPr marL="457200" lvl="0" indent="-349250" algn="l" rtl="0">
              <a:lnSpc>
                <a:spcPct val="80000"/>
              </a:lnSpc>
              <a:spcBef>
                <a:spcPts val="0"/>
              </a:spcBef>
              <a:spcAft>
                <a:spcPts val="0"/>
              </a:spcAft>
              <a:buClr>
                <a:srgbClr val="00FFFF"/>
              </a:buClr>
              <a:buSzPts val="1900"/>
              <a:buChar char="●"/>
            </a:pPr>
            <a:r>
              <a:rPr lang="en" sz="1900">
                <a:solidFill>
                  <a:srgbClr val="00FFFF"/>
                </a:solidFill>
              </a:rPr>
              <a:t>And so today, because of this “desire”, many churches do what they WANT in this regard.  But in doing so they are ignoring passages like:</a:t>
            </a:r>
            <a:endParaRPr sz="1900">
              <a:solidFill>
                <a:srgbClr val="00FFFF"/>
              </a:solidFill>
            </a:endParaRPr>
          </a:p>
          <a:p>
            <a:pPr marL="457200" lvl="0" indent="-349250" algn="l" rtl="0">
              <a:lnSpc>
                <a:spcPct val="80000"/>
              </a:lnSpc>
              <a:spcBef>
                <a:spcPts val="0"/>
              </a:spcBef>
              <a:spcAft>
                <a:spcPts val="0"/>
              </a:spcAft>
              <a:buClr>
                <a:srgbClr val="FFFF00"/>
              </a:buClr>
              <a:buSzPts val="1900"/>
              <a:buChar char="●"/>
            </a:pPr>
            <a:r>
              <a:rPr lang="en" sz="1900" u="sng">
                <a:solidFill>
                  <a:srgbClr val="FFFF00"/>
                </a:solidFill>
              </a:rPr>
              <a:t>Eph.5:23</a:t>
            </a:r>
            <a:r>
              <a:rPr lang="en" sz="1900">
                <a:solidFill>
                  <a:srgbClr val="00FFFF"/>
                </a:solidFill>
              </a:rPr>
              <a:t> </a:t>
            </a:r>
            <a:r>
              <a:rPr lang="en" sz="1900" i="1">
                <a:solidFill>
                  <a:schemeClr val="dk1"/>
                </a:solidFill>
              </a:rPr>
              <a:t>“For </a:t>
            </a:r>
            <a:r>
              <a:rPr lang="en" sz="1900" i="1" u="sng">
                <a:solidFill>
                  <a:schemeClr val="dk1"/>
                </a:solidFill>
              </a:rPr>
              <a:t>the husband is the head of the wife</a:t>
            </a:r>
            <a:r>
              <a:rPr lang="en" sz="1900" i="1">
                <a:solidFill>
                  <a:schemeClr val="dk1"/>
                </a:solidFill>
              </a:rPr>
              <a:t>, as Christ also is the head of the church, He Himself being the Savior of the body.”</a:t>
            </a:r>
            <a:endParaRPr sz="1900" i="1">
              <a:solidFill>
                <a:schemeClr val="dk1"/>
              </a:solidFill>
            </a:endParaRPr>
          </a:p>
          <a:p>
            <a:pPr marL="457200" lvl="0" indent="-349250" algn="l" rtl="0">
              <a:lnSpc>
                <a:spcPct val="80000"/>
              </a:lnSpc>
              <a:spcBef>
                <a:spcPts val="0"/>
              </a:spcBef>
              <a:spcAft>
                <a:spcPts val="0"/>
              </a:spcAft>
              <a:buClr>
                <a:srgbClr val="FFFF00"/>
              </a:buClr>
              <a:buSzPts val="1900"/>
              <a:buChar char="●"/>
            </a:pPr>
            <a:r>
              <a:rPr lang="en" sz="1900" u="sng">
                <a:solidFill>
                  <a:srgbClr val="FFFF00"/>
                </a:solidFill>
              </a:rPr>
              <a:t>1 Tim.3:1-2</a:t>
            </a:r>
            <a:r>
              <a:rPr lang="en" sz="1900">
                <a:solidFill>
                  <a:srgbClr val="FFFF00"/>
                </a:solidFill>
              </a:rPr>
              <a:t> </a:t>
            </a:r>
            <a:r>
              <a:rPr lang="en" sz="1900" i="1">
                <a:solidFill>
                  <a:schemeClr val="dk1"/>
                </a:solidFill>
              </a:rPr>
              <a:t>“It is a trustworthy statement: </a:t>
            </a:r>
            <a:r>
              <a:rPr lang="en" sz="1900" i="1" u="sng">
                <a:solidFill>
                  <a:schemeClr val="dk1"/>
                </a:solidFill>
              </a:rPr>
              <a:t>if any man</a:t>
            </a:r>
            <a:r>
              <a:rPr lang="en" sz="1900" i="1">
                <a:solidFill>
                  <a:schemeClr val="dk1"/>
                </a:solidFill>
              </a:rPr>
              <a:t> aspires to the office of overseer, it is a fine work he desires to do. 2 An overseer, then, must be above reproach, </a:t>
            </a:r>
            <a:r>
              <a:rPr lang="en" sz="1900" i="1" u="sng">
                <a:solidFill>
                  <a:schemeClr val="dk1"/>
                </a:solidFill>
              </a:rPr>
              <a:t>the husband of one wife</a:t>
            </a:r>
            <a:r>
              <a:rPr lang="en" sz="1900" i="1">
                <a:solidFill>
                  <a:schemeClr val="dk1"/>
                </a:solidFill>
              </a:rPr>
              <a:t>, temperate, prudent, respectable, hospitable, able to teach,...”</a:t>
            </a:r>
            <a:endParaRPr sz="1900" i="1">
              <a:solidFill>
                <a:schemeClr val="dk1"/>
              </a:solidFill>
            </a:endParaRPr>
          </a:p>
          <a:p>
            <a:pPr marL="457200" lvl="0" indent="-349250" algn="l" rtl="0">
              <a:lnSpc>
                <a:spcPct val="80000"/>
              </a:lnSpc>
              <a:spcBef>
                <a:spcPts val="0"/>
              </a:spcBef>
              <a:spcAft>
                <a:spcPts val="0"/>
              </a:spcAft>
              <a:buClr>
                <a:srgbClr val="FFFF00"/>
              </a:buClr>
              <a:buSzPts val="1900"/>
              <a:buChar char="●"/>
            </a:pPr>
            <a:r>
              <a:rPr lang="en" sz="1900" u="sng">
                <a:solidFill>
                  <a:srgbClr val="FFFF00"/>
                </a:solidFill>
              </a:rPr>
              <a:t>1 Cor.14:34-35</a:t>
            </a:r>
            <a:r>
              <a:rPr lang="en" sz="1900">
                <a:solidFill>
                  <a:srgbClr val="FFFF00"/>
                </a:solidFill>
              </a:rPr>
              <a:t> </a:t>
            </a:r>
            <a:r>
              <a:rPr lang="en" sz="1900" i="1">
                <a:solidFill>
                  <a:schemeClr val="dk1"/>
                </a:solidFill>
              </a:rPr>
              <a:t>“The women are to keep silent in the churches; for they are not permitted to speak, but are to </a:t>
            </a:r>
            <a:r>
              <a:rPr lang="en" sz="1900" i="1" u="sng">
                <a:solidFill>
                  <a:schemeClr val="dk1"/>
                </a:solidFill>
              </a:rPr>
              <a:t>subject themselves</a:t>
            </a:r>
            <a:r>
              <a:rPr lang="en" sz="1900" i="1">
                <a:solidFill>
                  <a:schemeClr val="dk1"/>
                </a:solidFill>
              </a:rPr>
              <a:t>, just as the Law also says. 35 If they desire to learn anything, let them ask their own husbands at home; for </a:t>
            </a:r>
            <a:r>
              <a:rPr lang="en" sz="1900" i="1" u="sng">
                <a:solidFill>
                  <a:schemeClr val="dk1"/>
                </a:solidFill>
              </a:rPr>
              <a:t>it is improper for a woman to speak in church</a:t>
            </a:r>
            <a:r>
              <a:rPr lang="en" sz="1900" i="1">
                <a:solidFill>
                  <a:schemeClr val="dk1"/>
                </a:solidFill>
              </a:rPr>
              <a:t>.”</a:t>
            </a:r>
            <a:endParaRPr sz="1900" i="1">
              <a:solidFill>
                <a:schemeClr val="dk1"/>
              </a:solidFill>
            </a:endParaRPr>
          </a:p>
          <a:p>
            <a:pPr marL="457200" lvl="0" indent="-349250" algn="l" rtl="0">
              <a:lnSpc>
                <a:spcPct val="80000"/>
              </a:lnSpc>
              <a:spcBef>
                <a:spcPts val="0"/>
              </a:spcBef>
              <a:spcAft>
                <a:spcPts val="0"/>
              </a:spcAft>
              <a:buClr>
                <a:srgbClr val="FFFF00"/>
              </a:buClr>
              <a:buSzPts val="1900"/>
              <a:buChar char="●"/>
            </a:pPr>
            <a:r>
              <a:rPr lang="en" sz="1900" u="sng">
                <a:solidFill>
                  <a:srgbClr val="FFFF00"/>
                </a:solidFill>
              </a:rPr>
              <a:t>1 Tim.2:11-12</a:t>
            </a:r>
            <a:r>
              <a:rPr lang="en" sz="1900">
                <a:solidFill>
                  <a:srgbClr val="FFFF00"/>
                </a:solidFill>
              </a:rPr>
              <a:t> </a:t>
            </a:r>
            <a:r>
              <a:rPr lang="en" sz="1900" i="1">
                <a:solidFill>
                  <a:schemeClr val="dk1"/>
                </a:solidFill>
              </a:rPr>
              <a:t>“A woman must quietly receive instruction with </a:t>
            </a:r>
            <a:r>
              <a:rPr lang="en" sz="1900" i="1" u="sng">
                <a:solidFill>
                  <a:schemeClr val="dk1"/>
                </a:solidFill>
              </a:rPr>
              <a:t>entire submissiveness</a:t>
            </a:r>
            <a:r>
              <a:rPr lang="en" sz="1900" i="1">
                <a:solidFill>
                  <a:schemeClr val="dk1"/>
                </a:solidFill>
              </a:rPr>
              <a:t>. 12 But </a:t>
            </a:r>
            <a:r>
              <a:rPr lang="en" sz="1900" i="1" u="sng">
                <a:solidFill>
                  <a:schemeClr val="dk1"/>
                </a:solidFill>
              </a:rPr>
              <a:t>I do not allow a woman to teach or exercise authority over a man</a:t>
            </a:r>
            <a:r>
              <a:rPr lang="en" sz="1900" i="1">
                <a:solidFill>
                  <a:schemeClr val="dk1"/>
                </a:solidFill>
              </a:rPr>
              <a:t>, but to remain quiet.”</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208450" y="0"/>
            <a:ext cx="9535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THIS IS </a:t>
            </a:r>
            <a:r>
              <a:rPr lang="en" sz="5000" b="1" u="sng">
                <a:solidFill>
                  <a:srgbClr val="00FFFF"/>
                </a:solidFill>
              </a:rPr>
              <a:t>NOT</a:t>
            </a:r>
            <a:r>
              <a:rPr lang="en" sz="5000" b="1">
                <a:solidFill>
                  <a:srgbClr val="00FFFF"/>
                </a:solidFill>
              </a:rPr>
              <a:t> CONVENIENT!</a:t>
            </a:r>
            <a:endParaRPr sz="5000" b="1">
              <a:solidFill>
                <a:srgbClr val="00FFFF"/>
              </a:solidFill>
            </a:endParaRPr>
          </a:p>
        </p:txBody>
      </p:sp>
      <p:sp>
        <p:nvSpPr>
          <p:cNvPr id="115" name="Google Shape;115;p23"/>
          <p:cNvSpPr txBox="1">
            <a:spLocks noGrp="1"/>
          </p:cNvSpPr>
          <p:nvPr>
            <p:ph type="subTitle" idx="1"/>
          </p:nvPr>
        </p:nvSpPr>
        <p:spPr>
          <a:xfrm>
            <a:off x="-154300" y="476400"/>
            <a:ext cx="9359700" cy="4667100"/>
          </a:xfrm>
          <a:prstGeom prst="rect">
            <a:avLst/>
          </a:prstGeom>
        </p:spPr>
        <p:txBody>
          <a:bodyPr spcFirstLastPara="1" wrap="square" lIns="91425" tIns="91425" rIns="91425" bIns="91425" anchor="t" anchorCtr="0">
            <a:noAutofit/>
          </a:bodyPr>
          <a:lstStyle/>
          <a:p>
            <a:pPr marL="457200" lvl="0" indent="-352425" algn="l" rtl="0">
              <a:lnSpc>
                <a:spcPct val="80000"/>
              </a:lnSpc>
              <a:spcBef>
                <a:spcPts val="0"/>
              </a:spcBef>
              <a:spcAft>
                <a:spcPts val="0"/>
              </a:spcAft>
              <a:buClr>
                <a:srgbClr val="FFFF00"/>
              </a:buClr>
              <a:buSzPts val="1950"/>
              <a:buChar char="●"/>
            </a:pPr>
            <a:r>
              <a:rPr lang="en" sz="1950">
                <a:solidFill>
                  <a:srgbClr val="FFFF00"/>
                </a:solidFill>
              </a:rPr>
              <a:t>My message to both my own congregation here, and to those outside the church of Christ who may be listening, is to please STOP assuming that we are just believing what we WANT to believe!  I have given 7 examples in just one lesson of where what I want DISAGREES with what God either wants or allows, and I could list many more if we had more time.</a:t>
            </a:r>
            <a:endParaRPr sz="1950">
              <a:solidFill>
                <a:srgbClr val="FFFF00"/>
              </a:solidFill>
            </a:endParaRPr>
          </a:p>
          <a:p>
            <a:pPr marL="457200" lvl="0" indent="-352425" algn="l" rtl="0">
              <a:lnSpc>
                <a:spcPct val="80000"/>
              </a:lnSpc>
              <a:spcBef>
                <a:spcPts val="0"/>
              </a:spcBef>
              <a:spcAft>
                <a:spcPts val="0"/>
              </a:spcAft>
              <a:buClr>
                <a:schemeClr val="dk1"/>
              </a:buClr>
              <a:buSzPts val="1950"/>
              <a:buChar char="●"/>
            </a:pPr>
            <a:r>
              <a:rPr lang="en" sz="1950">
                <a:solidFill>
                  <a:schemeClr val="dk1"/>
                </a:solidFill>
              </a:rPr>
              <a:t>I am not in the church of Christ today because it teaches everything that I already want to believe.  I am in this church because, so far, what the churches of Christ teach lines up the best with what GOD wants in His word, whether it is convenient for us or not.</a:t>
            </a:r>
            <a:endParaRPr sz="1950">
              <a:solidFill>
                <a:schemeClr val="dk1"/>
              </a:solidFill>
            </a:endParaRPr>
          </a:p>
          <a:p>
            <a:pPr marL="457200" lvl="0" indent="-352425" algn="l" rtl="0">
              <a:lnSpc>
                <a:spcPct val="80000"/>
              </a:lnSpc>
              <a:spcBef>
                <a:spcPts val="0"/>
              </a:spcBef>
              <a:spcAft>
                <a:spcPts val="0"/>
              </a:spcAft>
              <a:buClr>
                <a:srgbClr val="00FFFF"/>
              </a:buClr>
              <a:buSzPts val="1950"/>
              <a:buChar char="●"/>
            </a:pPr>
            <a:r>
              <a:rPr lang="en" sz="1950">
                <a:solidFill>
                  <a:srgbClr val="00FFFF"/>
                </a:solidFill>
              </a:rPr>
              <a:t>And IF we do actually have the right to just pick and choose the parts of God’s word that we agree with and disregard the rest, then by what right can a church teach that ANYONE is wrong?  The rapist, the drunkard, the serial killer, the idolater, the atheist?  We must take ALL of God’s word, even the parts we don’t particularly like, or else we must deem it ALL to be meaningless.</a:t>
            </a:r>
            <a:endParaRPr sz="1950">
              <a:solidFill>
                <a:srgbClr val="00FFFF"/>
              </a:solidFill>
            </a:endParaRPr>
          </a:p>
          <a:p>
            <a:pPr marL="457200" lvl="0" indent="-352425" algn="l" rtl="0">
              <a:lnSpc>
                <a:spcPct val="80000"/>
              </a:lnSpc>
              <a:spcBef>
                <a:spcPts val="0"/>
              </a:spcBef>
              <a:spcAft>
                <a:spcPts val="0"/>
              </a:spcAft>
              <a:buClr>
                <a:srgbClr val="FFFF00"/>
              </a:buClr>
              <a:buSzPts val="1950"/>
              <a:buChar char="●"/>
            </a:pPr>
            <a:r>
              <a:rPr lang="en" sz="1950" u="sng">
                <a:solidFill>
                  <a:srgbClr val="FFFF00"/>
                </a:solidFill>
              </a:rPr>
              <a:t>Prov.28:9</a:t>
            </a:r>
            <a:r>
              <a:rPr lang="en" sz="1950">
                <a:solidFill>
                  <a:schemeClr val="dk1"/>
                </a:solidFill>
              </a:rPr>
              <a:t> </a:t>
            </a:r>
            <a:r>
              <a:rPr lang="en" sz="1950" i="1">
                <a:solidFill>
                  <a:schemeClr val="dk1"/>
                </a:solidFill>
              </a:rPr>
              <a:t>“He who turns away his ear from listening to the law, </a:t>
            </a:r>
            <a:r>
              <a:rPr lang="en" sz="1950" i="1" u="sng">
                <a:solidFill>
                  <a:schemeClr val="dk1"/>
                </a:solidFill>
              </a:rPr>
              <a:t>even his prayer is an abomination</a:t>
            </a:r>
            <a:r>
              <a:rPr lang="en" sz="1950" i="1">
                <a:solidFill>
                  <a:schemeClr val="dk1"/>
                </a:solidFill>
              </a:rPr>
              <a:t>.”</a:t>
            </a:r>
            <a:endParaRPr sz="1950" i="1">
              <a:solidFill>
                <a:schemeClr val="dk1"/>
              </a:solidFill>
            </a:endParaRPr>
          </a:p>
          <a:p>
            <a:pPr marL="457200" lvl="0" indent="-352425" algn="l" rtl="0">
              <a:lnSpc>
                <a:spcPct val="80000"/>
              </a:lnSpc>
              <a:spcBef>
                <a:spcPts val="0"/>
              </a:spcBef>
              <a:spcAft>
                <a:spcPts val="0"/>
              </a:spcAft>
              <a:buClr>
                <a:srgbClr val="FFFF00"/>
              </a:buClr>
              <a:buSzPts val="1950"/>
              <a:buChar char="●"/>
            </a:pPr>
            <a:r>
              <a:rPr lang="en" sz="1950" u="sng">
                <a:solidFill>
                  <a:srgbClr val="FFFF00"/>
                </a:solidFill>
              </a:rPr>
              <a:t>Eccl.5:1</a:t>
            </a:r>
            <a:r>
              <a:rPr lang="en" sz="1950">
                <a:solidFill>
                  <a:schemeClr val="dk1"/>
                </a:solidFill>
              </a:rPr>
              <a:t> </a:t>
            </a:r>
            <a:r>
              <a:rPr lang="en" sz="1950" i="1">
                <a:solidFill>
                  <a:schemeClr val="dk1"/>
                </a:solidFill>
              </a:rPr>
              <a:t>“Guard your steps as you go to the house of God and </a:t>
            </a:r>
            <a:r>
              <a:rPr lang="en" sz="1950" i="1" u="sng">
                <a:solidFill>
                  <a:schemeClr val="dk1"/>
                </a:solidFill>
              </a:rPr>
              <a:t>draw near to listen rather than to offer the sacrifice of fools</a:t>
            </a:r>
            <a:r>
              <a:rPr lang="en" sz="1950" i="1">
                <a:solidFill>
                  <a:schemeClr val="dk1"/>
                </a:solidFill>
              </a:rPr>
              <a:t>; for </a:t>
            </a:r>
            <a:r>
              <a:rPr lang="en" sz="1950" i="1" u="sng">
                <a:solidFill>
                  <a:schemeClr val="dk1"/>
                </a:solidFill>
              </a:rPr>
              <a:t>they do not know they are doing evil</a:t>
            </a:r>
            <a:r>
              <a:rPr lang="en" sz="1950" i="1">
                <a:solidFill>
                  <a:schemeClr val="dk1"/>
                </a:solidFill>
              </a:rPr>
              <a:t>.”</a:t>
            </a:r>
            <a:endParaRPr sz="195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208450" y="0"/>
            <a:ext cx="9535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WHAT DID JESUS WANT?</a:t>
            </a:r>
            <a:endParaRPr sz="5000" b="1">
              <a:solidFill>
                <a:srgbClr val="00FFFF"/>
              </a:solidFill>
            </a:endParaRPr>
          </a:p>
        </p:txBody>
      </p:sp>
      <p:sp>
        <p:nvSpPr>
          <p:cNvPr id="121" name="Google Shape;121;p24"/>
          <p:cNvSpPr txBox="1">
            <a:spLocks noGrp="1"/>
          </p:cNvSpPr>
          <p:nvPr>
            <p:ph type="subTitle" idx="1"/>
          </p:nvPr>
        </p:nvSpPr>
        <p:spPr>
          <a:xfrm>
            <a:off x="-154300" y="476399"/>
            <a:ext cx="9359700" cy="4667075"/>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100" u="sng" dirty="0">
                <a:solidFill>
                  <a:srgbClr val="FFFF00"/>
                </a:solidFill>
              </a:rPr>
              <a:t>Matt.26:39-42</a:t>
            </a:r>
            <a:r>
              <a:rPr lang="en" sz="2100" dirty="0">
                <a:solidFill>
                  <a:srgbClr val="FFFF00"/>
                </a:solidFill>
              </a:rPr>
              <a:t> </a:t>
            </a:r>
            <a:r>
              <a:rPr lang="en" sz="2100" i="1" dirty="0">
                <a:solidFill>
                  <a:schemeClr val="dk1"/>
                </a:solidFill>
              </a:rPr>
              <a:t>“And He went a little beyond them, and fell on His face and prayed, saying, “My Father, if it is possible, let this cup pass from Me; </a:t>
            </a:r>
            <a:r>
              <a:rPr lang="en" sz="2100" i="1" u="sng" dirty="0">
                <a:solidFill>
                  <a:schemeClr val="dk1"/>
                </a:solidFill>
              </a:rPr>
              <a:t>yet not as I will, but as You will</a:t>
            </a:r>
            <a:r>
              <a:rPr lang="en" sz="2100" i="1" dirty="0">
                <a:solidFill>
                  <a:schemeClr val="dk1"/>
                </a:solidFill>
              </a:rPr>
              <a:t>.” 40 And He came to the disciples and found them sleeping, and said to Peter, “So, you men could not keep watch with Me for one hour? 41 Keep watching and praying that you may not enter into temptation; the spirit is willing, but the flesh is weak.” 42 He went away again a second time and prayed, saying, “My Father, </a:t>
            </a:r>
            <a:r>
              <a:rPr lang="en" sz="2100" i="1" u="sng" dirty="0">
                <a:solidFill>
                  <a:schemeClr val="dk1"/>
                </a:solidFill>
              </a:rPr>
              <a:t>if this cannot pass away unless I drink it, Your will be done</a:t>
            </a:r>
            <a:r>
              <a:rPr lang="en" sz="2100" i="1" dirty="0">
                <a:solidFill>
                  <a:schemeClr val="dk1"/>
                </a:solidFill>
              </a:rPr>
              <a:t>.”</a:t>
            </a:r>
            <a:endParaRPr sz="2100" i="1" dirty="0">
              <a:solidFill>
                <a:schemeClr val="dk1"/>
              </a:solidFill>
            </a:endParaRPr>
          </a:p>
          <a:p>
            <a:pPr marL="457200" lvl="0" indent="-368300" algn="l" rtl="0">
              <a:lnSpc>
                <a:spcPct val="80000"/>
              </a:lnSpc>
              <a:spcBef>
                <a:spcPts val="0"/>
              </a:spcBef>
              <a:spcAft>
                <a:spcPts val="0"/>
              </a:spcAft>
              <a:buClr>
                <a:srgbClr val="FFFF00"/>
              </a:buClr>
              <a:buSzPts val="2200"/>
              <a:buChar char="●"/>
            </a:pPr>
            <a:r>
              <a:rPr lang="en" sz="2100" dirty="0">
                <a:solidFill>
                  <a:srgbClr val="FFFF00"/>
                </a:solidFill>
              </a:rPr>
              <a:t>Even the divine Son of God, who took human form in order to save our souls, was asking for another way to make that happen!</a:t>
            </a:r>
            <a:endParaRPr sz="2100" dirty="0">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100" u="sng" dirty="0">
                <a:solidFill>
                  <a:srgbClr val="FFFF00"/>
                </a:solidFill>
              </a:rPr>
              <a:t>Rom.15:3</a:t>
            </a:r>
            <a:r>
              <a:rPr lang="en" sz="2100" dirty="0">
                <a:solidFill>
                  <a:schemeClr val="dk1"/>
                </a:solidFill>
              </a:rPr>
              <a:t> </a:t>
            </a:r>
            <a:r>
              <a:rPr lang="en" sz="2100" i="1" dirty="0">
                <a:solidFill>
                  <a:schemeClr val="dk1"/>
                </a:solidFill>
              </a:rPr>
              <a:t>“For </a:t>
            </a:r>
            <a:r>
              <a:rPr lang="en" sz="2100" i="1" u="sng" dirty="0">
                <a:solidFill>
                  <a:schemeClr val="dk1"/>
                </a:solidFill>
              </a:rPr>
              <a:t>even Christ did not please Himself</a:t>
            </a:r>
            <a:r>
              <a:rPr lang="en" sz="2100" i="1" dirty="0">
                <a:solidFill>
                  <a:schemeClr val="dk1"/>
                </a:solidFill>
              </a:rPr>
              <a:t>; but as it is written, “The reproaches of those who reproached You fell on Me.” </a:t>
            </a:r>
            <a:endParaRPr sz="2100" i="1" dirty="0">
              <a:solidFill>
                <a:schemeClr val="dk1"/>
              </a:solidFill>
            </a:endParaRPr>
          </a:p>
          <a:p>
            <a:pPr marL="457200" lvl="0" indent="-374650" algn="l" rtl="0">
              <a:lnSpc>
                <a:spcPct val="80000"/>
              </a:lnSpc>
              <a:spcBef>
                <a:spcPts val="0"/>
              </a:spcBef>
              <a:spcAft>
                <a:spcPts val="0"/>
              </a:spcAft>
              <a:buClr>
                <a:srgbClr val="00FFFF"/>
              </a:buClr>
              <a:buSzPts val="2300"/>
              <a:buChar char="●"/>
            </a:pPr>
            <a:r>
              <a:rPr lang="en" sz="2100" dirty="0">
                <a:solidFill>
                  <a:srgbClr val="00FFFF"/>
                </a:solidFill>
              </a:rPr>
              <a:t>Our GREATEST want MUST be to do what God wants!</a:t>
            </a:r>
            <a:r>
              <a:rPr lang="en" sz="2100" i="1" dirty="0">
                <a:solidFill>
                  <a:schemeClr val="dk1"/>
                </a:solidFill>
              </a:rPr>
              <a:t> </a:t>
            </a:r>
            <a:endParaRPr sz="2100" i="1" dirty="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100" dirty="0">
                <a:solidFill>
                  <a:srgbClr val="FFFF00"/>
                </a:solidFill>
              </a:rPr>
              <a:t>God doesn’t demand that we like, agree with and enjoy everything that He asks of us.  But He does ask that we trust that HE, our Creator, knows best.  That is why I am a Christian.  Because God knows best.  Are you willing to give up what YOU want to do what He wants?</a:t>
            </a:r>
            <a:endParaRPr sz="21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40775" y="0"/>
            <a:ext cx="9468000" cy="59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COMMON CONVERSATION</a:t>
            </a:r>
            <a:endParaRPr sz="5000" b="1">
              <a:solidFill>
                <a:srgbClr val="00FFFF"/>
              </a:solidFill>
            </a:endParaRPr>
          </a:p>
        </p:txBody>
      </p:sp>
      <p:sp>
        <p:nvSpPr>
          <p:cNvPr id="61" name="Google Shape;61;p14"/>
          <p:cNvSpPr txBox="1">
            <a:spLocks noGrp="1"/>
          </p:cNvSpPr>
          <p:nvPr>
            <p:ph type="subTitle" idx="1"/>
          </p:nvPr>
        </p:nvSpPr>
        <p:spPr>
          <a:xfrm>
            <a:off x="-93400" y="591600"/>
            <a:ext cx="9271500" cy="4551900"/>
          </a:xfrm>
          <a:prstGeom prst="rect">
            <a:avLst/>
          </a:prstGeom>
        </p:spPr>
        <p:txBody>
          <a:bodyPr spcFirstLastPara="1" wrap="square" lIns="91425" tIns="91425" rIns="91425" bIns="91425" anchor="t" anchorCtr="0">
            <a:noAutofit/>
          </a:bodyPr>
          <a:lstStyle/>
          <a:p>
            <a:pPr marL="457200" lvl="0" indent="-419100" algn="l" rtl="0">
              <a:lnSpc>
                <a:spcPct val="80000"/>
              </a:lnSpc>
              <a:spcBef>
                <a:spcPts val="0"/>
              </a:spcBef>
              <a:spcAft>
                <a:spcPts val="0"/>
              </a:spcAft>
              <a:buClr>
                <a:srgbClr val="FFFF00"/>
              </a:buClr>
              <a:buSzPts val="3000"/>
              <a:buChar char="●"/>
            </a:pPr>
            <a:r>
              <a:rPr lang="en" sz="3000">
                <a:solidFill>
                  <a:srgbClr val="FFFF00"/>
                </a:solidFill>
              </a:rPr>
              <a:t>You are speaking to either an atheist, or someone in a denomination, regarding things which they practice or teach which are NOT in the bible, and they say to you “Just let me believe what I want to believe, and you believe what you want to believe.”</a:t>
            </a:r>
            <a:endParaRPr sz="3000">
              <a:solidFill>
                <a:srgbClr val="FFFF00"/>
              </a:solidFill>
            </a:endParaRPr>
          </a:p>
          <a:p>
            <a:pPr marL="457200" lvl="0" indent="-419100" algn="l" rtl="0">
              <a:lnSpc>
                <a:spcPct val="80000"/>
              </a:lnSpc>
              <a:spcBef>
                <a:spcPts val="0"/>
              </a:spcBef>
              <a:spcAft>
                <a:spcPts val="0"/>
              </a:spcAft>
              <a:buClr>
                <a:schemeClr val="dk1"/>
              </a:buClr>
              <a:buSzPts val="3000"/>
              <a:buChar char="●"/>
            </a:pPr>
            <a:r>
              <a:rPr lang="en" sz="3000">
                <a:solidFill>
                  <a:schemeClr val="dk1"/>
                </a:solidFill>
              </a:rPr>
              <a:t>But this statement (that is intended to end all conversation) makes 2 bad assumptions.</a:t>
            </a:r>
            <a:endParaRPr sz="3000">
              <a:solidFill>
                <a:schemeClr val="dk1"/>
              </a:solidFill>
            </a:endParaRPr>
          </a:p>
          <a:p>
            <a:pPr marL="457200" lvl="0" indent="-419100" algn="l" rtl="0">
              <a:lnSpc>
                <a:spcPct val="80000"/>
              </a:lnSpc>
              <a:spcBef>
                <a:spcPts val="0"/>
              </a:spcBef>
              <a:spcAft>
                <a:spcPts val="0"/>
              </a:spcAft>
              <a:buClr>
                <a:srgbClr val="00FFFF"/>
              </a:buClr>
              <a:buSzPts val="3000"/>
              <a:buChar char="●"/>
            </a:pPr>
            <a:r>
              <a:rPr lang="en" sz="3000">
                <a:solidFill>
                  <a:srgbClr val="00FFFF"/>
                </a:solidFill>
              </a:rPr>
              <a:t>First, it assumes that all beliefs are of equal value.</a:t>
            </a:r>
            <a:endParaRPr sz="3000">
              <a:solidFill>
                <a:srgbClr val="00FFFF"/>
              </a:solidFill>
            </a:endParaRPr>
          </a:p>
          <a:p>
            <a:pPr marL="457200" lvl="0" indent="-419100" algn="l" rtl="0">
              <a:lnSpc>
                <a:spcPct val="80000"/>
              </a:lnSpc>
              <a:spcBef>
                <a:spcPts val="0"/>
              </a:spcBef>
              <a:spcAft>
                <a:spcPts val="0"/>
              </a:spcAft>
              <a:buClr>
                <a:srgbClr val="FFFF00"/>
              </a:buClr>
              <a:buSzPts val="3000"/>
              <a:buChar char="●"/>
            </a:pPr>
            <a:r>
              <a:rPr lang="en" sz="3000">
                <a:solidFill>
                  <a:srgbClr val="FFFF00"/>
                </a:solidFill>
              </a:rPr>
              <a:t>But also, and this is the main point of today’s lesson, </a:t>
            </a:r>
            <a:r>
              <a:rPr lang="en" sz="3000" u="sng">
                <a:solidFill>
                  <a:srgbClr val="FFFF00"/>
                </a:solidFill>
              </a:rPr>
              <a:t>it assumes that I WANT to believe everything that I believe</a:t>
            </a:r>
            <a:r>
              <a:rPr lang="en" sz="3000">
                <a:solidFill>
                  <a:srgbClr val="FFFF00"/>
                </a:solidFill>
              </a:rPr>
              <a:t>!</a:t>
            </a:r>
            <a:endParaRPr sz="3000">
              <a:solidFill>
                <a:srgbClr val="FFFF00"/>
              </a:solidFill>
            </a:endParaRPr>
          </a:p>
          <a:p>
            <a:pPr marL="457200" lvl="0" indent="-419100" algn="l" rtl="0">
              <a:lnSpc>
                <a:spcPct val="80000"/>
              </a:lnSpc>
              <a:spcBef>
                <a:spcPts val="0"/>
              </a:spcBef>
              <a:spcAft>
                <a:spcPts val="0"/>
              </a:spcAft>
              <a:buClr>
                <a:schemeClr val="dk1"/>
              </a:buClr>
              <a:buSzPts val="3000"/>
              <a:buChar char="●"/>
            </a:pPr>
            <a:r>
              <a:rPr lang="en" sz="3000">
                <a:solidFill>
                  <a:schemeClr val="dk1"/>
                </a:solidFill>
              </a:rPr>
              <a:t>Believing only what we WANT to leads to chaos!</a:t>
            </a:r>
            <a:endParaRPr sz="3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208450" y="0"/>
            <a:ext cx="9535800" cy="59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MY WANTS ARE IRRELEVANT</a:t>
            </a:r>
            <a:endParaRPr sz="5000" b="1">
              <a:solidFill>
                <a:srgbClr val="00FFFF"/>
              </a:solidFill>
            </a:endParaRPr>
          </a:p>
        </p:txBody>
      </p:sp>
      <p:sp>
        <p:nvSpPr>
          <p:cNvPr id="67" name="Google Shape;67;p15"/>
          <p:cNvSpPr txBox="1">
            <a:spLocks noGrp="1"/>
          </p:cNvSpPr>
          <p:nvPr>
            <p:ph type="subTitle" idx="1"/>
          </p:nvPr>
        </p:nvSpPr>
        <p:spPr>
          <a:xfrm>
            <a:off x="-147525" y="449375"/>
            <a:ext cx="9325800" cy="46941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a:solidFill>
                  <a:srgbClr val="FFFF00"/>
                </a:solidFill>
              </a:rPr>
              <a:t>Religion based on “desire” inevitably leads to denominations.  It happened with the very first divisions in the early church, and it is why we have thousands of denominations today.</a:t>
            </a:r>
            <a:endParaRPr sz="2500">
              <a:solidFill>
                <a:srgbClr val="FFFF00"/>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Paul warned Timothy about this:  They will WANT to have their</a:t>
            </a:r>
            <a:r>
              <a:rPr lang="en" sz="2500">
                <a:solidFill>
                  <a:schemeClr val="dk1"/>
                </a:solidFill>
              </a:rPr>
              <a:t> </a:t>
            </a:r>
            <a:r>
              <a:rPr lang="en" sz="2500" i="1">
                <a:solidFill>
                  <a:schemeClr val="dk1"/>
                </a:solidFill>
              </a:rPr>
              <a:t>“ears tickled”</a:t>
            </a:r>
            <a:r>
              <a:rPr lang="en" sz="2500">
                <a:solidFill>
                  <a:schemeClr val="dk1"/>
                </a:solidFill>
              </a:rPr>
              <a:t>.  </a:t>
            </a:r>
            <a:r>
              <a:rPr lang="en" sz="2500">
                <a:solidFill>
                  <a:srgbClr val="00FFFF"/>
                </a:solidFill>
              </a:rPr>
              <a:t>They will amass teachers who teach</a:t>
            </a:r>
            <a:r>
              <a:rPr lang="en" sz="2500">
                <a:solidFill>
                  <a:schemeClr val="dk1"/>
                </a:solidFill>
              </a:rPr>
              <a:t> </a:t>
            </a:r>
            <a:r>
              <a:rPr lang="en" sz="2500" i="1">
                <a:solidFill>
                  <a:schemeClr val="dk1"/>
                </a:solidFill>
              </a:rPr>
              <a:t>“according to their own desires”</a:t>
            </a:r>
            <a:r>
              <a:rPr lang="en" sz="2500">
                <a:solidFill>
                  <a:schemeClr val="dk1"/>
                </a:solidFill>
              </a:rPr>
              <a:t>.  </a:t>
            </a:r>
            <a:r>
              <a:rPr lang="en" sz="2500">
                <a:solidFill>
                  <a:srgbClr val="00FFFF"/>
                </a:solidFill>
              </a:rPr>
              <a:t>They will</a:t>
            </a:r>
            <a:r>
              <a:rPr lang="en" sz="2500">
                <a:solidFill>
                  <a:schemeClr val="dk1"/>
                </a:solidFill>
              </a:rPr>
              <a:t> </a:t>
            </a:r>
            <a:r>
              <a:rPr lang="en" sz="2500" i="1">
                <a:solidFill>
                  <a:schemeClr val="dk1"/>
                </a:solidFill>
              </a:rPr>
              <a:t>“turn their ears from the truth and be turned aside to myths”</a:t>
            </a:r>
            <a:r>
              <a:rPr lang="en" sz="2500">
                <a:solidFill>
                  <a:schemeClr val="dk1"/>
                </a:solidFill>
              </a:rPr>
              <a:t> </a:t>
            </a:r>
            <a:r>
              <a:rPr lang="en" sz="2500">
                <a:solidFill>
                  <a:srgbClr val="00FFFF"/>
                </a:solidFill>
              </a:rPr>
              <a:t>instead.</a:t>
            </a:r>
            <a:endParaRPr sz="250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a:solidFill>
                  <a:srgbClr val="FFFF00"/>
                </a:solidFill>
              </a:rPr>
              <a:t>And this is nothing new either!</a:t>
            </a:r>
            <a:r>
              <a:rPr lang="en" sz="2500">
                <a:solidFill>
                  <a:srgbClr val="00FFFF"/>
                </a:solidFill>
              </a:rPr>
              <a:t> </a:t>
            </a:r>
            <a:r>
              <a:rPr lang="en" sz="2500">
                <a:solidFill>
                  <a:schemeClr val="dk1"/>
                </a:solidFill>
              </a:rPr>
              <a:t> </a:t>
            </a:r>
            <a:r>
              <a:rPr lang="en" sz="2500" u="sng">
                <a:solidFill>
                  <a:srgbClr val="FFFF00"/>
                </a:solidFill>
              </a:rPr>
              <a:t>Is.30:9-10</a:t>
            </a:r>
            <a:r>
              <a:rPr lang="en" sz="2500">
                <a:solidFill>
                  <a:schemeClr val="dk1"/>
                </a:solidFill>
              </a:rPr>
              <a:t> </a:t>
            </a:r>
            <a:r>
              <a:rPr lang="en" sz="2500" i="1">
                <a:solidFill>
                  <a:schemeClr val="dk1"/>
                </a:solidFill>
              </a:rPr>
              <a:t>“For this is a rebellious people, false sons, Sons who refuse to listen to the instruction of the Lord; 10 Who say to the seers, “You must </a:t>
            </a:r>
            <a:r>
              <a:rPr lang="en" sz="2500" i="1" u="sng">
                <a:solidFill>
                  <a:schemeClr val="dk1"/>
                </a:solidFill>
              </a:rPr>
              <a:t>not</a:t>
            </a:r>
            <a:r>
              <a:rPr lang="en" sz="2500" i="1">
                <a:solidFill>
                  <a:schemeClr val="dk1"/>
                </a:solidFill>
              </a:rPr>
              <a:t> see visions”; And to the prophets, “</a:t>
            </a:r>
            <a:r>
              <a:rPr lang="en" sz="2500" i="1" u="sng">
                <a:solidFill>
                  <a:schemeClr val="dk1"/>
                </a:solidFill>
              </a:rPr>
              <a:t>You must not prophesy to us what is right</a:t>
            </a:r>
            <a:r>
              <a:rPr lang="en" sz="2500" i="1">
                <a:solidFill>
                  <a:schemeClr val="dk1"/>
                </a:solidFill>
              </a:rPr>
              <a:t>, </a:t>
            </a:r>
            <a:r>
              <a:rPr lang="en" sz="2500" i="1" u="sng">
                <a:solidFill>
                  <a:schemeClr val="dk1"/>
                </a:solidFill>
              </a:rPr>
              <a:t>speak to us pleasant words</a:t>
            </a:r>
            <a:r>
              <a:rPr lang="en" sz="2500" i="1">
                <a:solidFill>
                  <a:schemeClr val="dk1"/>
                </a:solidFill>
              </a:rPr>
              <a:t>, </a:t>
            </a:r>
            <a:r>
              <a:rPr lang="en" sz="2500" i="1" u="sng">
                <a:solidFill>
                  <a:schemeClr val="dk1"/>
                </a:solidFill>
              </a:rPr>
              <a:t>prophesy illusions</a:t>
            </a:r>
            <a:r>
              <a:rPr lang="en" sz="2500" i="1">
                <a:solidFill>
                  <a:schemeClr val="dk1"/>
                </a:solidFill>
              </a:rPr>
              <a:t>.”</a:t>
            </a:r>
            <a:r>
              <a:rPr lang="en" sz="2500">
                <a:solidFill>
                  <a:schemeClr val="dk1"/>
                </a:solidFill>
              </a:rPr>
              <a:t>  </a:t>
            </a:r>
            <a:endParaRPr sz="2500">
              <a:solidFill>
                <a:schemeClr val="dk1"/>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An evangelist I know said </a:t>
            </a:r>
            <a:r>
              <a:rPr lang="en" sz="2500">
                <a:solidFill>
                  <a:srgbClr val="FFFF00"/>
                </a:solidFill>
              </a:rPr>
              <a:t>“Being a faithful Christian means believing in truths that you do not WANT to believe are true.”</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208450" y="0"/>
            <a:ext cx="9535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 DON’T WANT TO BELIEVE…</a:t>
            </a:r>
            <a:endParaRPr sz="5000" b="1">
              <a:solidFill>
                <a:srgbClr val="00FFFF"/>
              </a:solidFill>
            </a:endParaRPr>
          </a:p>
        </p:txBody>
      </p:sp>
      <p:sp>
        <p:nvSpPr>
          <p:cNvPr id="73" name="Google Shape;73;p16"/>
          <p:cNvSpPr txBox="1">
            <a:spLocks noGrp="1"/>
          </p:cNvSpPr>
          <p:nvPr>
            <p:ph type="subTitle" idx="1"/>
          </p:nvPr>
        </p:nvSpPr>
        <p:spPr>
          <a:xfrm>
            <a:off x="-161075" y="373575"/>
            <a:ext cx="9447900" cy="4770000"/>
          </a:xfrm>
          <a:prstGeom prst="rect">
            <a:avLst/>
          </a:prstGeom>
        </p:spPr>
        <p:txBody>
          <a:bodyPr spcFirstLastPara="1" wrap="square" lIns="91425" tIns="91425" rIns="91425" bIns="91425" anchor="t" anchorCtr="0">
            <a:noAutofit/>
          </a:bodyPr>
          <a:lstStyle/>
          <a:p>
            <a:pPr marL="457200" lvl="0" indent="-381000" algn="l" rtl="0">
              <a:lnSpc>
                <a:spcPct val="80000"/>
              </a:lnSpc>
              <a:spcBef>
                <a:spcPts val="0"/>
              </a:spcBef>
              <a:spcAft>
                <a:spcPts val="0"/>
              </a:spcAft>
              <a:buClr>
                <a:srgbClr val="FFFF00"/>
              </a:buClr>
              <a:buSzPts val="2400"/>
              <a:buChar char="●"/>
            </a:pPr>
            <a:r>
              <a:rPr lang="en" sz="2400">
                <a:solidFill>
                  <a:srgbClr val="FFFF00"/>
                </a:solidFill>
              </a:rPr>
              <a:t>… in hell.</a:t>
            </a:r>
            <a:endParaRPr sz="2400">
              <a:solidFill>
                <a:srgbClr val="FFFF00"/>
              </a:solidFill>
            </a:endParaRPr>
          </a:p>
          <a:p>
            <a:pPr marL="457200" lvl="0" indent="-381000" algn="l" rtl="0">
              <a:lnSpc>
                <a:spcPct val="80000"/>
              </a:lnSpc>
              <a:spcBef>
                <a:spcPts val="0"/>
              </a:spcBef>
              <a:spcAft>
                <a:spcPts val="0"/>
              </a:spcAft>
              <a:buClr>
                <a:schemeClr val="dk1"/>
              </a:buClr>
              <a:buSzPts val="2400"/>
              <a:buChar char="●"/>
            </a:pPr>
            <a:r>
              <a:rPr lang="en" sz="2400">
                <a:solidFill>
                  <a:schemeClr val="dk1"/>
                </a:solidFill>
              </a:rPr>
              <a:t>Not just for me personally, but for anyone.  The idea of eternal torment of anyone, no matter what they have done, just does not sit right with me.</a:t>
            </a:r>
            <a:endParaRPr sz="2400">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a:solidFill>
                  <a:srgbClr val="00FFFF"/>
                </a:solidFill>
              </a:rPr>
              <a:t>And as a result, you can find denominations today that do not believe in a fiery and eternal hell at all.</a:t>
            </a:r>
            <a:endParaRPr sz="2400">
              <a:solidFill>
                <a:srgbClr val="00FFFF"/>
              </a:solidFill>
            </a:endParaRPr>
          </a:p>
          <a:p>
            <a:pPr marL="457200" lvl="0" indent="-381000" algn="l" rtl="0">
              <a:lnSpc>
                <a:spcPct val="80000"/>
              </a:lnSpc>
              <a:spcBef>
                <a:spcPts val="0"/>
              </a:spcBef>
              <a:spcAft>
                <a:spcPts val="0"/>
              </a:spcAft>
              <a:buClr>
                <a:srgbClr val="FFFF00"/>
              </a:buClr>
              <a:buSzPts val="2400"/>
              <a:buChar char="●"/>
            </a:pPr>
            <a:r>
              <a:rPr lang="en" sz="2400">
                <a:solidFill>
                  <a:srgbClr val="FFFF00"/>
                </a:solidFill>
              </a:rPr>
              <a:t>But THIS is what the word says:</a:t>
            </a:r>
            <a:endParaRPr sz="2400">
              <a:solidFill>
                <a:srgbClr val="FFFF00"/>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Matt.23:33</a:t>
            </a:r>
            <a:r>
              <a:rPr lang="en" sz="2400">
                <a:solidFill>
                  <a:srgbClr val="00FFFF"/>
                </a:solidFill>
              </a:rPr>
              <a:t> </a:t>
            </a:r>
            <a:r>
              <a:rPr lang="en" sz="2400">
                <a:solidFill>
                  <a:srgbClr val="FFFF00"/>
                </a:solidFill>
              </a:rPr>
              <a:t>(Jesus)</a:t>
            </a:r>
            <a:r>
              <a:rPr lang="en" sz="2400">
                <a:solidFill>
                  <a:srgbClr val="00FFFF"/>
                </a:solidFill>
              </a:rPr>
              <a:t> </a:t>
            </a:r>
            <a:r>
              <a:rPr lang="en" sz="2400" i="1">
                <a:solidFill>
                  <a:schemeClr val="dk1"/>
                </a:solidFill>
              </a:rPr>
              <a:t>“You serpents, you brood of vipers, </a:t>
            </a:r>
            <a:r>
              <a:rPr lang="en" sz="2400" i="1" u="sng">
                <a:solidFill>
                  <a:schemeClr val="dk1"/>
                </a:solidFill>
              </a:rPr>
              <a:t>how will you escape the sentence of hell</a:t>
            </a:r>
            <a:r>
              <a:rPr lang="en" sz="2400" i="1">
                <a:solidFill>
                  <a:schemeClr val="dk1"/>
                </a:solidFill>
              </a:rPr>
              <a:t>?”</a:t>
            </a:r>
            <a:endParaRPr sz="2400" i="1">
              <a:solidFill>
                <a:schemeClr val="dk1"/>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Mk.9:43</a:t>
            </a:r>
            <a:r>
              <a:rPr lang="en" sz="2400">
                <a:solidFill>
                  <a:srgbClr val="00FFFF"/>
                </a:solidFill>
              </a:rPr>
              <a:t> </a:t>
            </a:r>
            <a:r>
              <a:rPr lang="en" sz="2400">
                <a:solidFill>
                  <a:srgbClr val="FFFF00"/>
                </a:solidFill>
              </a:rPr>
              <a:t>(Jesus)</a:t>
            </a:r>
            <a:r>
              <a:rPr lang="en" sz="2400">
                <a:solidFill>
                  <a:srgbClr val="00FFFF"/>
                </a:solidFill>
              </a:rPr>
              <a:t> </a:t>
            </a:r>
            <a:r>
              <a:rPr lang="en" sz="2400" i="1">
                <a:solidFill>
                  <a:schemeClr val="dk1"/>
                </a:solidFill>
              </a:rPr>
              <a:t>“If your hand causes you to stumble, cut it off; it is better for you to enter life crippled, than, having your two hands, </a:t>
            </a:r>
            <a:r>
              <a:rPr lang="en" sz="2400" i="1" u="sng">
                <a:solidFill>
                  <a:schemeClr val="dk1"/>
                </a:solidFill>
              </a:rPr>
              <a:t>to go into hell, into the unquenchable fire</a:t>
            </a:r>
            <a:r>
              <a:rPr lang="en" sz="2400" i="1">
                <a:solidFill>
                  <a:schemeClr val="dk1"/>
                </a:solidFill>
              </a:rPr>
              <a:t>,”</a:t>
            </a:r>
            <a:endParaRPr sz="2400" i="1">
              <a:solidFill>
                <a:schemeClr val="dk1"/>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Matt.25:41</a:t>
            </a:r>
            <a:r>
              <a:rPr lang="en" sz="2400">
                <a:solidFill>
                  <a:srgbClr val="00FFFF"/>
                </a:solidFill>
              </a:rPr>
              <a:t> </a:t>
            </a:r>
            <a:r>
              <a:rPr lang="en" sz="2400">
                <a:solidFill>
                  <a:srgbClr val="FFFF00"/>
                </a:solidFill>
              </a:rPr>
              <a:t>(Jesus)</a:t>
            </a:r>
            <a:r>
              <a:rPr lang="en" sz="2400">
                <a:solidFill>
                  <a:srgbClr val="00FFFF"/>
                </a:solidFill>
              </a:rPr>
              <a:t> </a:t>
            </a:r>
            <a:r>
              <a:rPr lang="en" sz="2400" i="1">
                <a:solidFill>
                  <a:schemeClr val="dk1"/>
                </a:solidFill>
              </a:rPr>
              <a:t>“Then He will also say to those on His left, ‘Depart from Me, accursed ones, into </a:t>
            </a:r>
            <a:r>
              <a:rPr lang="en" sz="2400" i="1" u="sng">
                <a:solidFill>
                  <a:schemeClr val="dk1"/>
                </a:solidFill>
              </a:rPr>
              <a:t>the eternal fire which has been prepared for the devil and his angels</a:t>
            </a:r>
            <a:r>
              <a:rPr lang="en" sz="2400" i="1">
                <a:solidFill>
                  <a:schemeClr val="dk1"/>
                </a:solidFill>
              </a:rPr>
              <a:t>;”</a:t>
            </a:r>
            <a:endParaRPr sz="2400" i="1">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a:solidFill>
                  <a:srgbClr val="00FFFF"/>
                </a:solidFill>
              </a:rPr>
              <a:t>I could find a church that doesn’t believe in hell, but is that true?</a:t>
            </a:r>
            <a:endParaRPr sz="24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208450" y="0"/>
            <a:ext cx="9535800" cy="456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 DON’T WANT TO BELIEVE…</a:t>
            </a:r>
            <a:endParaRPr sz="5000" b="1">
              <a:solidFill>
                <a:srgbClr val="00FFFF"/>
              </a:solidFill>
            </a:endParaRPr>
          </a:p>
        </p:txBody>
      </p:sp>
      <p:sp>
        <p:nvSpPr>
          <p:cNvPr id="79" name="Google Shape;79;p17"/>
          <p:cNvSpPr txBox="1">
            <a:spLocks noGrp="1"/>
          </p:cNvSpPr>
          <p:nvPr>
            <p:ph type="subTitle" idx="1"/>
          </p:nvPr>
        </p:nvSpPr>
        <p:spPr>
          <a:xfrm>
            <a:off x="-161075" y="358700"/>
            <a:ext cx="9407100" cy="4785000"/>
          </a:xfrm>
          <a:prstGeom prst="rect">
            <a:avLst/>
          </a:prstGeom>
        </p:spPr>
        <p:txBody>
          <a:bodyPr spcFirstLastPara="1" wrap="square" lIns="91425" tIns="91425" rIns="91425" bIns="91425" anchor="t" anchorCtr="0">
            <a:noAutofit/>
          </a:bodyPr>
          <a:lstStyle/>
          <a:p>
            <a:pPr marL="457200" lvl="0" indent="-371475" algn="l" rtl="0">
              <a:lnSpc>
                <a:spcPct val="80000"/>
              </a:lnSpc>
              <a:spcBef>
                <a:spcPts val="0"/>
              </a:spcBef>
              <a:spcAft>
                <a:spcPts val="0"/>
              </a:spcAft>
              <a:buClr>
                <a:srgbClr val="FFFF00"/>
              </a:buClr>
              <a:buSzPts val="2250"/>
              <a:buChar char="●"/>
            </a:pPr>
            <a:r>
              <a:rPr lang="en" sz="2250">
                <a:solidFill>
                  <a:srgbClr val="FFFF00"/>
                </a:solidFill>
              </a:rPr>
              <a:t>… in a world where innocent people suffer, and the One who CAN stop it from happening does not.</a:t>
            </a:r>
            <a:endParaRPr sz="2250">
              <a:solidFill>
                <a:srgbClr val="FFFF00"/>
              </a:solidFill>
            </a:endParaRPr>
          </a:p>
          <a:p>
            <a:pPr marL="457200" lvl="0" indent="-371475" algn="l" rtl="0">
              <a:lnSpc>
                <a:spcPct val="80000"/>
              </a:lnSpc>
              <a:spcBef>
                <a:spcPts val="0"/>
              </a:spcBef>
              <a:spcAft>
                <a:spcPts val="0"/>
              </a:spcAft>
              <a:buClr>
                <a:srgbClr val="FFFF00"/>
              </a:buClr>
              <a:buSzPts val="2250"/>
              <a:buChar char="●"/>
            </a:pPr>
            <a:r>
              <a:rPr lang="en" sz="2250" u="sng">
                <a:solidFill>
                  <a:srgbClr val="FFFF00"/>
                </a:solidFill>
              </a:rPr>
              <a:t>Eccl.4:1</a:t>
            </a:r>
            <a:r>
              <a:rPr lang="en" sz="2250">
                <a:solidFill>
                  <a:srgbClr val="00FFFF"/>
                </a:solidFill>
              </a:rPr>
              <a:t> </a:t>
            </a:r>
            <a:r>
              <a:rPr lang="en" sz="2250" i="1">
                <a:solidFill>
                  <a:schemeClr val="dk1"/>
                </a:solidFill>
              </a:rPr>
              <a:t>“Then I looked again at all the acts of oppression which were being done under the sun. And behold </a:t>
            </a:r>
            <a:r>
              <a:rPr lang="en" sz="2250" i="1" u="sng">
                <a:solidFill>
                  <a:schemeClr val="dk1"/>
                </a:solidFill>
              </a:rPr>
              <a:t>I saw the tears of the oppressed and that they had no one to comfort them</a:t>
            </a:r>
            <a:r>
              <a:rPr lang="en" sz="2250" i="1">
                <a:solidFill>
                  <a:schemeClr val="dk1"/>
                </a:solidFill>
              </a:rPr>
              <a:t>; and on the side of their oppressors was power, but they had no one to comfort them.”</a:t>
            </a:r>
            <a:endParaRPr sz="2250" i="1">
              <a:solidFill>
                <a:schemeClr val="dk1"/>
              </a:solidFill>
            </a:endParaRPr>
          </a:p>
          <a:p>
            <a:pPr marL="457200" lvl="0" indent="-371475" algn="l" rtl="0">
              <a:lnSpc>
                <a:spcPct val="80000"/>
              </a:lnSpc>
              <a:spcBef>
                <a:spcPts val="0"/>
              </a:spcBef>
              <a:spcAft>
                <a:spcPts val="0"/>
              </a:spcAft>
              <a:buClr>
                <a:srgbClr val="00FFFF"/>
              </a:buClr>
              <a:buSzPts val="2250"/>
              <a:buChar char="●"/>
            </a:pPr>
            <a:r>
              <a:rPr lang="en" sz="2250">
                <a:solidFill>
                  <a:srgbClr val="00FFFF"/>
                </a:solidFill>
              </a:rPr>
              <a:t>Don’t get me wrong.  I am not angry at God.  I am not questioning His methods, nor His love.  I am simply stating that if it were up to me (and it’s definitely </a:t>
            </a:r>
            <a:r>
              <a:rPr lang="en" sz="2250" u="sng">
                <a:solidFill>
                  <a:srgbClr val="00FFFF"/>
                </a:solidFill>
              </a:rPr>
              <a:t>not</a:t>
            </a:r>
            <a:r>
              <a:rPr lang="en" sz="2250">
                <a:solidFill>
                  <a:srgbClr val="00FFFF"/>
                </a:solidFill>
              </a:rPr>
              <a:t>), things might work a little differently.</a:t>
            </a:r>
            <a:endParaRPr sz="2250">
              <a:solidFill>
                <a:srgbClr val="00FFFF"/>
              </a:solidFill>
            </a:endParaRPr>
          </a:p>
          <a:p>
            <a:pPr marL="457200" lvl="0" indent="-371475" algn="l" rtl="0">
              <a:lnSpc>
                <a:spcPct val="80000"/>
              </a:lnSpc>
              <a:spcBef>
                <a:spcPts val="0"/>
              </a:spcBef>
              <a:spcAft>
                <a:spcPts val="0"/>
              </a:spcAft>
              <a:buClr>
                <a:srgbClr val="FFFF00"/>
              </a:buClr>
              <a:buSzPts val="2250"/>
              <a:buChar char="●"/>
            </a:pPr>
            <a:r>
              <a:rPr lang="en" sz="2250">
                <a:solidFill>
                  <a:srgbClr val="FFFF00"/>
                </a:solidFill>
              </a:rPr>
              <a:t>But I don’t have the infinite understanding that God does either!  I can explain SOME human suffering, but certainly not all of it.</a:t>
            </a:r>
            <a:endParaRPr sz="2250">
              <a:solidFill>
                <a:srgbClr val="FFFF00"/>
              </a:solidFill>
            </a:endParaRPr>
          </a:p>
          <a:p>
            <a:pPr marL="457200" lvl="0" indent="-371475" algn="l" rtl="0">
              <a:lnSpc>
                <a:spcPct val="80000"/>
              </a:lnSpc>
              <a:spcBef>
                <a:spcPts val="0"/>
              </a:spcBef>
              <a:spcAft>
                <a:spcPts val="0"/>
              </a:spcAft>
              <a:buClr>
                <a:schemeClr val="dk1"/>
              </a:buClr>
              <a:buSzPts val="2250"/>
              <a:buChar char="●"/>
            </a:pPr>
            <a:r>
              <a:rPr lang="en" sz="2250">
                <a:solidFill>
                  <a:schemeClr val="dk1"/>
                </a:solidFill>
              </a:rPr>
              <a:t>Atheists have, for the longest time, used human suffering as a reason to say this is why they won’t believe in the God of the bible.  But if the bible is true, then just the fact that you don’t “like” some parts of that truth, is NOT a good reason to believe it is not true!  And it’s not as if turning your back on a God that allows suffering removes it from this world!  God has created a place without suffering!</a:t>
            </a:r>
            <a:endParaRPr sz="225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208450" y="0"/>
            <a:ext cx="9535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 DON’T WANT TO BELIEVE…</a:t>
            </a:r>
            <a:endParaRPr sz="5000" b="1">
              <a:solidFill>
                <a:srgbClr val="00FFFF"/>
              </a:solidFill>
            </a:endParaRPr>
          </a:p>
        </p:txBody>
      </p:sp>
      <p:sp>
        <p:nvSpPr>
          <p:cNvPr id="85" name="Google Shape;85;p18"/>
          <p:cNvSpPr txBox="1">
            <a:spLocks noGrp="1"/>
          </p:cNvSpPr>
          <p:nvPr>
            <p:ph type="subTitle" idx="1"/>
          </p:nvPr>
        </p:nvSpPr>
        <p:spPr>
          <a:xfrm>
            <a:off x="-161075" y="373575"/>
            <a:ext cx="9407100" cy="47700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a:solidFill>
                  <a:srgbClr val="FFFF00"/>
                </a:solidFill>
              </a:rPr>
              <a:t>… that I need to love and to pray for EVERYONE.</a:t>
            </a:r>
            <a:endParaRPr sz="2200">
              <a:solidFill>
                <a:srgbClr val="FFFF00"/>
              </a:solidFill>
            </a:endParaRPr>
          </a:p>
          <a:p>
            <a:pPr marL="457200" lvl="0" indent="-368300" algn="l" rtl="0">
              <a:lnSpc>
                <a:spcPct val="80000"/>
              </a:lnSpc>
              <a:spcBef>
                <a:spcPts val="0"/>
              </a:spcBef>
              <a:spcAft>
                <a:spcPts val="0"/>
              </a:spcAft>
              <a:buClr>
                <a:schemeClr val="dk1"/>
              </a:buClr>
              <a:buSzPts val="2200"/>
              <a:buChar char="●"/>
            </a:pPr>
            <a:r>
              <a:rPr lang="en" sz="2200">
                <a:solidFill>
                  <a:schemeClr val="dk1"/>
                </a:solidFill>
              </a:rPr>
              <a:t>I do try to be a loving, patient guy.  I do want to be that person.  But that’s easy for me to do when most people I encounter in life are pretty nice to me and to those I love.</a:t>
            </a:r>
            <a:endParaRPr sz="2200">
              <a:solidFill>
                <a:schemeClr val="dk1"/>
              </a:solidFill>
            </a:endParaRPr>
          </a:p>
          <a:p>
            <a:pPr marL="457200" lvl="0" indent="-368300" algn="l" rtl="0">
              <a:lnSpc>
                <a:spcPct val="80000"/>
              </a:lnSpc>
              <a:spcBef>
                <a:spcPts val="0"/>
              </a:spcBef>
              <a:spcAft>
                <a:spcPts val="0"/>
              </a:spcAft>
              <a:buClr>
                <a:srgbClr val="00FFFF"/>
              </a:buClr>
              <a:buSzPts val="2200"/>
              <a:buChar char="●"/>
            </a:pPr>
            <a:r>
              <a:rPr lang="en" sz="2200">
                <a:solidFill>
                  <a:srgbClr val="00FFFF"/>
                </a:solidFill>
              </a:rPr>
              <a:t>But there are people in our lives, including mine, who hurt us DEEPLY and DELIBERATELY.  There are some hateful, malicious, evil people in this world.  And if you hurt me, or hurt those I love, I DON’T want to show love to you.  But what did Jesus say?</a:t>
            </a:r>
            <a:endParaRPr sz="2200">
              <a:solidFill>
                <a:srgbClr val="00FFFF"/>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Matt.5:44</a:t>
            </a:r>
            <a:r>
              <a:rPr lang="en" sz="2200">
                <a:solidFill>
                  <a:srgbClr val="FFFF00"/>
                </a:solidFill>
              </a:rPr>
              <a:t> </a:t>
            </a:r>
            <a:r>
              <a:rPr lang="en" sz="2200" i="1">
                <a:solidFill>
                  <a:schemeClr val="dk1"/>
                </a:solidFill>
              </a:rPr>
              <a:t>“But I say to you, </a:t>
            </a:r>
            <a:r>
              <a:rPr lang="en" sz="2200" i="1" u="sng">
                <a:solidFill>
                  <a:schemeClr val="dk1"/>
                </a:solidFill>
              </a:rPr>
              <a:t>love your enemies and pray for those who persecute you</a:t>
            </a:r>
            <a:r>
              <a:rPr lang="en" sz="2200" i="1">
                <a:solidFill>
                  <a:schemeClr val="dk1"/>
                </a:solidFill>
              </a:rPr>
              <a:t>,”</a:t>
            </a:r>
            <a:endParaRPr sz="2200" i="1">
              <a:solidFill>
                <a:schemeClr val="dk1"/>
              </a:solidFill>
            </a:endParaRPr>
          </a:p>
          <a:p>
            <a:pPr marL="457200" lvl="0" indent="-374650" algn="l" rtl="0">
              <a:lnSpc>
                <a:spcPct val="80000"/>
              </a:lnSpc>
              <a:spcBef>
                <a:spcPts val="0"/>
              </a:spcBef>
              <a:spcAft>
                <a:spcPts val="0"/>
              </a:spcAft>
              <a:buClr>
                <a:srgbClr val="FFFF00"/>
              </a:buClr>
              <a:buSzPts val="2300"/>
              <a:buChar char="●"/>
            </a:pPr>
            <a:r>
              <a:rPr lang="en" sz="2200" u="sng">
                <a:solidFill>
                  <a:srgbClr val="FFFF00"/>
                </a:solidFill>
              </a:rPr>
              <a:t>Lk.6:27-31</a:t>
            </a:r>
            <a:r>
              <a:rPr lang="en" sz="2200">
                <a:solidFill>
                  <a:srgbClr val="FFFF00"/>
                </a:solidFill>
              </a:rPr>
              <a:t> </a:t>
            </a:r>
            <a:r>
              <a:rPr lang="en" sz="2200" i="1">
                <a:solidFill>
                  <a:schemeClr val="dk1"/>
                </a:solidFill>
              </a:rPr>
              <a:t>“But I say to you who hear, love your enemies, </a:t>
            </a:r>
            <a:r>
              <a:rPr lang="en" sz="2200" i="1" u="sng">
                <a:solidFill>
                  <a:schemeClr val="dk1"/>
                </a:solidFill>
              </a:rPr>
              <a:t>do good to those who hate you</a:t>
            </a:r>
            <a:r>
              <a:rPr lang="en" sz="2200" i="1">
                <a:solidFill>
                  <a:schemeClr val="dk1"/>
                </a:solidFill>
              </a:rPr>
              <a:t>, 28 </a:t>
            </a:r>
            <a:r>
              <a:rPr lang="en" sz="2200" i="1" u="sng">
                <a:solidFill>
                  <a:schemeClr val="dk1"/>
                </a:solidFill>
              </a:rPr>
              <a:t>bless those who curse you, pray for those who mistreat you</a:t>
            </a:r>
            <a:r>
              <a:rPr lang="en" sz="2200" i="1">
                <a:solidFill>
                  <a:schemeClr val="dk1"/>
                </a:solidFill>
              </a:rPr>
              <a:t>. 29 Whoever hits you on the cheek, offer him the other also; and whoever takes away your coat, do not withhold your shirt from him either. 30 Give to everyone who asks of you, and whoever takes away what is yours, do not demand it back. 31 </a:t>
            </a:r>
            <a:r>
              <a:rPr lang="en" sz="2200" i="1" u="sng">
                <a:solidFill>
                  <a:schemeClr val="dk1"/>
                </a:solidFill>
              </a:rPr>
              <a:t>Treat others the same way you want them to treat you</a:t>
            </a:r>
            <a:r>
              <a:rPr lang="en" sz="2300" i="1">
                <a:solidFill>
                  <a:schemeClr val="dk1"/>
                </a:solidFill>
              </a:rPr>
              <a:t>.”</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208450" y="0"/>
            <a:ext cx="9535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 DON’T WANT TO BELIEVE…</a:t>
            </a:r>
            <a:endParaRPr sz="5000" b="1">
              <a:solidFill>
                <a:srgbClr val="00FFFF"/>
              </a:solidFill>
            </a:endParaRPr>
          </a:p>
        </p:txBody>
      </p:sp>
      <p:sp>
        <p:nvSpPr>
          <p:cNvPr id="91" name="Google Shape;91;p19"/>
          <p:cNvSpPr txBox="1">
            <a:spLocks noGrp="1"/>
          </p:cNvSpPr>
          <p:nvPr>
            <p:ph type="subTitle" idx="1"/>
          </p:nvPr>
        </p:nvSpPr>
        <p:spPr>
          <a:xfrm>
            <a:off x="-140775" y="373500"/>
            <a:ext cx="9346200" cy="47700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a:solidFill>
                  <a:srgbClr val="FFFF00"/>
                </a:solidFill>
              </a:rPr>
              <a:t>… that well-intentioned, moral, religious people will be lost.</a:t>
            </a:r>
            <a:endParaRPr sz="2300">
              <a:solidFill>
                <a:srgbClr val="FFFF00"/>
              </a:solidFill>
            </a:endParaRPr>
          </a:p>
          <a:p>
            <a:pPr marL="457200" lvl="0" indent="-374650" algn="l" rtl="0">
              <a:lnSpc>
                <a:spcPct val="80000"/>
              </a:lnSpc>
              <a:spcBef>
                <a:spcPts val="0"/>
              </a:spcBef>
              <a:spcAft>
                <a:spcPts val="0"/>
              </a:spcAft>
              <a:buClr>
                <a:schemeClr val="dk1"/>
              </a:buClr>
              <a:buSzPts val="2300"/>
              <a:buChar char="●"/>
            </a:pPr>
            <a:r>
              <a:rPr lang="en" sz="2300">
                <a:solidFill>
                  <a:schemeClr val="dk1"/>
                </a:solidFill>
              </a:rPr>
              <a:t>It is SO tempting to just believe that, because God is so merciful, anyone who calls themself a Christian will be saved, regardless of what their church teaches and practices.  If that were true it sure would make the work of an evangelist easier!  “You’re already a Christian?  Great!  Moving on.”</a:t>
            </a:r>
            <a:endParaRPr sz="2300">
              <a:solidFill>
                <a:schemeClr val="dk1"/>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But Jesus said this:</a:t>
            </a:r>
            <a:endParaRPr sz="2300">
              <a:solidFill>
                <a:srgbClr val="00FFFF"/>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Matt.7:21-23</a:t>
            </a:r>
            <a:r>
              <a:rPr lang="en" sz="2300">
                <a:solidFill>
                  <a:srgbClr val="FFFF00"/>
                </a:solidFill>
              </a:rPr>
              <a:t> </a:t>
            </a:r>
            <a:r>
              <a:rPr lang="en" sz="2300" i="1">
                <a:solidFill>
                  <a:schemeClr val="dk1"/>
                </a:solidFill>
              </a:rPr>
              <a:t>“</a:t>
            </a:r>
            <a:r>
              <a:rPr lang="en" sz="2300" i="1" u="sng">
                <a:solidFill>
                  <a:schemeClr val="dk1"/>
                </a:solidFill>
              </a:rPr>
              <a:t>Not everyone who says to Me, ‘Lord, Lord,’ will enter the kingdom of heaven</a:t>
            </a:r>
            <a:r>
              <a:rPr lang="en" sz="2300" i="1">
                <a:solidFill>
                  <a:schemeClr val="dk1"/>
                </a:solidFill>
              </a:rPr>
              <a:t>, but he who does the will of My Father who is in heaven will enter. 22 Many will say to Me on that day, ‘Lord, Lord, did we not prophesy in Your name, and in Your name cast out demons, and in Your name perform many miracles?’ 23 And then I will declare to them, ‘</a:t>
            </a:r>
            <a:r>
              <a:rPr lang="en" sz="2300" i="1" u="sng">
                <a:solidFill>
                  <a:schemeClr val="dk1"/>
                </a:solidFill>
              </a:rPr>
              <a:t>I never knew you; depart from Me, you who practice lawlessness</a:t>
            </a:r>
            <a:r>
              <a:rPr lang="en" sz="2300" i="1">
                <a:solidFill>
                  <a:schemeClr val="dk1"/>
                </a:solidFill>
              </a:rPr>
              <a:t>.’”</a:t>
            </a:r>
            <a:endParaRPr sz="2300" i="1">
              <a:solidFill>
                <a:schemeClr val="dk1"/>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1 Jn.2:4</a:t>
            </a:r>
            <a:r>
              <a:rPr lang="en" sz="2300">
                <a:solidFill>
                  <a:srgbClr val="FFFF00"/>
                </a:solidFill>
              </a:rPr>
              <a:t> </a:t>
            </a:r>
            <a:r>
              <a:rPr lang="en" sz="2300" i="1">
                <a:solidFill>
                  <a:schemeClr val="dk1"/>
                </a:solidFill>
              </a:rPr>
              <a:t>“The one who says, “I have come to know Him,” </a:t>
            </a:r>
            <a:r>
              <a:rPr lang="en" sz="2300" i="1" u="sng">
                <a:solidFill>
                  <a:schemeClr val="dk1"/>
                </a:solidFill>
              </a:rPr>
              <a:t>and does not keep His commandments</a:t>
            </a:r>
            <a:r>
              <a:rPr lang="en" sz="2300" i="1">
                <a:solidFill>
                  <a:schemeClr val="dk1"/>
                </a:solidFill>
              </a:rPr>
              <a:t>, is a liar, and the truth is not in him;”</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208450" y="0"/>
            <a:ext cx="9535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 DON’T WANT TO BELIEVE…</a:t>
            </a:r>
            <a:endParaRPr sz="5000" b="1">
              <a:solidFill>
                <a:srgbClr val="00FFFF"/>
              </a:solidFill>
            </a:endParaRPr>
          </a:p>
        </p:txBody>
      </p:sp>
      <p:sp>
        <p:nvSpPr>
          <p:cNvPr id="97" name="Google Shape;97;p20"/>
          <p:cNvSpPr txBox="1">
            <a:spLocks noGrp="1"/>
          </p:cNvSpPr>
          <p:nvPr>
            <p:ph type="subTitle" idx="1"/>
          </p:nvPr>
        </p:nvSpPr>
        <p:spPr>
          <a:xfrm>
            <a:off x="-140775" y="393875"/>
            <a:ext cx="9346200" cy="47496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a:solidFill>
                  <a:srgbClr val="FFFF00"/>
                </a:solidFill>
              </a:rPr>
              <a:t>… that men do not wield miraculous gifts of the Holy Spirit today.</a:t>
            </a:r>
            <a:endParaRPr sz="2300">
              <a:solidFill>
                <a:srgbClr val="FFFF00"/>
              </a:solidFill>
            </a:endParaRPr>
          </a:p>
          <a:p>
            <a:pPr marL="457200" lvl="0" indent="-374650" algn="l" rtl="0">
              <a:lnSpc>
                <a:spcPct val="80000"/>
              </a:lnSpc>
              <a:spcBef>
                <a:spcPts val="0"/>
              </a:spcBef>
              <a:spcAft>
                <a:spcPts val="0"/>
              </a:spcAft>
              <a:buClr>
                <a:schemeClr val="dk1"/>
              </a:buClr>
              <a:buSzPts val="2300"/>
              <a:buChar char="●"/>
            </a:pPr>
            <a:r>
              <a:rPr lang="en" sz="2300">
                <a:solidFill>
                  <a:schemeClr val="dk1"/>
                </a:solidFill>
              </a:rPr>
              <a:t>I understand the argument that signs were to confirm the word, and revelation is now complete, so they are not longer needed.  But this doesn’t stop me from WANTING them to still be around, particularly gifts of healing!</a:t>
            </a:r>
            <a:endParaRPr sz="2300">
              <a:solidFill>
                <a:schemeClr val="dk1"/>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But the word of God says this:</a:t>
            </a:r>
            <a:endParaRPr sz="2300">
              <a:solidFill>
                <a:srgbClr val="00FFFF"/>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Acts 8:18-19</a:t>
            </a:r>
            <a:r>
              <a:rPr lang="en" sz="2300">
                <a:solidFill>
                  <a:srgbClr val="FFFF00"/>
                </a:solidFill>
              </a:rPr>
              <a:t> </a:t>
            </a:r>
            <a:r>
              <a:rPr lang="en" sz="2300" i="1">
                <a:solidFill>
                  <a:schemeClr val="dk1"/>
                </a:solidFill>
              </a:rPr>
              <a:t>“Now when </a:t>
            </a:r>
            <a:r>
              <a:rPr lang="en" sz="2300" i="1" u="sng">
                <a:solidFill>
                  <a:schemeClr val="dk1"/>
                </a:solidFill>
              </a:rPr>
              <a:t>Simon saw that the Spirit was bestowed through the laying on of the apostles’ hands</a:t>
            </a:r>
            <a:r>
              <a:rPr lang="en" sz="2300" i="1">
                <a:solidFill>
                  <a:schemeClr val="dk1"/>
                </a:solidFill>
              </a:rPr>
              <a:t>, he offered them money, 19 saying, “Give this authority to me as well, so that everyone on whom I lay my hands may receive the Holy Spirit.”</a:t>
            </a:r>
            <a:endParaRPr sz="2300" i="1">
              <a:solidFill>
                <a:schemeClr val="dk1"/>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Rom.1:11</a:t>
            </a:r>
            <a:r>
              <a:rPr lang="en" sz="2300">
                <a:solidFill>
                  <a:srgbClr val="FFFF00"/>
                </a:solidFill>
              </a:rPr>
              <a:t> (The apostle Paul to Christians in Rome) </a:t>
            </a:r>
            <a:r>
              <a:rPr lang="en" sz="2300" i="1">
                <a:solidFill>
                  <a:schemeClr val="dk1"/>
                </a:solidFill>
              </a:rPr>
              <a:t>“For </a:t>
            </a:r>
            <a:r>
              <a:rPr lang="en" sz="2300" i="1" u="sng">
                <a:solidFill>
                  <a:schemeClr val="dk1"/>
                </a:solidFill>
              </a:rPr>
              <a:t>I long to see you so that I may impart some spiritual gift to you</a:t>
            </a:r>
            <a:r>
              <a:rPr lang="en" sz="2300" i="1">
                <a:solidFill>
                  <a:schemeClr val="dk1"/>
                </a:solidFill>
              </a:rPr>
              <a:t>, that you may be established;”</a:t>
            </a:r>
            <a:endParaRPr sz="2300" i="1">
              <a:solidFill>
                <a:schemeClr val="dk1"/>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2 Tim.1:6</a:t>
            </a:r>
            <a:r>
              <a:rPr lang="en" sz="2300">
                <a:solidFill>
                  <a:srgbClr val="FFFF00"/>
                </a:solidFill>
              </a:rPr>
              <a:t> (The apostle Paul to Timothy) </a:t>
            </a:r>
            <a:r>
              <a:rPr lang="en" sz="2300" i="1">
                <a:solidFill>
                  <a:schemeClr val="dk1"/>
                </a:solidFill>
              </a:rPr>
              <a:t>“For this reason I remind you to kindle afresh </a:t>
            </a:r>
            <a:r>
              <a:rPr lang="en" sz="2300" i="1" u="sng">
                <a:solidFill>
                  <a:schemeClr val="dk1"/>
                </a:solidFill>
              </a:rPr>
              <a:t>the gift of God which is in you through the laying on of my hands</a:t>
            </a:r>
            <a:r>
              <a:rPr lang="en" sz="2300" i="1">
                <a:solidFill>
                  <a:schemeClr val="dk1"/>
                </a:solidFill>
              </a:rPr>
              <a:t>.”</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208450" y="0"/>
            <a:ext cx="95358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 DON’T WANT TO BELIEVE…</a:t>
            </a:r>
            <a:endParaRPr sz="5000" b="1">
              <a:solidFill>
                <a:srgbClr val="00FFFF"/>
              </a:solidFill>
            </a:endParaRPr>
          </a:p>
        </p:txBody>
      </p:sp>
      <p:sp>
        <p:nvSpPr>
          <p:cNvPr id="103" name="Google Shape;103;p21"/>
          <p:cNvSpPr txBox="1">
            <a:spLocks noGrp="1"/>
          </p:cNvSpPr>
          <p:nvPr>
            <p:ph type="subTitle" idx="1"/>
          </p:nvPr>
        </p:nvSpPr>
        <p:spPr>
          <a:xfrm>
            <a:off x="-140775" y="393875"/>
            <a:ext cx="9346200" cy="47496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 that God has not authorized instrumental music in our assemblies.</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I do love to sing.  I believe the human voice is the most diverse and unique “instrument” that will ever be created.  If God said not to sing I would obey, but I might not be happy about it.</a:t>
            </a:r>
            <a:endParaRPr sz="200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But I also enjoy man-made instruments, and the emotional impact that the combination of instruments and voice can produce.  And because of this desire today, and the technology we have available, most churches today use man-made instruments.</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But THIS is the music that God commands of His church:</a:t>
            </a:r>
            <a:endParaRPr sz="2000">
              <a:solidFill>
                <a:srgbClr val="FFFF00"/>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Eph.5:19</a:t>
            </a:r>
            <a:r>
              <a:rPr lang="en" sz="2000">
                <a:solidFill>
                  <a:srgbClr val="FFFF00"/>
                </a:solidFill>
              </a:rPr>
              <a:t> </a:t>
            </a:r>
            <a:r>
              <a:rPr lang="en" sz="2000" i="1">
                <a:solidFill>
                  <a:schemeClr val="dk1"/>
                </a:solidFill>
              </a:rPr>
              <a:t>“</a:t>
            </a:r>
            <a:r>
              <a:rPr lang="en" sz="2000" i="1" u="sng">
                <a:solidFill>
                  <a:schemeClr val="dk1"/>
                </a:solidFill>
              </a:rPr>
              <a:t>speaking to one another</a:t>
            </a:r>
            <a:r>
              <a:rPr lang="en" sz="2000" i="1">
                <a:solidFill>
                  <a:schemeClr val="dk1"/>
                </a:solidFill>
              </a:rPr>
              <a:t> in psalms and hymns and spiritual songs, </a:t>
            </a:r>
            <a:r>
              <a:rPr lang="en" sz="2000" i="1" u="sng">
                <a:solidFill>
                  <a:schemeClr val="dk1"/>
                </a:solidFill>
              </a:rPr>
              <a:t>singing and making melody with your heart</a:t>
            </a:r>
            <a:r>
              <a:rPr lang="en" sz="2000" i="1">
                <a:solidFill>
                  <a:schemeClr val="dk1"/>
                </a:solidFill>
              </a:rPr>
              <a:t> to the Lord;”</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Col.3:16-17</a:t>
            </a:r>
            <a:r>
              <a:rPr lang="en" sz="2000">
                <a:solidFill>
                  <a:srgbClr val="FFFF00"/>
                </a:solidFill>
              </a:rPr>
              <a:t> </a:t>
            </a:r>
            <a:r>
              <a:rPr lang="en" sz="2000" i="1">
                <a:solidFill>
                  <a:schemeClr val="dk1"/>
                </a:solidFill>
              </a:rPr>
              <a:t>“Let the word of Christ richly dwell within you, with all wisdom </a:t>
            </a:r>
            <a:r>
              <a:rPr lang="en" sz="2000" i="1" u="sng">
                <a:solidFill>
                  <a:schemeClr val="dk1"/>
                </a:solidFill>
              </a:rPr>
              <a:t>teaching and admonishing one another</a:t>
            </a:r>
            <a:r>
              <a:rPr lang="en" sz="2000" i="1">
                <a:solidFill>
                  <a:schemeClr val="dk1"/>
                </a:solidFill>
              </a:rPr>
              <a:t> with psalms and hymns and spiritual songs, </a:t>
            </a:r>
            <a:r>
              <a:rPr lang="en" sz="2000" i="1" u="sng">
                <a:solidFill>
                  <a:schemeClr val="dk1"/>
                </a:solidFill>
              </a:rPr>
              <a:t>singing with thankfulness</a:t>
            </a:r>
            <a:r>
              <a:rPr lang="en" sz="2000" i="1">
                <a:solidFill>
                  <a:schemeClr val="dk1"/>
                </a:solidFill>
              </a:rPr>
              <a:t> in your hearts to God. 17 Whatever you do in word or deed, </a:t>
            </a:r>
            <a:r>
              <a:rPr lang="en" sz="2000" i="1" u="sng">
                <a:solidFill>
                  <a:schemeClr val="dk1"/>
                </a:solidFill>
              </a:rPr>
              <a:t>do all in the name of the Lord Jesus</a:t>
            </a:r>
            <a:r>
              <a:rPr lang="en" sz="2000" i="1">
                <a:solidFill>
                  <a:schemeClr val="dk1"/>
                </a:solidFill>
              </a:rPr>
              <a:t>, giving thanks through Him to God the Father.”</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1 Cor.14:15</a:t>
            </a:r>
            <a:r>
              <a:rPr lang="en" sz="2000">
                <a:solidFill>
                  <a:srgbClr val="FFFF00"/>
                </a:solidFill>
              </a:rPr>
              <a:t> </a:t>
            </a:r>
            <a:r>
              <a:rPr lang="en" sz="2000" i="1">
                <a:solidFill>
                  <a:schemeClr val="dk1"/>
                </a:solidFill>
              </a:rPr>
              <a:t>“What is the outcome then? I will pray with the spirit and I will pray with the mind also; </a:t>
            </a:r>
            <a:r>
              <a:rPr lang="en" sz="2000" i="1" u="sng">
                <a:solidFill>
                  <a:schemeClr val="dk1"/>
                </a:solidFill>
              </a:rPr>
              <a:t>I will sing with the spirit and I will sing with the mind also</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2636</Words>
  <Application>Microsoft Office PowerPoint</Application>
  <PresentationFormat>On-screen Show (16:9)</PresentationFormat>
  <Paragraphs>75</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INCONVENIENT TRUTHS</vt:lpstr>
      <vt:lpstr>A COMMON CONVERSATION</vt:lpstr>
      <vt:lpstr>MY WANTS ARE IRRELEVANT</vt:lpstr>
      <vt:lpstr>I DON’T WANT TO BELIEVE…</vt:lpstr>
      <vt:lpstr>I DON’T WANT TO BELIEVE…</vt:lpstr>
      <vt:lpstr>I DON’T WANT TO BELIEVE…</vt:lpstr>
      <vt:lpstr>I DON’T WANT TO BELIEVE…</vt:lpstr>
      <vt:lpstr>I DON’T WANT TO BELIEVE…</vt:lpstr>
      <vt:lpstr>I DON’T WANT TO BELIEVE…</vt:lpstr>
      <vt:lpstr>I DON’T WANT TO BELIEVE…</vt:lpstr>
      <vt:lpstr>THIS IS NOT CONVENIENT!</vt:lpstr>
      <vt:lpstr>WHAT DID JESUS WANT?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2024-07-21T03:37:39Z</dcterms:modified>
</cp:coreProperties>
</file>