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24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a3604538e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ea3604538e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ea3604538e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ea3604538e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ea3604538e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ea3604538e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ea3604538e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ea3604538e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a3604538e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a3604538e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ea3604538e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ea3604538e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ea3604538e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ea3604538e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ea3604538e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ea3604538e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a3604538e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ea3604538e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ea3604538e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ea3604538e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a3604538e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ea3604538e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ea3604538e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ea3604538e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66325" y="0"/>
            <a:ext cx="9298800" cy="148410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500" b="1">
                <a:solidFill>
                  <a:srgbClr val="00FFFF"/>
                </a:solidFill>
              </a:rPr>
              <a:t>DON’T UNDERESTIMATE THE </a:t>
            </a:r>
            <a:r>
              <a:rPr lang="en" sz="5500" b="1" dirty="0">
                <a:solidFill>
                  <a:srgbClr val="00FFFF"/>
                </a:solidFill>
              </a:rPr>
              <a:t>DEVIL!</a:t>
            </a:r>
            <a:endParaRPr sz="5500" b="1" dirty="0">
              <a:solidFill>
                <a:srgbClr val="00FFFF"/>
              </a:solidFill>
            </a:endParaRPr>
          </a:p>
        </p:txBody>
      </p:sp>
      <p:sp>
        <p:nvSpPr>
          <p:cNvPr id="55" name="Google Shape;55;p13"/>
          <p:cNvSpPr txBox="1">
            <a:spLocks noGrp="1"/>
          </p:cNvSpPr>
          <p:nvPr>
            <p:ph type="subTitle" idx="1"/>
          </p:nvPr>
        </p:nvSpPr>
        <p:spPr>
          <a:xfrm>
            <a:off x="-39250" y="1484104"/>
            <a:ext cx="9271800" cy="3659395"/>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SzPts val="852"/>
              <a:buNone/>
            </a:pPr>
            <a:r>
              <a:rPr lang="en" sz="2325" u="sng" dirty="0">
                <a:solidFill>
                  <a:srgbClr val="FFFF00"/>
                </a:solidFill>
              </a:rPr>
              <a:t>Eph.6:11-16</a:t>
            </a:r>
            <a:r>
              <a:rPr lang="en" sz="2325" dirty="0">
                <a:solidFill>
                  <a:srgbClr val="FFFF00"/>
                </a:solidFill>
              </a:rPr>
              <a:t> </a:t>
            </a:r>
            <a:r>
              <a:rPr lang="en" sz="2325" dirty="0">
                <a:solidFill>
                  <a:srgbClr val="00FFFF"/>
                </a:solidFill>
              </a:rPr>
              <a:t>(NKJV) </a:t>
            </a:r>
            <a:r>
              <a:rPr lang="en" sz="2325" i="1" dirty="0">
                <a:solidFill>
                  <a:schemeClr val="dk1"/>
                </a:solidFill>
              </a:rPr>
              <a:t>“Put on the whole armor of God, that you may be able to stand against </a:t>
            </a:r>
            <a:r>
              <a:rPr lang="en" sz="2325" i="1" u="sng" dirty="0">
                <a:solidFill>
                  <a:schemeClr val="dk1"/>
                </a:solidFill>
              </a:rPr>
              <a:t>the wiles of the devil</a:t>
            </a:r>
            <a:r>
              <a:rPr lang="en" sz="2325" i="1" dirty="0">
                <a:solidFill>
                  <a:schemeClr val="dk1"/>
                </a:solidFill>
              </a:rPr>
              <a:t>. 12 For </a:t>
            </a:r>
            <a:r>
              <a:rPr lang="en" sz="2325" i="1" u="sng" dirty="0">
                <a:solidFill>
                  <a:schemeClr val="dk1"/>
                </a:solidFill>
              </a:rPr>
              <a:t>we do not wrestle against flesh and blood</a:t>
            </a:r>
            <a:r>
              <a:rPr lang="en" sz="2325" i="1" dirty="0">
                <a:solidFill>
                  <a:schemeClr val="dk1"/>
                </a:solidFill>
              </a:rPr>
              <a:t>, but against principalities, against powers, against the rulers of the darkness of this age, </a:t>
            </a:r>
            <a:r>
              <a:rPr lang="en" sz="2325" i="1" u="sng" dirty="0">
                <a:solidFill>
                  <a:schemeClr val="dk1"/>
                </a:solidFill>
              </a:rPr>
              <a:t>against spiritual hosts of wickedness in the heavenly places</a:t>
            </a:r>
            <a:r>
              <a:rPr lang="en" sz="2325" i="1" dirty="0">
                <a:solidFill>
                  <a:schemeClr val="dk1"/>
                </a:solidFill>
              </a:rPr>
              <a:t>. 13 Therefore take up the whole armor of God, that you may be able to withstand in the evil day, and having done all, to stand.14 Stand therefore, having girded your waist with truth, having put on the breastplate of righteousness, 15 and having shod your feet with the preparation of the gospel of peace; 16 above all, </a:t>
            </a:r>
            <a:r>
              <a:rPr lang="en" sz="2325" i="1" u="sng" dirty="0">
                <a:solidFill>
                  <a:schemeClr val="dk1"/>
                </a:solidFill>
              </a:rPr>
              <a:t>taking the shield of faith with which you will be able to quench all the fiery darts of the wicked one</a:t>
            </a:r>
            <a:r>
              <a:rPr lang="en" sz="2325" i="1" dirty="0">
                <a:solidFill>
                  <a:schemeClr val="dk1"/>
                </a:solidFill>
              </a:rPr>
              <a:t>.”</a:t>
            </a:r>
            <a:endParaRPr sz="2325" i="1" dirty="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66325" y="0"/>
            <a:ext cx="9298800" cy="45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5 - HIS CUNNING</a:t>
            </a:r>
            <a:endParaRPr sz="5000" b="1">
              <a:solidFill>
                <a:srgbClr val="00FFFF"/>
              </a:solidFill>
            </a:endParaRPr>
          </a:p>
        </p:txBody>
      </p:sp>
      <p:sp>
        <p:nvSpPr>
          <p:cNvPr id="109" name="Google Shape;109;p22"/>
          <p:cNvSpPr txBox="1">
            <a:spLocks noGrp="1"/>
          </p:cNvSpPr>
          <p:nvPr>
            <p:ph type="subTitle" idx="1"/>
          </p:nvPr>
        </p:nvSpPr>
        <p:spPr>
          <a:xfrm>
            <a:off x="-188150" y="358700"/>
            <a:ext cx="9380100" cy="4784700"/>
          </a:xfrm>
          <a:prstGeom prst="rect">
            <a:avLst/>
          </a:prstGeom>
        </p:spPr>
        <p:txBody>
          <a:bodyPr spcFirstLastPara="1" wrap="square" lIns="91425" tIns="91425" rIns="91425" bIns="91425" anchor="t" anchorCtr="0">
            <a:noAutofit/>
          </a:bodyPr>
          <a:lstStyle/>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1 Jn.2:16</a:t>
            </a:r>
            <a:r>
              <a:rPr lang="en" sz="2025">
                <a:solidFill>
                  <a:srgbClr val="FFFF00"/>
                </a:solidFill>
              </a:rPr>
              <a:t> </a:t>
            </a:r>
            <a:r>
              <a:rPr lang="en" sz="2025" i="1">
                <a:solidFill>
                  <a:schemeClr val="dk1"/>
                </a:solidFill>
              </a:rPr>
              <a:t>“For all that is in the world - the </a:t>
            </a:r>
            <a:r>
              <a:rPr lang="en" sz="2025" i="1" u="sng">
                <a:solidFill>
                  <a:schemeClr val="dk1"/>
                </a:solidFill>
              </a:rPr>
              <a:t>lust of the flesh</a:t>
            </a:r>
            <a:r>
              <a:rPr lang="en" sz="2025" i="1">
                <a:solidFill>
                  <a:schemeClr val="dk1"/>
                </a:solidFill>
              </a:rPr>
              <a:t>, the </a:t>
            </a:r>
            <a:r>
              <a:rPr lang="en" sz="2025" i="1" u="sng">
                <a:solidFill>
                  <a:schemeClr val="dk1"/>
                </a:solidFill>
              </a:rPr>
              <a:t>lust of the eyes</a:t>
            </a:r>
            <a:r>
              <a:rPr lang="en" sz="2025" i="1">
                <a:solidFill>
                  <a:schemeClr val="dk1"/>
                </a:solidFill>
              </a:rPr>
              <a:t>, and </a:t>
            </a:r>
            <a:r>
              <a:rPr lang="en" sz="2025" i="1" u="sng">
                <a:solidFill>
                  <a:schemeClr val="dk1"/>
                </a:solidFill>
              </a:rPr>
              <a:t>the pride of life</a:t>
            </a:r>
            <a:r>
              <a:rPr lang="en" sz="2025" i="1">
                <a:solidFill>
                  <a:schemeClr val="dk1"/>
                </a:solidFill>
              </a:rPr>
              <a:t> - is not of the Father but is of the world.”</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2 Cor.2:11</a:t>
            </a:r>
            <a:r>
              <a:rPr lang="en" sz="2025">
                <a:solidFill>
                  <a:srgbClr val="00FFFF"/>
                </a:solidFill>
              </a:rPr>
              <a:t> </a:t>
            </a:r>
            <a:r>
              <a:rPr lang="en" sz="2025" i="1">
                <a:solidFill>
                  <a:schemeClr val="dk1"/>
                </a:solidFill>
              </a:rPr>
              <a:t>“</a:t>
            </a:r>
            <a:r>
              <a:rPr lang="en" sz="2025" i="1" u="sng">
                <a:solidFill>
                  <a:schemeClr val="dk1"/>
                </a:solidFill>
              </a:rPr>
              <a:t>lest Satan should take advantage of us</a:t>
            </a:r>
            <a:r>
              <a:rPr lang="en" sz="2025" i="1">
                <a:solidFill>
                  <a:schemeClr val="dk1"/>
                </a:solidFill>
              </a:rPr>
              <a:t>; for </a:t>
            </a:r>
            <a:r>
              <a:rPr lang="en" sz="2025" i="1" u="sng">
                <a:solidFill>
                  <a:schemeClr val="dk1"/>
                </a:solidFill>
              </a:rPr>
              <a:t>we are not ignorant of his devices</a:t>
            </a:r>
            <a:r>
              <a:rPr lang="en" sz="2025" i="1">
                <a:solidFill>
                  <a:schemeClr val="dk1"/>
                </a:solidFill>
              </a:rPr>
              <a:t>.”</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2 Cor.11:13-15</a:t>
            </a:r>
            <a:r>
              <a:rPr lang="en" sz="2025">
                <a:solidFill>
                  <a:srgbClr val="FFFF00"/>
                </a:solidFill>
              </a:rPr>
              <a:t> </a:t>
            </a:r>
            <a:r>
              <a:rPr lang="en" sz="2025" i="1">
                <a:solidFill>
                  <a:schemeClr val="dk1"/>
                </a:solidFill>
              </a:rPr>
              <a:t>“For such are false apostles, deceitful workers, transforming themselves into apostles of Christ. 14 And no wonder! For </a:t>
            </a:r>
            <a:r>
              <a:rPr lang="en" sz="2025" i="1" u="sng">
                <a:solidFill>
                  <a:schemeClr val="dk1"/>
                </a:solidFill>
              </a:rPr>
              <a:t>Satan himself transforms himself into an angel of light</a:t>
            </a:r>
            <a:r>
              <a:rPr lang="en" sz="2025" i="1">
                <a:solidFill>
                  <a:schemeClr val="dk1"/>
                </a:solidFill>
              </a:rPr>
              <a:t>. 15 Therefore it is no great thing if his ministers also transform themselves into ministers of righteousness, whose end will be according to their works.”</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2 Thess.2:9</a:t>
            </a:r>
            <a:r>
              <a:rPr lang="en" sz="2025">
                <a:solidFill>
                  <a:srgbClr val="00FFFF"/>
                </a:solidFill>
              </a:rPr>
              <a:t> </a:t>
            </a:r>
            <a:r>
              <a:rPr lang="en" sz="2025" i="1">
                <a:solidFill>
                  <a:schemeClr val="dk1"/>
                </a:solidFill>
              </a:rPr>
              <a:t>“The coming of the lawless one is according to the working of Satan, with all power, </a:t>
            </a:r>
            <a:r>
              <a:rPr lang="en" sz="2025" i="1" u="sng">
                <a:solidFill>
                  <a:schemeClr val="dk1"/>
                </a:solidFill>
              </a:rPr>
              <a:t>signs, and lying wonders</a:t>
            </a:r>
            <a:r>
              <a:rPr lang="en" sz="2025" i="1">
                <a:solidFill>
                  <a:schemeClr val="dk1"/>
                </a:solidFill>
              </a:rPr>
              <a:t>,”</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Jn.8:44</a:t>
            </a:r>
            <a:r>
              <a:rPr lang="en" sz="2025">
                <a:solidFill>
                  <a:srgbClr val="00FFFF"/>
                </a:solidFill>
              </a:rPr>
              <a:t> </a:t>
            </a:r>
            <a:r>
              <a:rPr lang="en" sz="2025" i="1">
                <a:solidFill>
                  <a:schemeClr val="dk1"/>
                </a:solidFill>
              </a:rPr>
              <a:t>“...and </a:t>
            </a:r>
            <a:r>
              <a:rPr lang="en" sz="2025">
                <a:solidFill>
                  <a:srgbClr val="FFFF00"/>
                </a:solidFill>
              </a:rPr>
              <a:t>(the devil)</a:t>
            </a:r>
            <a:r>
              <a:rPr lang="en" sz="2025" i="1">
                <a:solidFill>
                  <a:schemeClr val="dk1"/>
                </a:solidFill>
              </a:rPr>
              <a:t> does not stand in the truth, because there is no truth in him. When he speaks a lie, </a:t>
            </a:r>
            <a:r>
              <a:rPr lang="en" sz="2025" i="1" u="sng">
                <a:solidFill>
                  <a:schemeClr val="dk1"/>
                </a:solidFill>
              </a:rPr>
              <a:t>he speaks from his own resources, for he is a liar and the father of it</a:t>
            </a:r>
            <a:r>
              <a:rPr lang="en" sz="2025" i="1">
                <a:solidFill>
                  <a:schemeClr val="dk1"/>
                </a:solidFill>
              </a:rPr>
              <a:t>.”</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2 Cor.11:3</a:t>
            </a:r>
            <a:r>
              <a:rPr lang="en" sz="2025">
                <a:solidFill>
                  <a:srgbClr val="00FFFF"/>
                </a:solidFill>
              </a:rPr>
              <a:t> </a:t>
            </a:r>
            <a:r>
              <a:rPr lang="en" sz="2025" i="1">
                <a:solidFill>
                  <a:schemeClr val="dk1"/>
                </a:solidFill>
              </a:rPr>
              <a:t>“But I fear, lest somehow, </a:t>
            </a:r>
            <a:r>
              <a:rPr lang="en" sz="2025" i="1" u="sng">
                <a:solidFill>
                  <a:schemeClr val="dk1"/>
                </a:solidFill>
              </a:rPr>
              <a:t>as the serpent deceived Eve by his craftiness</a:t>
            </a:r>
            <a:r>
              <a:rPr lang="en" sz="2025" i="1">
                <a:solidFill>
                  <a:schemeClr val="dk1"/>
                </a:solidFill>
              </a:rPr>
              <a:t>, so your minds may be corrupted from the simplicity that is in Christ.”</a:t>
            </a:r>
            <a:endParaRPr sz="2025"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66325" y="0"/>
            <a:ext cx="9298800" cy="45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FROM THE BEGINNING</a:t>
            </a:r>
            <a:endParaRPr sz="5000" b="1">
              <a:solidFill>
                <a:srgbClr val="00FFFF"/>
              </a:solidFill>
            </a:endParaRPr>
          </a:p>
        </p:txBody>
      </p:sp>
      <p:sp>
        <p:nvSpPr>
          <p:cNvPr id="115" name="Google Shape;115;p23"/>
          <p:cNvSpPr txBox="1">
            <a:spLocks noGrp="1"/>
          </p:cNvSpPr>
          <p:nvPr>
            <p:ph type="subTitle" idx="1"/>
          </p:nvPr>
        </p:nvSpPr>
        <p:spPr>
          <a:xfrm>
            <a:off x="-154300" y="361400"/>
            <a:ext cx="9346200" cy="4782000"/>
          </a:xfrm>
          <a:prstGeom prst="rect">
            <a:avLst/>
          </a:prstGeom>
        </p:spPr>
        <p:txBody>
          <a:bodyPr spcFirstLastPara="1" wrap="square" lIns="91425" tIns="91425" rIns="91425" bIns="91425" anchor="t" anchorCtr="0">
            <a:noAutofit/>
          </a:bodyPr>
          <a:lstStyle/>
          <a:p>
            <a:pPr marL="457200" lvl="0" indent="-382587" algn="l" rtl="0">
              <a:lnSpc>
                <a:spcPct val="90000"/>
              </a:lnSpc>
              <a:spcBef>
                <a:spcPts val="0"/>
              </a:spcBef>
              <a:spcAft>
                <a:spcPts val="0"/>
              </a:spcAft>
              <a:buClr>
                <a:srgbClr val="FFFF00"/>
              </a:buClr>
              <a:buSzPts val="2425"/>
              <a:buChar char="●"/>
            </a:pPr>
            <a:r>
              <a:rPr lang="en" sz="2425" u="sng">
                <a:solidFill>
                  <a:srgbClr val="FFFF00"/>
                </a:solidFill>
              </a:rPr>
              <a:t>Gen.3:1-5</a:t>
            </a:r>
            <a:r>
              <a:rPr lang="en" sz="2425">
                <a:solidFill>
                  <a:srgbClr val="FFFF00"/>
                </a:solidFill>
              </a:rPr>
              <a:t> </a:t>
            </a:r>
            <a:r>
              <a:rPr lang="en" sz="2425" i="1">
                <a:solidFill>
                  <a:schemeClr val="dk1"/>
                </a:solidFill>
              </a:rPr>
              <a:t>“Now </a:t>
            </a:r>
            <a:r>
              <a:rPr lang="en" sz="2425" i="1" u="sng">
                <a:solidFill>
                  <a:schemeClr val="dk1"/>
                </a:solidFill>
              </a:rPr>
              <a:t>the serpent was more cunning</a:t>
            </a:r>
            <a:r>
              <a:rPr lang="en" sz="2425" i="1">
                <a:solidFill>
                  <a:schemeClr val="dk1"/>
                </a:solidFill>
              </a:rPr>
              <a:t> than any beast of the field which the Lord God had made. And he said to the woman, “</a:t>
            </a:r>
            <a:r>
              <a:rPr lang="en" sz="2425" i="1" u="sng">
                <a:solidFill>
                  <a:schemeClr val="dk1"/>
                </a:solidFill>
              </a:rPr>
              <a:t>Has God indeed said</a:t>
            </a:r>
            <a:r>
              <a:rPr lang="en" sz="2425" i="1">
                <a:solidFill>
                  <a:schemeClr val="dk1"/>
                </a:solidFill>
              </a:rPr>
              <a:t>, ‘You shall not eat of every tree of the garden’?” 2 And the woman said to the serpent, “We may eat the fruit of the trees of the garden; 3 but of the fruit of the tree which is in the midst of the garden, God has said, ‘You shall not eat it, nor shall you touch it, lest you die.’ ”4 Then the serpent said to the woman, “</a:t>
            </a:r>
            <a:r>
              <a:rPr lang="en" sz="2425" i="1" u="sng">
                <a:solidFill>
                  <a:schemeClr val="dk1"/>
                </a:solidFill>
              </a:rPr>
              <a:t>You will not surely die</a:t>
            </a:r>
            <a:r>
              <a:rPr lang="en" sz="2425" i="1">
                <a:solidFill>
                  <a:schemeClr val="dk1"/>
                </a:solidFill>
              </a:rPr>
              <a:t>. 5 </a:t>
            </a:r>
            <a:r>
              <a:rPr lang="en" sz="2425" i="1" u="sng">
                <a:solidFill>
                  <a:schemeClr val="dk1"/>
                </a:solidFill>
              </a:rPr>
              <a:t>For God knows</a:t>
            </a:r>
            <a:r>
              <a:rPr lang="en" sz="2425" i="1">
                <a:solidFill>
                  <a:schemeClr val="dk1"/>
                </a:solidFill>
              </a:rPr>
              <a:t> that in the day you eat of it your eyes will be opened, and </a:t>
            </a:r>
            <a:r>
              <a:rPr lang="en" sz="2425" i="1" u="sng">
                <a:solidFill>
                  <a:schemeClr val="dk1"/>
                </a:solidFill>
              </a:rPr>
              <a:t>you will be like God</a:t>
            </a:r>
            <a:r>
              <a:rPr lang="en" sz="2425" i="1">
                <a:solidFill>
                  <a:schemeClr val="dk1"/>
                </a:solidFill>
              </a:rPr>
              <a:t>, knowing good and evil.”</a:t>
            </a:r>
            <a:endParaRPr sz="2425" i="1">
              <a:solidFill>
                <a:schemeClr val="dk1"/>
              </a:solidFill>
            </a:endParaRPr>
          </a:p>
          <a:p>
            <a:pPr marL="457200" lvl="0" indent="-382587" algn="l" rtl="0">
              <a:lnSpc>
                <a:spcPct val="90000"/>
              </a:lnSpc>
              <a:spcBef>
                <a:spcPts val="0"/>
              </a:spcBef>
              <a:spcAft>
                <a:spcPts val="0"/>
              </a:spcAft>
              <a:buClr>
                <a:srgbClr val="00FFFF"/>
              </a:buClr>
              <a:buSzPts val="2425"/>
              <a:buChar char="●"/>
            </a:pPr>
            <a:r>
              <a:rPr lang="en" sz="2425">
                <a:solidFill>
                  <a:srgbClr val="00FFFF"/>
                </a:solidFill>
              </a:rPr>
              <a:t>How did he tempt Eve?  By getting her to doubt God’s own love for them and question HIS motivations!  He still does this today.  And he tempted Adam through his wife, who offered him the fruit afterward.  And he still does this today too!</a:t>
            </a:r>
            <a:endParaRPr sz="24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66325"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MORE EXAMPLES</a:t>
            </a:r>
            <a:endParaRPr sz="5000" b="1">
              <a:solidFill>
                <a:srgbClr val="00FFFF"/>
              </a:solidFill>
            </a:endParaRPr>
          </a:p>
        </p:txBody>
      </p:sp>
      <p:sp>
        <p:nvSpPr>
          <p:cNvPr id="121" name="Google Shape;121;p24"/>
          <p:cNvSpPr txBox="1">
            <a:spLocks noGrp="1"/>
          </p:cNvSpPr>
          <p:nvPr>
            <p:ph type="subTitle" idx="1"/>
          </p:nvPr>
        </p:nvSpPr>
        <p:spPr>
          <a:xfrm>
            <a:off x="-215225" y="452100"/>
            <a:ext cx="9474900" cy="4691400"/>
          </a:xfrm>
          <a:prstGeom prst="rect">
            <a:avLst/>
          </a:prstGeom>
        </p:spPr>
        <p:txBody>
          <a:bodyPr spcFirstLastPara="1" wrap="square" lIns="91425" tIns="91425" rIns="91425" bIns="91425" anchor="t" anchorCtr="0">
            <a:noAutofit/>
          </a:bodyPr>
          <a:lstStyle/>
          <a:p>
            <a:pPr marL="457200" lvl="0" indent="-344487" algn="l" rtl="0">
              <a:lnSpc>
                <a:spcPct val="90000"/>
              </a:lnSpc>
              <a:spcBef>
                <a:spcPts val="0"/>
              </a:spcBef>
              <a:spcAft>
                <a:spcPts val="0"/>
              </a:spcAft>
              <a:buClr>
                <a:srgbClr val="00FFFF"/>
              </a:buClr>
              <a:buSzPts val="1825"/>
              <a:buChar char="●"/>
            </a:pPr>
            <a:r>
              <a:rPr lang="en" sz="1825" dirty="0">
                <a:solidFill>
                  <a:srgbClr val="00FFFF"/>
                </a:solidFill>
              </a:rPr>
              <a:t>Satan will use the devotion of our friends to tempt us!</a:t>
            </a:r>
            <a:r>
              <a:rPr lang="en" sz="1825" dirty="0">
                <a:solidFill>
                  <a:schemeClr val="dk1"/>
                </a:solidFill>
              </a:rPr>
              <a:t>  </a:t>
            </a:r>
            <a:r>
              <a:rPr lang="en" sz="1825" u="sng" dirty="0">
                <a:solidFill>
                  <a:srgbClr val="FFFF00"/>
                </a:solidFill>
              </a:rPr>
              <a:t>Matt.16:22-23</a:t>
            </a:r>
            <a:r>
              <a:rPr lang="en" sz="1825" dirty="0">
                <a:solidFill>
                  <a:schemeClr val="dk1"/>
                </a:solidFill>
              </a:rPr>
              <a:t> </a:t>
            </a:r>
            <a:r>
              <a:rPr lang="en" sz="1825" i="1" dirty="0">
                <a:solidFill>
                  <a:schemeClr val="dk1"/>
                </a:solidFill>
              </a:rPr>
              <a:t>“Then Peter took Him aside and began to rebuke Him, saying, “Far be it from You, Lord; this shall not happen to You!” 23 But He turned and said to Peter, “</a:t>
            </a:r>
            <a:r>
              <a:rPr lang="en" sz="1825" i="1" u="sng" dirty="0">
                <a:solidFill>
                  <a:schemeClr val="dk1"/>
                </a:solidFill>
              </a:rPr>
              <a:t>Get behind Me, Satan! You are an offense to Me, for you are not mindful of the things of God, but the things of men</a:t>
            </a:r>
            <a:r>
              <a:rPr lang="en" sz="1825" i="1" dirty="0">
                <a:solidFill>
                  <a:schemeClr val="dk1"/>
                </a:solidFill>
              </a:rPr>
              <a:t>.”</a:t>
            </a:r>
            <a:endParaRPr sz="1825" i="1" dirty="0">
              <a:solidFill>
                <a:schemeClr val="dk1"/>
              </a:solidFill>
            </a:endParaRPr>
          </a:p>
          <a:p>
            <a:pPr marL="457200" lvl="0" indent="-344487" algn="l" rtl="0">
              <a:lnSpc>
                <a:spcPct val="90000"/>
              </a:lnSpc>
              <a:spcBef>
                <a:spcPts val="0"/>
              </a:spcBef>
              <a:spcAft>
                <a:spcPts val="0"/>
              </a:spcAft>
              <a:buClr>
                <a:srgbClr val="00FFFF"/>
              </a:buClr>
              <a:buSzPts val="1825"/>
              <a:buChar char="●"/>
            </a:pPr>
            <a:r>
              <a:rPr lang="en" sz="1825" dirty="0">
                <a:solidFill>
                  <a:srgbClr val="00FFFF"/>
                </a:solidFill>
              </a:rPr>
              <a:t>He will use spouses’ separation, for the purpose of holiness, as an occasion for adultery!</a:t>
            </a:r>
            <a:r>
              <a:rPr lang="en" sz="1825" dirty="0">
                <a:solidFill>
                  <a:schemeClr val="dk1"/>
                </a:solidFill>
              </a:rPr>
              <a:t>  </a:t>
            </a:r>
            <a:r>
              <a:rPr lang="en" sz="1825" u="sng" dirty="0">
                <a:solidFill>
                  <a:srgbClr val="FFFF00"/>
                </a:solidFill>
              </a:rPr>
              <a:t>1 Cor.7:5</a:t>
            </a:r>
            <a:r>
              <a:rPr lang="en" sz="1825" dirty="0">
                <a:solidFill>
                  <a:schemeClr val="dk1"/>
                </a:solidFill>
              </a:rPr>
              <a:t> </a:t>
            </a:r>
            <a:r>
              <a:rPr lang="en" sz="1825" i="1" dirty="0">
                <a:solidFill>
                  <a:schemeClr val="dk1"/>
                </a:solidFill>
              </a:rPr>
              <a:t>“Do not deprive one another except with consent for a time, that you may give yourselves to fasting and prayer; and come together again </a:t>
            </a:r>
            <a:r>
              <a:rPr lang="en" sz="1825" i="1" u="sng" dirty="0">
                <a:solidFill>
                  <a:schemeClr val="dk1"/>
                </a:solidFill>
              </a:rPr>
              <a:t>so that Satan does not tempt you because of your lack of self-control</a:t>
            </a:r>
            <a:r>
              <a:rPr lang="en" sz="1825" i="1" dirty="0">
                <a:solidFill>
                  <a:schemeClr val="dk1"/>
                </a:solidFill>
              </a:rPr>
              <a:t>.”</a:t>
            </a:r>
            <a:endParaRPr sz="1825" i="1" dirty="0">
              <a:solidFill>
                <a:schemeClr val="dk1"/>
              </a:solidFill>
            </a:endParaRPr>
          </a:p>
          <a:p>
            <a:pPr marL="457200" lvl="0" indent="-344487" algn="l" rtl="0">
              <a:lnSpc>
                <a:spcPct val="90000"/>
              </a:lnSpc>
              <a:spcBef>
                <a:spcPts val="0"/>
              </a:spcBef>
              <a:spcAft>
                <a:spcPts val="0"/>
              </a:spcAft>
              <a:buClr>
                <a:srgbClr val="00FFFF"/>
              </a:buClr>
              <a:buSzPts val="1825"/>
              <a:buChar char="●"/>
            </a:pPr>
            <a:r>
              <a:rPr lang="en" sz="1825" dirty="0">
                <a:solidFill>
                  <a:srgbClr val="00FFFF"/>
                </a:solidFill>
              </a:rPr>
              <a:t>He uses someone’s religious zeal, who think they are doing God’s will, to persecute the TRUE people of God!</a:t>
            </a:r>
            <a:r>
              <a:rPr lang="en" sz="1825" dirty="0">
                <a:solidFill>
                  <a:schemeClr val="dk1"/>
                </a:solidFill>
              </a:rPr>
              <a:t>  </a:t>
            </a:r>
            <a:r>
              <a:rPr lang="en" sz="1825" u="sng" dirty="0">
                <a:solidFill>
                  <a:srgbClr val="FFFF00"/>
                </a:solidFill>
              </a:rPr>
              <a:t>Rev.2:9</a:t>
            </a:r>
            <a:r>
              <a:rPr lang="en" sz="1825" dirty="0">
                <a:solidFill>
                  <a:schemeClr val="dk1"/>
                </a:solidFill>
              </a:rPr>
              <a:t> </a:t>
            </a:r>
            <a:r>
              <a:rPr lang="en" sz="1825" i="1" dirty="0">
                <a:solidFill>
                  <a:schemeClr val="dk1"/>
                </a:solidFill>
              </a:rPr>
              <a:t>“I know your works, tribulation, and poverty (but you are rich); and I know the blasphemy of those </a:t>
            </a:r>
            <a:r>
              <a:rPr lang="en" sz="1825" i="1" u="sng" dirty="0">
                <a:solidFill>
                  <a:schemeClr val="dk1"/>
                </a:solidFill>
              </a:rPr>
              <a:t>who say they are Jews and are not, but are a synagogue of Satan</a:t>
            </a:r>
            <a:r>
              <a:rPr lang="en" sz="1825" i="1" dirty="0">
                <a:solidFill>
                  <a:schemeClr val="dk1"/>
                </a:solidFill>
              </a:rPr>
              <a:t>.”</a:t>
            </a:r>
            <a:endParaRPr sz="1825" i="1" dirty="0">
              <a:solidFill>
                <a:schemeClr val="dk1"/>
              </a:solidFill>
            </a:endParaRPr>
          </a:p>
          <a:p>
            <a:pPr marL="457200" lvl="0" indent="-344487" algn="l" rtl="0">
              <a:lnSpc>
                <a:spcPct val="90000"/>
              </a:lnSpc>
              <a:spcBef>
                <a:spcPts val="0"/>
              </a:spcBef>
              <a:spcAft>
                <a:spcPts val="0"/>
              </a:spcAft>
              <a:buClr>
                <a:srgbClr val="00FFFF"/>
              </a:buClr>
              <a:buSzPts val="1825"/>
              <a:buChar char="●"/>
            </a:pPr>
            <a:r>
              <a:rPr lang="en" sz="1825" dirty="0">
                <a:solidFill>
                  <a:srgbClr val="00FFFF"/>
                </a:solidFill>
              </a:rPr>
              <a:t>He uses our RIGHTEOUS anger as an occasion to tempt us!</a:t>
            </a:r>
            <a:r>
              <a:rPr lang="en" sz="1825" dirty="0">
                <a:solidFill>
                  <a:schemeClr val="dk1"/>
                </a:solidFill>
              </a:rPr>
              <a:t>  </a:t>
            </a:r>
            <a:r>
              <a:rPr lang="en" sz="1825" u="sng" dirty="0">
                <a:solidFill>
                  <a:srgbClr val="FFFF00"/>
                </a:solidFill>
              </a:rPr>
              <a:t>Eph.4:25-27</a:t>
            </a:r>
            <a:r>
              <a:rPr lang="en" sz="1825" dirty="0">
                <a:solidFill>
                  <a:schemeClr val="dk1"/>
                </a:solidFill>
              </a:rPr>
              <a:t> </a:t>
            </a:r>
            <a:r>
              <a:rPr lang="en" sz="1825" i="1" dirty="0">
                <a:solidFill>
                  <a:schemeClr val="dk1"/>
                </a:solidFill>
              </a:rPr>
              <a:t>“Therefore, putting away lying, “Let each one of you speak truth with his neighbor,” for we are members of one another. 26 “Be angry, and do not sin”: </a:t>
            </a:r>
            <a:r>
              <a:rPr lang="en" sz="1825" i="1" u="sng" dirty="0">
                <a:solidFill>
                  <a:schemeClr val="dk1"/>
                </a:solidFill>
              </a:rPr>
              <a:t>do not let the sun go down on your wrath</a:t>
            </a:r>
            <a:r>
              <a:rPr lang="en" sz="1825" i="1" dirty="0">
                <a:solidFill>
                  <a:schemeClr val="dk1"/>
                </a:solidFill>
              </a:rPr>
              <a:t>, 27 </a:t>
            </a:r>
            <a:r>
              <a:rPr lang="en" sz="1825" i="1" u="sng" dirty="0">
                <a:solidFill>
                  <a:schemeClr val="dk1"/>
                </a:solidFill>
              </a:rPr>
              <a:t>nor give place to the devil</a:t>
            </a:r>
            <a:r>
              <a:rPr lang="en" sz="1825" i="1" dirty="0">
                <a:solidFill>
                  <a:schemeClr val="dk1"/>
                </a:solidFill>
              </a:rPr>
              <a:t>.”</a:t>
            </a:r>
            <a:endParaRPr sz="1825" i="1" dirty="0">
              <a:solidFill>
                <a:schemeClr val="dk1"/>
              </a:solidFill>
            </a:endParaRPr>
          </a:p>
          <a:p>
            <a:pPr marL="457200" lvl="0" indent="-344487" algn="l" rtl="0">
              <a:lnSpc>
                <a:spcPct val="90000"/>
              </a:lnSpc>
              <a:spcBef>
                <a:spcPts val="0"/>
              </a:spcBef>
              <a:spcAft>
                <a:spcPts val="0"/>
              </a:spcAft>
              <a:buClr>
                <a:srgbClr val="00FFFF"/>
              </a:buClr>
              <a:buSzPts val="1825"/>
              <a:buChar char="●"/>
            </a:pPr>
            <a:r>
              <a:rPr lang="en" sz="1825" dirty="0">
                <a:solidFill>
                  <a:srgbClr val="00FFFF"/>
                </a:solidFill>
              </a:rPr>
              <a:t>He tempts God’s people to sin so that GOD will destroy them, in His righteous anger! </a:t>
            </a:r>
            <a:r>
              <a:rPr lang="en" sz="1825" u="sng" dirty="0">
                <a:solidFill>
                  <a:srgbClr val="FFFF00"/>
                </a:solidFill>
              </a:rPr>
              <a:t>1 Chron.21:1</a:t>
            </a:r>
            <a:r>
              <a:rPr lang="en" sz="1825" i="1" dirty="0">
                <a:solidFill>
                  <a:schemeClr val="dk1"/>
                </a:solidFill>
              </a:rPr>
              <a:t>“Now </a:t>
            </a:r>
            <a:r>
              <a:rPr lang="en" sz="1825" i="1" u="sng" dirty="0">
                <a:solidFill>
                  <a:schemeClr val="dk1"/>
                </a:solidFill>
              </a:rPr>
              <a:t>Satan stood up against Israel</a:t>
            </a:r>
            <a:r>
              <a:rPr lang="en" sz="1825" i="1" dirty="0">
                <a:solidFill>
                  <a:schemeClr val="dk1"/>
                </a:solidFill>
              </a:rPr>
              <a:t>, and moved David to number Israel.”</a:t>
            </a:r>
            <a:endParaRPr sz="1825"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66325" y="0"/>
            <a:ext cx="9298800" cy="449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HUMAN STRENGTH WILL FAIL</a:t>
            </a:r>
            <a:r>
              <a:rPr lang="en" sz="5000" b="1">
                <a:solidFill>
                  <a:srgbClr val="00FFFF"/>
                </a:solidFill>
              </a:rPr>
              <a:t> </a:t>
            </a:r>
            <a:endParaRPr sz="5000" b="1">
              <a:solidFill>
                <a:srgbClr val="00FFFF"/>
              </a:solidFill>
            </a:endParaRPr>
          </a:p>
        </p:txBody>
      </p:sp>
      <p:sp>
        <p:nvSpPr>
          <p:cNvPr id="127" name="Google Shape;127;p25"/>
          <p:cNvSpPr txBox="1">
            <a:spLocks noGrp="1"/>
          </p:cNvSpPr>
          <p:nvPr>
            <p:ph type="subTitle" idx="1"/>
          </p:nvPr>
        </p:nvSpPr>
        <p:spPr>
          <a:xfrm>
            <a:off x="-188150" y="331625"/>
            <a:ext cx="9420600" cy="4812000"/>
          </a:xfrm>
          <a:prstGeom prst="rect">
            <a:avLst/>
          </a:prstGeom>
        </p:spPr>
        <p:txBody>
          <a:bodyPr spcFirstLastPara="1" wrap="square" lIns="91425" tIns="91425" rIns="91425" bIns="91425" anchor="t" anchorCtr="0">
            <a:noAutofit/>
          </a:bodyPr>
          <a:lstStyle/>
          <a:p>
            <a:pPr marL="457200" lvl="0" indent="-357187" algn="l" rtl="0">
              <a:lnSpc>
                <a:spcPct val="90000"/>
              </a:lnSpc>
              <a:spcBef>
                <a:spcPts val="0"/>
              </a:spcBef>
              <a:spcAft>
                <a:spcPts val="0"/>
              </a:spcAft>
              <a:buClr>
                <a:srgbClr val="FFFF00"/>
              </a:buClr>
              <a:buSzPts val="2025"/>
              <a:buChar char="●"/>
            </a:pPr>
            <a:r>
              <a:rPr lang="en" sz="2025">
                <a:solidFill>
                  <a:srgbClr val="FFFF00"/>
                </a:solidFill>
              </a:rPr>
              <a:t>In C.S. Lewis’ “The Lion, the Witch, and tHe Wardrobe”, it is full of religious symbolism (intentionally so).  The devil is portrayed by the white witch, who is trying to usurp the throne of Aslan, the great Lion (representing Jesus).</a:t>
            </a:r>
            <a:endParaRPr sz="2025">
              <a:solidFill>
                <a:srgbClr val="FFFF00"/>
              </a:solidFill>
            </a:endParaRPr>
          </a:p>
          <a:p>
            <a:pPr marL="457200" lvl="0" indent="-357187" algn="l" rtl="0">
              <a:lnSpc>
                <a:spcPct val="90000"/>
              </a:lnSpc>
              <a:spcBef>
                <a:spcPts val="0"/>
              </a:spcBef>
              <a:spcAft>
                <a:spcPts val="0"/>
              </a:spcAft>
              <a:buClr>
                <a:srgbClr val="00FFFF"/>
              </a:buClr>
              <a:buSzPts val="2025"/>
              <a:buChar char="●"/>
            </a:pPr>
            <a:r>
              <a:rPr lang="en" sz="2025">
                <a:solidFill>
                  <a:srgbClr val="00FFFF"/>
                </a:solidFill>
              </a:rPr>
              <a:t>What I respect in that story (and film) is that the humans and the armies of good fight so bravely against the witch, but they die just as bravely!  Even though they love Aslan, without him there, they CANNOT defeat the white witch.  It is the same with us.  We dare not resist the devil on our own!</a:t>
            </a:r>
            <a:endParaRPr sz="2025">
              <a:solidFill>
                <a:srgbClr val="00FFFF"/>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1 Jn.3:8</a:t>
            </a:r>
            <a:r>
              <a:rPr lang="en" sz="2025">
                <a:solidFill>
                  <a:schemeClr val="dk1"/>
                </a:solidFill>
              </a:rPr>
              <a:t> </a:t>
            </a:r>
            <a:r>
              <a:rPr lang="en" sz="2025" i="1">
                <a:solidFill>
                  <a:schemeClr val="dk1"/>
                </a:solidFill>
              </a:rPr>
              <a:t>“For this purpose the Son of God was manifested, </a:t>
            </a:r>
            <a:r>
              <a:rPr lang="en" sz="2025" i="1" u="sng">
                <a:solidFill>
                  <a:schemeClr val="dk1"/>
                </a:solidFill>
              </a:rPr>
              <a:t>that He might destroy the works of the devil</a:t>
            </a:r>
            <a:r>
              <a:rPr lang="en" sz="2025" i="1">
                <a:solidFill>
                  <a:schemeClr val="dk1"/>
                </a:solidFill>
              </a:rPr>
              <a:t>.”</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Heb.2:14-15</a:t>
            </a:r>
            <a:r>
              <a:rPr lang="en" sz="2025">
                <a:solidFill>
                  <a:schemeClr val="dk1"/>
                </a:solidFill>
              </a:rPr>
              <a:t> </a:t>
            </a:r>
            <a:r>
              <a:rPr lang="en" sz="2025" i="1">
                <a:solidFill>
                  <a:schemeClr val="dk1"/>
                </a:solidFill>
              </a:rPr>
              <a:t>“Inasmuch then as the children have partaken of flesh and blood, He Himself likewise shared in the same, </a:t>
            </a:r>
            <a:r>
              <a:rPr lang="en" sz="2025" i="1" u="sng">
                <a:solidFill>
                  <a:schemeClr val="dk1"/>
                </a:solidFill>
              </a:rPr>
              <a:t>that through death He might destroy him who had the power of death, that is, the devil</a:t>
            </a:r>
            <a:r>
              <a:rPr lang="en" sz="2025" i="1">
                <a:solidFill>
                  <a:schemeClr val="dk1"/>
                </a:solidFill>
              </a:rPr>
              <a:t>, 15 and release those who through fear of death were all their lifetime subject to bondage.”</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Acts 26:18</a:t>
            </a:r>
            <a:r>
              <a:rPr lang="en" sz="2025">
                <a:solidFill>
                  <a:schemeClr val="dk1"/>
                </a:solidFill>
              </a:rPr>
              <a:t> </a:t>
            </a:r>
            <a:r>
              <a:rPr lang="en" sz="2025" i="1">
                <a:solidFill>
                  <a:schemeClr val="dk1"/>
                </a:solidFill>
              </a:rPr>
              <a:t>“to open their eyes, in order </a:t>
            </a:r>
            <a:r>
              <a:rPr lang="en" sz="2025" i="1" u="sng">
                <a:solidFill>
                  <a:schemeClr val="dk1"/>
                </a:solidFill>
              </a:rPr>
              <a:t>to turn them from darkness to light, and from the power of Satan to God</a:t>
            </a:r>
            <a:r>
              <a:rPr lang="en" sz="2025" i="1">
                <a:solidFill>
                  <a:schemeClr val="dk1"/>
                </a:solidFill>
              </a:rPr>
              <a:t>, that they may receive forgiveness of sins and an inheritance among </a:t>
            </a:r>
            <a:r>
              <a:rPr lang="en" sz="2025" i="1" u="sng">
                <a:solidFill>
                  <a:schemeClr val="dk1"/>
                </a:solidFill>
              </a:rPr>
              <a:t>those who are sanctified by faith in Me</a:t>
            </a:r>
            <a:r>
              <a:rPr lang="en" sz="2025" i="1">
                <a:solidFill>
                  <a:schemeClr val="dk1"/>
                </a:solidFill>
              </a:rPr>
              <a:t>.’”</a:t>
            </a:r>
            <a:endParaRPr sz="2025" i="1">
              <a:solidFill>
                <a:schemeClr val="dk1"/>
              </a:solidFill>
            </a:endParaRPr>
          </a:p>
          <a:p>
            <a:pPr marL="457200" lvl="0" indent="-350837" algn="l" rtl="0">
              <a:lnSpc>
                <a:spcPct val="90000"/>
              </a:lnSpc>
              <a:spcBef>
                <a:spcPts val="0"/>
              </a:spcBef>
              <a:spcAft>
                <a:spcPts val="0"/>
              </a:spcAft>
              <a:buClr>
                <a:srgbClr val="FFFF00"/>
              </a:buClr>
              <a:buSzPts val="1925"/>
              <a:buChar char="●"/>
            </a:pPr>
            <a:r>
              <a:rPr lang="en" sz="2025" u="sng">
                <a:solidFill>
                  <a:srgbClr val="FFFF00"/>
                </a:solidFill>
              </a:rPr>
              <a:t>Js.4:7</a:t>
            </a:r>
            <a:r>
              <a:rPr lang="en" sz="2025">
                <a:solidFill>
                  <a:schemeClr val="dk1"/>
                </a:solidFill>
              </a:rPr>
              <a:t> </a:t>
            </a:r>
            <a:r>
              <a:rPr lang="en" sz="2025" i="1">
                <a:solidFill>
                  <a:schemeClr val="dk1"/>
                </a:solidFill>
              </a:rPr>
              <a:t>“Therefore </a:t>
            </a:r>
            <a:r>
              <a:rPr lang="en" sz="2025" i="1" u="sng">
                <a:solidFill>
                  <a:schemeClr val="dk1"/>
                </a:solidFill>
              </a:rPr>
              <a:t>submit to God</a:t>
            </a:r>
            <a:r>
              <a:rPr lang="en" sz="2025" i="1">
                <a:solidFill>
                  <a:schemeClr val="dk1"/>
                </a:solidFill>
              </a:rPr>
              <a:t>. </a:t>
            </a:r>
            <a:r>
              <a:rPr lang="en" sz="2025" i="1" u="sng">
                <a:solidFill>
                  <a:schemeClr val="dk1"/>
                </a:solidFill>
              </a:rPr>
              <a:t>Resist the devil</a:t>
            </a:r>
            <a:r>
              <a:rPr lang="en" sz="2025" i="1">
                <a:solidFill>
                  <a:schemeClr val="dk1"/>
                </a:solidFill>
              </a:rPr>
              <a:t> and he will flee from you.”</a:t>
            </a:r>
            <a:r>
              <a:rPr lang="en" sz="1925">
                <a:solidFill>
                  <a:schemeClr val="dk1"/>
                </a:solidFill>
              </a:rPr>
              <a:t>  </a:t>
            </a:r>
            <a:endParaRPr sz="1925">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66325" y="0"/>
            <a:ext cx="92988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NAMES AND DESCRIPTIONS</a:t>
            </a:r>
            <a:endParaRPr sz="5000" b="1">
              <a:solidFill>
                <a:srgbClr val="00FFFF"/>
              </a:solidFill>
            </a:endParaRPr>
          </a:p>
        </p:txBody>
      </p:sp>
      <p:sp>
        <p:nvSpPr>
          <p:cNvPr id="61" name="Google Shape;61;p14"/>
          <p:cNvSpPr txBox="1">
            <a:spLocks noGrp="1"/>
          </p:cNvSpPr>
          <p:nvPr>
            <p:ph type="subTitle" idx="1"/>
          </p:nvPr>
        </p:nvSpPr>
        <p:spPr>
          <a:xfrm>
            <a:off x="-140775" y="393875"/>
            <a:ext cx="9373200" cy="4749600"/>
          </a:xfrm>
          <a:prstGeom prst="rect">
            <a:avLst/>
          </a:prstGeom>
        </p:spPr>
        <p:txBody>
          <a:bodyPr spcFirstLastPara="1" wrap="square" lIns="91425" tIns="91425" rIns="91425" bIns="91425" anchor="t" anchorCtr="0">
            <a:noAutofit/>
          </a:bodyPr>
          <a:lstStyle/>
          <a:p>
            <a:pPr marL="457200" lvl="0" indent="-382587" algn="l" rtl="0">
              <a:lnSpc>
                <a:spcPct val="90000"/>
              </a:lnSpc>
              <a:spcBef>
                <a:spcPts val="0"/>
              </a:spcBef>
              <a:spcAft>
                <a:spcPts val="0"/>
              </a:spcAft>
              <a:buClr>
                <a:srgbClr val="FFFF00"/>
              </a:buClr>
              <a:buSzPts val="2425"/>
              <a:buChar char="●"/>
            </a:pPr>
            <a:r>
              <a:rPr lang="en" sz="2425">
                <a:solidFill>
                  <a:srgbClr val="FFFF00"/>
                </a:solidFill>
              </a:rPr>
              <a:t>All of the names and descriptions of the devil teach us about his methods and his character!</a:t>
            </a:r>
            <a:endParaRPr sz="2425">
              <a:solidFill>
                <a:srgbClr val="FFFF00"/>
              </a:solidFill>
            </a:endParaRPr>
          </a:p>
          <a:p>
            <a:pPr marL="457200" lvl="0" indent="-382587" algn="l" rtl="0">
              <a:lnSpc>
                <a:spcPct val="90000"/>
              </a:lnSpc>
              <a:spcBef>
                <a:spcPts val="0"/>
              </a:spcBef>
              <a:spcAft>
                <a:spcPts val="0"/>
              </a:spcAft>
              <a:buClr>
                <a:schemeClr val="dk1"/>
              </a:buClr>
              <a:buSzPts val="2425"/>
              <a:buChar char="●"/>
            </a:pPr>
            <a:r>
              <a:rPr lang="en" sz="2425">
                <a:solidFill>
                  <a:schemeClr val="dk1"/>
                </a:solidFill>
              </a:rPr>
              <a:t>Satan / </a:t>
            </a:r>
            <a:r>
              <a:rPr lang="en" sz="2425" u="sng">
                <a:solidFill>
                  <a:schemeClr val="dk1"/>
                </a:solidFill>
              </a:rPr>
              <a:t>adversary</a:t>
            </a:r>
            <a:r>
              <a:rPr lang="en" sz="2425">
                <a:solidFill>
                  <a:schemeClr val="dk1"/>
                </a:solidFill>
              </a:rPr>
              <a:t> / </a:t>
            </a:r>
            <a:r>
              <a:rPr lang="en" sz="2425" u="sng">
                <a:solidFill>
                  <a:schemeClr val="dk1"/>
                </a:solidFill>
              </a:rPr>
              <a:t>enemy</a:t>
            </a:r>
            <a:r>
              <a:rPr lang="en" sz="2425">
                <a:solidFill>
                  <a:schemeClr val="dk1"/>
                </a:solidFill>
              </a:rPr>
              <a:t> - </a:t>
            </a:r>
            <a:r>
              <a:rPr lang="en" sz="2425" u="sng">
                <a:solidFill>
                  <a:srgbClr val="FFFF00"/>
                </a:solidFill>
              </a:rPr>
              <a:t>Mk.4:15</a:t>
            </a:r>
            <a:r>
              <a:rPr lang="en" sz="2425">
                <a:solidFill>
                  <a:srgbClr val="FFFF00"/>
                </a:solidFill>
              </a:rPr>
              <a:t>, </a:t>
            </a:r>
            <a:r>
              <a:rPr lang="en" sz="2425" u="sng">
                <a:solidFill>
                  <a:srgbClr val="FFFF00"/>
                </a:solidFill>
              </a:rPr>
              <a:t>1.Pet.5:8</a:t>
            </a:r>
            <a:r>
              <a:rPr lang="en" sz="2425">
                <a:solidFill>
                  <a:srgbClr val="FFFF00"/>
                </a:solidFill>
              </a:rPr>
              <a:t>, </a:t>
            </a:r>
            <a:r>
              <a:rPr lang="en" sz="2425" u="sng">
                <a:solidFill>
                  <a:srgbClr val="FFFF00"/>
                </a:solidFill>
              </a:rPr>
              <a:t>Matt.13:39</a:t>
            </a:r>
            <a:endParaRPr sz="2425" u="sng">
              <a:solidFill>
                <a:srgbClr val="FFFF00"/>
              </a:solidFill>
            </a:endParaRPr>
          </a:p>
          <a:p>
            <a:pPr marL="457200" lvl="0" indent="-382587" algn="l" rtl="0">
              <a:lnSpc>
                <a:spcPct val="90000"/>
              </a:lnSpc>
              <a:spcBef>
                <a:spcPts val="0"/>
              </a:spcBef>
              <a:spcAft>
                <a:spcPts val="0"/>
              </a:spcAft>
              <a:buClr>
                <a:srgbClr val="00FFFF"/>
              </a:buClr>
              <a:buSzPts val="2425"/>
              <a:buChar char="●"/>
            </a:pPr>
            <a:r>
              <a:rPr lang="en" sz="2425">
                <a:solidFill>
                  <a:srgbClr val="00FFFF"/>
                </a:solidFill>
              </a:rPr>
              <a:t>The devil / the </a:t>
            </a:r>
            <a:r>
              <a:rPr lang="en" sz="2425" u="sng">
                <a:solidFill>
                  <a:srgbClr val="00FFFF"/>
                </a:solidFill>
              </a:rPr>
              <a:t>accuser</a:t>
            </a:r>
            <a:r>
              <a:rPr lang="en" sz="2425">
                <a:solidFill>
                  <a:srgbClr val="00FFFF"/>
                </a:solidFill>
              </a:rPr>
              <a:t> of our brethren -</a:t>
            </a:r>
            <a:r>
              <a:rPr lang="en" sz="2425">
                <a:solidFill>
                  <a:schemeClr val="dk1"/>
                </a:solidFill>
              </a:rPr>
              <a:t> </a:t>
            </a:r>
            <a:r>
              <a:rPr lang="en" sz="2425" u="sng">
                <a:solidFill>
                  <a:srgbClr val="FFFF00"/>
                </a:solidFill>
              </a:rPr>
              <a:t>Jn.8:44</a:t>
            </a:r>
            <a:r>
              <a:rPr lang="en" sz="2425">
                <a:solidFill>
                  <a:srgbClr val="FFFF00"/>
                </a:solidFill>
              </a:rPr>
              <a:t>, </a:t>
            </a:r>
            <a:r>
              <a:rPr lang="en" sz="2425" u="sng">
                <a:solidFill>
                  <a:srgbClr val="FFFF00"/>
                </a:solidFill>
              </a:rPr>
              <a:t>Rev.12:10</a:t>
            </a:r>
            <a:endParaRPr sz="2425" u="sng">
              <a:solidFill>
                <a:srgbClr val="FFFF00"/>
              </a:solidFill>
            </a:endParaRPr>
          </a:p>
          <a:p>
            <a:pPr marL="457200" lvl="0" indent="-382587" algn="l" rtl="0">
              <a:lnSpc>
                <a:spcPct val="90000"/>
              </a:lnSpc>
              <a:spcBef>
                <a:spcPts val="0"/>
              </a:spcBef>
              <a:spcAft>
                <a:spcPts val="0"/>
              </a:spcAft>
              <a:buClr>
                <a:srgbClr val="FFFF00"/>
              </a:buClr>
              <a:buSzPts val="2425"/>
              <a:buChar char="●"/>
            </a:pPr>
            <a:r>
              <a:rPr lang="en" sz="2425">
                <a:solidFill>
                  <a:srgbClr val="FFFF00"/>
                </a:solidFill>
              </a:rPr>
              <a:t>The serpent -</a:t>
            </a:r>
            <a:r>
              <a:rPr lang="en" sz="2425">
                <a:solidFill>
                  <a:schemeClr val="dk1"/>
                </a:solidFill>
              </a:rPr>
              <a:t> </a:t>
            </a:r>
            <a:r>
              <a:rPr lang="en" sz="2425" u="sng">
                <a:solidFill>
                  <a:srgbClr val="FFFF00"/>
                </a:solidFill>
              </a:rPr>
              <a:t>Gen.3:1</a:t>
            </a:r>
            <a:endParaRPr sz="2425" u="sng">
              <a:solidFill>
                <a:srgbClr val="FFFF00"/>
              </a:solidFill>
            </a:endParaRPr>
          </a:p>
          <a:p>
            <a:pPr marL="457200" lvl="0" indent="-382587" algn="l" rtl="0">
              <a:lnSpc>
                <a:spcPct val="90000"/>
              </a:lnSpc>
              <a:spcBef>
                <a:spcPts val="0"/>
              </a:spcBef>
              <a:spcAft>
                <a:spcPts val="0"/>
              </a:spcAft>
              <a:buClr>
                <a:schemeClr val="dk1"/>
              </a:buClr>
              <a:buSzPts val="2425"/>
              <a:buChar char="●"/>
            </a:pPr>
            <a:r>
              <a:rPr lang="en" sz="2425">
                <a:solidFill>
                  <a:schemeClr val="dk1"/>
                </a:solidFill>
              </a:rPr>
              <a:t>The great dragon - </a:t>
            </a:r>
            <a:r>
              <a:rPr lang="en" sz="2425" u="sng">
                <a:solidFill>
                  <a:srgbClr val="FFFF00"/>
                </a:solidFill>
              </a:rPr>
              <a:t>Rev.12:9</a:t>
            </a:r>
            <a:endParaRPr sz="2425" u="sng">
              <a:solidFill>
                <a:srgbClr val="FFFF00"/>
              </a:solidFill>
            </a:endParaRPr>
          </a:p>
          <a:p>
            <a:pPr marL="457200" lvl="0" indent="-382587" algn="l" rtl="0">
              <a:lnSpc>
                <a:spcPct val="90000"/>
              </a:lnSpc>
              <a:spcBef>
                <a:spcPts val="0"/>
              </a:spcBef>
              <a:spcAft>
                <a:spcPts val="0"/>
              </a:spcAft>
              <a:buClr>
                <a:srgbClr val="00FFFF"/>
              </a:buClr>
              <a:buSzPts val="2425"/>
              <a:buChar char="●"/>
            </a:pPr>
            <a:r>
              <a:rPr lang="en" sz="2425">
                <a:solidFill>
                  <a:srgbClr val="00FFFF"/>
                </a:solidFill>
              </a:rPr>
              <a:t>The evil/wicked one -</a:t>
            </a:r>
            <a:r>
              <a:rPr lang="en" sz="2425">
                <a:solidFill>
                  <a:schemeClr val="dk1"/>
                </a:solidFill>
              </a:rPr>
              <a:t> </a:t>
            </a:r>
            <a:r>
              <a:rPr lang="en" sz="2425" u="sng">
                <a:solidFill>
                  <a:srgbClr val="FFFF00"/>
                </a:solidFill>
              </a:rPr>
              <a:t>Matt.6:13</a:t>
            </a:r>
            <a:r>
              <a:rPr lang="en" sz="2425">
                <a:solidFill>
                  <a:srgbClr val="FFFF00"/>
                </a:solidFill>
              </a:rPr>
              <a:t>, </a:t>
            </a:r>
            <a:r>
              <a:rPr lang="en" sz="2425" u="sng">
                <a:solidFill>
                  <a:srgbClr val="FFFF00"/>
                </a:solidFill>
              </a:rPr>
              <a:t>Matt.13:19</a:t>
            </a:r>
            <a:endParaRPr sz="2425" u="sng">
              <a:solidFill>
                <a:srgbClr val="FFFF00"/>
              </a:solidFill>
            </a:endParaRPr>
          </a:p>
          <a:p>
            <a:pPr marL="457200" lvl="0" indent="-382587" algn="l" rtl="0">
              <a:lnSpc>
                <a:spcPct val="90000"/>
              </a:lnSpc>
              <a:spcBef>
                <a:spcPts val="0"/>
              </a:spcBef>
              <a:spcAft>
                <a:spcPts val="0"/>
              </a:spcAft>
              <a:buClr>
                <a:srgbClr val="FFFF00"/>
              </a:buClr>
              <a:buSzPts val="2425"/>
              <a:buChar char="●"/>
            </a:pPr>
            <a:r>
              <a:rPr lang="en" sz="2425">
                <a:solidFill>
                  <a:srgbClr val="FFFF00"/>
                </a:solidFill>
              </a:rPr>
              <a:t>The ruler of this world -</a:t>
            </a:r>
            <a:r>
              <a:rPr lang="en" sz="2425">
                <a:solidFill>
                  <a:schemeClr val="dk1"/>
                </a:solidFill>
              </a:rPr>
              <a:t> </a:t>
            </a:r>
            <a:r>
              <a:rPr lang="en" sz="2425" u="sng">
                <a:solidFill>
                  <a:srgbClr val="FFFF00"/>
                </a:solidFill>
              </a:rPr>
              <a:t>Jn.14:30</a:t>
            </a:r>
            <a:endParaRPr sz="2425" u="sng">
              <a:solidFill>
                <a:srgbClr val="FFFF00"/>
              </a:solidFill>
            </a:endParaRPr>
          </a:p>
          <a:p>
            <a:pPr marL="457200" lvl="0" indent="-382587" algn="l" rtl="0">
              <a:lnSpc>
                <a:spcPct val="90000"/>
              </a:lnSpc>
              <a:spcBef>
                <a:spcPts val="0"/>
              </a:spcBef>
              <a:spcAft>
                <a:spcPts val="0"/>
              </a:spcAft>
              <a:buClr>
                <a:schemeClr val="dk1"/>
              </a:buClr>
              <a:buSzPts val="2425"/>
              <a:buChar char="●"/>
            </a:pPr>
            <a:r>
              <a:rPr lang="en" sz="2425">
                <a:solidFill>
                  <a:schemeClr val="dk1"/>
                </a:solidFill>
              </a:rPr>
              <a:t>The prince of the power of the air - </a:t>
            </a:r>
            <a:r>
              <a:rPr lang="en" sz="2425" u="sng">
                <a:solidFill>
                  <a:srgbClr val="FFFF00"/>
                </a:solidFill>
              </a:rPr>
              <a:t>Eph.2:2</a:t>
            </a:r>
            <a:endParaRPr sz="2425" u="sng">
              <a:solidFill>
                <a:srgbClr val="FFFF00"/>
              </a:solidFill>
            </a:endParaRPr>
          </a:p>
          <a:p>
            <a:pPr marL="457200" lvl="0" indent="-382587" algn="l" rtl="0">
              <a:lnSpc>
                <a:spcPct val="90000"/>
              </a:lnSpc>
              <a:spcBef>
                <a:spcPts val="0"/>
              </a:spcBef>
              <a:spcAft>
                <a:spcPts val="0"/>
              </a:spcAft>
              <a:buClr>
                <a:srgbClr val="00FFFF"/>
              </a:buClr>
              <a:buSzPts val="2425"/>
              <a:buChar char="●"/>
            </a:pPr>
            <a:r>
              <a:rPr lang="en" sz="2425">
                <a:solidFill>
                  <a:srgbClr val="00FFFF"/>
                </a:solidFill>
              </a:rPr>
              <a:t>Beelzebub (the ruler of the demons) -</a:t>
            </a:r>
            <a:r>
              <a:rPr lang="en" sz="2425">
                <a:solidFill>
                  <a:schemeClr val="dk1"/>
                </a:solidFill>
              </a:rPr>
              <a:t> </a:t>
            </a:r>
            <a:r>
              <a:rPr lang="en" sz="2425" u="sng">
                <a:solidFill>
                  <a:srgbClr val="FFFF00"/>
                </a:solidFill>
              </a:rPr>
              <a:t>Matt.12:24</a:t>
            </a:r>
            <a:endParaRPr sz="2425" u="sng">
              <a:solidFill>
                <a:srgbClr val="FFFF00"/>
              </a:solidFill>
            </a:endParaRPr>
          </a:p>
          <a:p>
            <a:pPr marL="457200" lvl="0" indent="-382587" algn="l" rtl="0">
              <a:lnSpc>
                <a:spcPct val="90000"/>
              </a:lnSpc>
              <a:spcBef>
                <a:spcPts val="0"/>
              </a:spcBef>
              <a:spcAft>
                <a:spcPts val="0"/>
              </a:spcAft>
              <a:buClr>
                <a:schemeClr val="dk1"/>
              </a:buClr>
              <a:buSzPts val="2425"/>
              <a:buChar char="●"/>
            </a:pPr>
            <a:r>
              <a:rPr lang="en" sz="2425">
                <a:solidFill>
                  <a:srgbClr val="FFFF00"/>
                </a:solidFill>
              </a:rPr>
              <a:t>The tempter -</a:t>
            </a:r>
            <a:r>
              <a:rPr lang="en" sz="2425">
                <a:solidFill>
                  <a:schemeClr val="dk1"/>
                </a:solidFill>
              </a:rPr>
              <a:t> </a:t>
            </a:r>
            <a:r>
              <a:rPr lang="en" sz="2425" u="sng">
                <a:solidFill>
                  <a:srgbClr val="FFFF00"/>
                </a:solidFill>
              </a:rPr>
              <a:t>1 Thess.3:5</a:t>
            </a:r>
            <a:endParaRPr sz="2425" u="sng">
              <a:solidFill>
                <a:srgbClr val="FFFF00"/>
              </a:solidFill>
            </a:endParaRPr>
          </a:p>
          <a:p>
            <a:pPr marL="457200" lvl="0" indent="-382587" algn="l" rtl="0">
              <a:lnSpc>
                <a:spcPct val="90000"/>
              </a:lnSpc>
              <a:spcBef>
                <a:spcPts val="0"/>
              </a:spcBef>
              <a:spcAft>
                <a:spcPts val="0"/>
              </a:spcAft>
              <a:buClr>
                <a:schemeClr val="dk1"/>
              </a:buClr>
              <a:buSzPts val="2425"/>
              <a:buChar char="●"/>
            </a:pPr>
            <a:r>
              <a:rPr lang="en" sz="2425">
                <a:solidFill>
                  <a:schemeClr val="dk1"/>
                </a:solidFill>
              </a:rPr>
              <a:t>The god of this age - </a:t>
            </a:r>
            <a:r>
              <a:rPr lang="en" sz="2425" u="sng">
                <a:solidFill>
                  <a:srgbClr val="FFFF00"/>
                </a:solidFill>
              </a:rPr>
              <a:t>2 Cor.4:4</a:t>
            </a:r>
            <a:endParaRPr sz="2425" u="sng">
              <a:solidFill>
                <a:srgbClr val="FFFF00"/>
              </a:solidFill>
            </a:endParaRPr>
          </a:p>
          <a:p>
            <a:pPr marL="457200" lvl="0" indent="-382587" algn="l" rtl="0">
              <a:lnSpc>
                <a:spcPct val="90000"/>
              </a:lnSpc>
              <a:spcBef>
                <a:spcPts val="0"/>
              </a:spcBef>
              <a:spcAft>
                <a:spcPts val="0"/>
              </a:spcAft>
              <a:buClr>
                <a:srgbClr val="00FFFF"/>
              </a:buClr>
              <a:buSzPts val="2425"/>
              <a:buChar char="●"/>
            </a:pPr>
            <a:r>
              <a:rPr lang="en" sz="2425">
                <a:solidFill>
                  <a:srgbClr val="00FFFF"/>
                </a:solidFill>
              </a:rPr>
              <a:t>Abaddon (Hebrew) and Apollyon (Greek) - </a:t>
            </a:r>
            <a:r>
              <a:rPr lang="en" sz="2425" u="sng">
                <a:solidFill>
                  <a:srgbClr val="00FFFF"/>
                </a:solidFill>
              </a:rPr>
              <a:t>destroyer</a:t>
            </a:r>
            <a:r>
              <a:rPr lang="en" sz="2425">
                <a:solidFill>
                  <a:srgbClr val="00FFFF"/>
                </a:solidFill>
              </a:rPr>
              <a:t>.</a:t>
            </a:r>
            <a:r>
              <a:rPr lang="en" sz="2425">
                <a:solidFill>
                  <a:schemeClr val="dk1"/>
                </a:solidFill>
              </a:rPr>
              <a:t>  </a:t>
            </a:r>
            <a:r>
              <a:rPr lang="en" sz="2425" u="sng">
                <a:solidFill>
                  <a:srgbClr val="FFFF00"/>
                </a:solidFill>
              </a:rPr>
              <a:t>Rev.9:11</a:t>
            </a:r>
            <a:endParaRPr sz="2425" u="sng">
              <a:solidFill>
                <a:srgbClr val="FFFF00"/>
              </a:solidFill>
            </a:endParaRPr>
          </a:p>
          <a:p>
            <a:pPr marL="457200" lvl="0" indent="-382587" algn="l" rtl="0">
              <a:lnSpc>
                <a:spcPct val="90000"/>
              </a:lnSpc>
              <a:spcBef>
                <a:spcPts val="0"/>
              </a:spcBef>
              <a:spcAft>
                <a:spcPts val="0"/>
              </a:spcAft>
              <a:buClr>
                <a:srgbClr val="FFFF00"/>
              </a:buClr>
              <a:buSzPts val="2425"/>
              <a:buChar char="●"/>
            </a:pPr>
            <a:r>
              <a:rPr lang="en" sz="2425">
                <a:solidFill>
                  <a:srgbClr val="FFFF00"/>
                </a:solidFill>
              </a:rPr>
              <a:t>We’ll look at 5 traits of the devil we must NOT underestimate!</a:t>
            </a:r>
            <a:endParaRPr sz="2425">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66325" y="0"/>
            <a:ext cx="9298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1 - HIS INFLUENCE</a:t>
            </a:r>
            <a:endParaRPr sz="5000" b="1">
              <a:solidFill>
                <a:srgbClr val="00FFFF"/>
              </a:solidFill>
            </a:endParaRPr>
          </a:p>
        </p:txBody>
      </p:sp>
      <p:sp>
        <p:nvSpPr>
          <p:cNvPr id="67" name="Google Shape;67;p15"/>
          <p:cNvSpPr txBox="1">
            <a:spLocks noGrp="1"/>
          </p:cNvSpPr>
          <p:nvPr>
            <p:ph type="subTitle" idx="1"/>
          </p:nvPr>
        </p:nvSpPr>
        <p:spPr>
          <a:xfrm>
            <a:off x="-147525" y="448025"/>
            <a:ext cx="9339300" cy="4695600"/>
          </a:xfrm>
          <a:prstGeom prst="rect">
            <a:avLst/>
          </a:prstGeom>
        </p:spPr>
        <p:txBody>
          <a:bodyPr spcFirstLastPara="1" wrap="square" lIns="91425" tIns="91425" rIns="91425" bIns="91425" anchor="t" anchorCtr="0">
            <a:noAutofit/>
          </a:bodyPr>
          <a:lstStyle/>
          <a:p>
            <a:pPr marL="457200" lvl="0" indent="-369887" algn="l" rtl="0">
              <a:lnSpc>
                <a:spcPct val="90000"/>
              </a:lnSpc>
              <a:spcBef>
                <a:spcPts val="0"/>
              </a:spcBef>
              <a:spcAft>
                <a:spcPts val="0"/>
              </a:spcAft>
              <a:buClr>
                <a:srgbClr val="FFFF00"/>
              </a:buClr>
              <a:buSzPts val="2225"/>
              <a:buChar char="●"/>
            </a:pPr>
            <a:r>
              <a:rPr lang="en" sz="2225" u="sng">
                <a:solidFill>
                  <a:srgbClr val="FFFF00"/>
                </a:solidFill>
              </a:rPr>
              <a:t>Rev.12:9</a:t>
            </a:r>
            <a:r>
              <a:rPr lang="en" sz="2225">
                <a:solidFill>
                  <a:srgbClr val="FFFF00"/>
                </a:solidFill>
              </a:rPr>
              <a:t> </a:t>
            </a:r>
            <a:r>
              <a:rPr lang="en" sz="2225" i="1">
                <a:solidFill>
                  <a:schemeClr val="dk1"/>
                </a:solidFill>
              </a:rPr>
              <a:t>“So the great dragon was cast out, that serpent of old, called the Devil and Satan, </a:t>
            </a:r>
            <a:r>
              <a:rPr lang="en" sz="2225" i="1" u="sng">
                <a:solidFill>
                  <a:schemeClr val="dk1"/>
                </a:solidFill>
              </a:rPr>
              <a:t>who deceives the whole world</a:t>
            </a:r>
            <a:r>
              <a:rPr lang="en" sz="2225" i="1">
                <a:solidFill>
                  <a:schemeClr val="dk1"/>
                </a:solidFill>
              </a:rPr>
              <a:t>;...”</a:t>
            </a:r>
            <a:endParaRPr sz="2225" i="1">
              <a:solidFill>
                <a:schemeClr val="dk1"/>
              </a:solidFill>
            </a:endParaRPr>
          </a:p>
          <a:p>
            <a:pPr marL="457200" lvl="0" indent="-369887" algn="l" rtl="0">
              <a:lnSpc>
                <a:spcPct val="90000"/>
              </a:lnSpc>
              <a:spcBef>
                <a:spcPts val="0"/>
              </a:spcBef>
              <a:spcAft>
                <a:spcPts val="0"/>
              </a:spcAft>
              <a:buClr>
                <a:srgbClr val="FFFF00"/>
              </a:buClr>
              <a:buSzPts val="2225"/>
              <a:buChar char="●"/>
            </a:pPr>
            <a:r>
              <a:rPr lang="en" sz="2225" u="sng">
                <a:solidFill>
                  <a:srgbClr val="FFFF00"/>
                </a:solidFill>
              </a:rPr>
              <a:t>1 Jn.5:19</a:t>
            </a:r>
            <a:r>
              <a:rPr lang="en" sz="2225">
                <a:solidFill>
                  <a:srgbClr val="FFFF00"/>
                </a:solidFill>
              </a:rPr>
              <a:t> </a:t>
            </a:r>
            <a:r>
              <a:rPr lang="en" sz="2225" i="1">
                <a:solidFill>
                  <a:schemeClr val="dk1"/>
                </a:solidFill>
              </a:rPr>
              <a:t>“We know that we are of God, and </a:t>
            </a:r>
            <a:r>
              <a:rPr lang="en" sz="2225" i="1" u="sng">
                <a:solidFill>
                  <a:schemeClr val="dk1"/>
                </a:solidFill>
              </a:rPr>
              <a:t>the whole world lies under the sway of the wicked one</a:t>
            </a:r>
            <a:r>
              <a:rPr lang="en" sz="2225" i="1">
                <a:solidFill>
                  <a:schemeClr val="dk1"/>
                </a:solidFill>
              </a:rPr>
              <a:t>.”</a:t>
            </a:r>
            <a:endParaRPr sz="2225" i="1">
              <a:solidFill>
                <a:schemeClr val="dk1"/>
              </a:solidFill>
            </a:endParaRPr>
          </a:p>
          <a:p>
            <a:pPr marL="457200" lvl="0" indent="-369887" algn="l" rtl="0">
              <a:lnSpc>
                <a:spcPct val="90000"/>
              </a:lnSpc>
              <a:spcBef>
                <a:spcPts val="0"/>
              </a:spcBef>
              <a:spcAft>
                <a:spcPts val="0"/>
              </a:spcAft>
              <a:buClr>
                <a:srgbClr val="FFFF00"/>
              </a:buClr>
              <a:buSzPts val="2225"/>
              <a:buChar char="●"/>
            </a:pPr>
            <a:r>
              <a:rPr lang="en" sz="2225" u="sng">
                <a:solidFill>
                  <a:srgbClr val="FFFF00"/>
                </a:solidFill>
              </a:rPr>
              <a:t>Eph.2:2</a:t>
            </a:r>
            <a:r>
              <a:rPr lang="en" sz="2225">
                <a:solidFill>
                  <a:srgbClr val="FFFF00"/>
                </a:solidFill>
              </a:rPr>
              <a:t> </a:t>
            </a:r>
            <a:r>
              <a:rPr lang="en" sz="2225" i="1">
                <a:solidFill>
                  <a:schemeClr val="dk1"/>
                </a:solidFill>
              </a:rPr>
              <a:t>“in which you once walked </a:t>
            </a:r>
            <a:r>
              <a:rPr lang="en" sz="2225" i="1" u="sng">
                <a:solidFill>
                  <a:schemeClr val="dk1"/>
                </a:solidFill>
              </a:rPr>
              <a:t>according to the course of this world</a:t>
            </a:r>
            <a:r>
              <a:rPr lang="en" sz="2225" i="1">
                <a:solidFill>
                  <a:schemeClr val="dk1"/>
                </a:solidFill>
              </a:rPr>
              <a:t>, according to the prince of the power of the air, </a:t>
            </a:r>
            <a:r>
              <a:rPr lang="en" sz="2225" i="1" u="sng">
                <a:solidFill>
                  <a:schemeClr val="dk1"/>
                </a:solidFill>
              </a:rPr>
              <a:t>the spirit who now works in the sons of disobedience</a:t>
            </a:r>
            <a:r>
              <a:rPr lang="en" sz="2225" i="1">
                <a:solidFill>
                  <a:schemeClr val="dk1"/>
                </a:solidFill>
              </a:rPr>
              <a:t>,”</a:t>
            </a:r>
            <a:endParaRPr sz="2225" i="1">
              <a:solidFill>
                <a:schemeClr val="dk1"/>
              </a:solidFill>
            </a:endParaRPr>
          </a:p>
          <a:p>
            <a:pPr marL="457200" lvl="0" indent="-369887" algn="l" rtl="0">
              <a:lnSpc>
                <a:spcPct val="90000"/>
              </a:lnSpc>
              <a:spcBef>
                <a:spcPts val="0"/>
              </a:spcBef>
              <a:spcAft>
                <a:spcPts val="0"/>
              </a:spcAft>
              <a:buClr>
                <a:srgbClr val="FFFF00"/>
              </a:buClr>
              <a:buSzPts val="2225"/>
              <a:buChar char="●"/>
            </a:pPr>
            <a:r>
              <a:rPr lang="en" sz="2225" u="sng">
                <a:solidFill>
                  <a:srgbClr val="FFFF00"/>
                </a:solidFill>
              </a:rPr>
              <a:t>Lk.4:5-6</a:t>
            </a:r>
            <a:r>
              <a:rPr lang="en" sz="2225">
                <a:solidFill>
                  <a:srgbClr val="FFFF00"/>
                </a:solidFill>
              </a:rPr>
              <a:t> </a:t>
            </a:r>
            <a:r>
              <a:rPr lang="en" sz="2225" i="1">
                <a:solidFill>
                  <a:schemeClr val="dk1"/>
                </a:solidFill>
              </a:rPr>
              <a:t>“Then the devil, taking Him up on a high mountain, showed Him </a:t>
            </a:r>
            <a:r>
              <a:rPr lang="en" sz="2225" i="1" u="sng">
                <a:solidFill>
                  <a:schemeClr val="dk1"/>
                </a:solidFill>
              </a:rPr>
              <a:t>all the kingdoms of the world</a:t>
            </a:r>
            <a:r>
              <a:rPr lang="en" sz="2225" i="1">
                <a:solidFill>
                  <a:schemeClr val="dk1"/>
                </a:solidFill>
              </a:rPr>
              <a:t> in a moment of time. 6 And the devil said to Him, “All this authority I will give You, and their glory; </a:t>
            </a:r>
            <a:r>
              <a:rPr lang="en" sz="2225" i="1" u="sng">
                <a:solidFill>
                  <a:schemeClr val="dk1"/>
                </a:solidFill>
              </a:rPr>
              <a:t>for this has been delivered to me, and I give it to whomever I wish</a:t>
            </a:r>
            <a:r>
              <a:rPr lang="en" sz="2225" i="1">
                <a:solidFill>
                  <a:schemeClr val="dk1"/>
                </a:solidFill>
              </a:rPr>
              <a:t>.”</a:t>
            </a:r>
            <a:endParaRPr sz="2225" i="1">
              <a:solidFill>
                <a:schemeClr val="dk1"/>
              </a:solidFill>
            </a:endParaRPr>
          </a:p>
          <a:p>
            <a:pPr marL="457200" lvl="0" indent="-369887" algn="l" rtl="0">
              <a:lnSpc>
                <a:spcPct val="90000"/>
              </a:lnSpc>
              <a:spcBef>
                <a:spcPts val="0"/>
              </a:spcBef>
              <a:spcAft>
                <a:spcPts val="0"/>
              </a:spcAft>
              <a:buClr>
                <a:srgbClr val="FFFF00"/>
              </a:buClr>
              <a:buSzPts val="2225"/>
              <a:buChar char="●"/>
            </a:pPr>
            <a:r>
              <a:rPr lang="en" sz="2225" u="sng">
                <a:solidFill>
                  <a:srgbClr val="FFFF00"/>
                </a:solidFill>
              </a:rPr>
              <a:t>Rev.20:7-8</a:t>
            </a:r>
            <a:r>
              <a:rPr lang="en" sz="2225">
                <a:solidFill>
                  <a:srgbClr val="FFFF00"/>
                </a:solidFill>
              </a:rPr>
              <a:t> </a:t>
            </a:r>
            <a:r>
              <a:rPr lang="en" sz="2225" i="1">
                <a:solidFill>
                  <a:schemeClr val="dk1"/>
                </a:solidFill>
              </a:rPr>
              <a:t>“Now when the thousand years have expired, Satan will be released from his prison 8 and </a:t>
            </a:r>
            <a:r>
              <a:rPr lang="en" sz="2225" i="1" u="sng">
                <a:solidFill>
                  <a:schemeClr val="dk1"/>
                </a:solidFill>
              </a:rPr>
              <a:t>will go out to deceive the nations which are in the four corners of the earth</a:t>
            </a:r>
            <a:r>
              <a:rPr lang="en" sz="2225" i="1">
                <a:solidFill>
                  <a:schemeClr val="dk1"/>
                </a:solidFill>
              </a:rPr>
              <a:t>, Gog and Magog, to gather them together to battle, </a:t>
            </a:r>
            <a:r>
              <a:rPr lang="en" sz="2225" i="1" u="sng">
                <a:solidFill>
                  <a:schemeClr val="dk1"/>
                </a:solidFill>
              </a:rPr>
              <a:t>whose number is as the sand of the sea</a:t>
            </a:r>
            <a:r>
              <a:rPr lang="en" sz="2225" i="1">
                <a:solidFill>
                  <a:schemeClr val="dk1"/>
                </a:solidFill>
              </a:rPr>
              <a:t>.”</a:t>
            </a:r>
            <a:endParaRPr sz="2225"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66325" y="0"/>
            <a:ext cx="9298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FAR REACHING</a:t>
            </a:r>
            <a:endParaRPr sz="5000" b="1">
              <a:solidFill>
                <a:srgbClr val="00FFFF"/>
              </a:solidFill>
            </a:endParaRPr>
          </a:p>
        </p:txBody>
      </p:sp>
      <p:sp>
        <p:nvSpPr>
          <p:cNvPr id="73" name="Google Shape;73;p16"/>
          <p:cNvSpPr txBox="1">
            <a:spLocks noGrp="1"/>
          </p:cNvSpPr>
          <p:nvPr>
            <p:ph type="subTitle" idx="1"/>
          </p:nvPr>
        </p:nvSpPr>
        <p:spPr>
          <a:xfrm>
            <a:off x="-147525" y="402000"/>
            <a:ext cx="9339300" cy="4741500"/>
          </a:xfrm>
          <a:prstGeom prst="rect">
            <a:avLst/>
          </a:prstGeom>
        </p:spPr>
        <p:txBody>
          <a:bodyPr spcFirstLastPara="1" wrap="square" lIns="91425" tIns="91425" rIns="91425" bIns="91425" anchor="t" anchorCtr="0">
            <a:noAutofit/>
          </a:bodyPr>
          <a:lstStyle/>
          <a:p>
            <a:pPr marL="457200" lvl="0" indent="-382587" algn="l" rtl="0">
              <a:lnSpc>
                <a:spcPct val="90000"/>
              </a:lnSpc>
              <a:spcBef>
                <a:spcPts val="0"/>
              </a:spcBef>
              <a:spcAft>
                <a:spcPts val="0"/>
              </a:spcAft>
              <a:buClr>
                <a:srgbClr val="FFFF00"/>
              </a:buClr>
              <a:buSzPts val="2425"/>
              <a:buChar char="●"/>
            </a:pPr>
            <a:r>
              <a:rPr lang="en" sz="2425">
                <a:solidFill>
                  <a:srgbClr val="FFFF00"/>
                </a:solidFill>
              </a:rPr>
              <a:t>If you can trick and deceive “the whole world”, you have VAST power and influence over mankind!</a:t>
            </a:r>
            <a:endParaRPr sz="2425">
              <a:solidFill>
                <a:srgbClr val="FFFF00"/>
              </a:solidFill>
            </a:endParaRPr>
          </a:p>
          <a:p>
            <a:pPr marL="457200" lvl="0" indent="-382587" algn="l" rtl="0">
              <a:lnSpc>
                <a:spcPct val="90000"/>
              </a:lnSpc>
              <a:spcBef>
                <a:spcPts val="0"/>
              </a:spcBef>
              <a:spcAft>
                <a:spcPts val="0"/>
              </a:spcAft>
              <a:buClr>
                <a:schemeClr val="dk1"/>
              </a:buClr>
              <a:buSzPts val="2425"/>
              <a:buChar char="●"/>
            </a:pPr>
            <a:r>
              <a:rPr lang="en" sz="2425">
                <a:solidFill>
                  <a:schemeClr val="dk1"/>
                </a:solidFill>
              </a:rPr>
              <a:t>His army of servants is not just his fellow demons, but also rulers of the nations, the laws by which they govern, and EVERY unrepentant sinner in this world.  And he convinces them that Christians are evil and need to be stopped.</a:t>
            </a:r>
            <a:endParaRPr sz="2425">
              <a:solidFill>
                <a:schemeClr val="dk1"/>
              </a:solidFill>
            </a:endParaRPr>
          </a:p>
          <a:p>
            <a:pPr marL="457200" lvl="0" indent="-382587" algn="l" rtl="0">
              <a:lnSpc>
                <a:spcPct val="90000"/>
              </a:lnSpc>
              <a:spcBef>
                <a:spcPts val="0"/>
              </a:spcBef>
              <a:spcAft>
                <a:spcPts val="0"/>
              </a:spcAft>
              <a:buClr>
                <a:srgbClr val="00FFFF"/>
              </a:buClr>
              <a:buSzPts val="2425"/>
              <a:buChar char="●"/>
            </a:pPr>
            <a:r>
              <a:rPr lang="en" sz="2425">
                <a:solidFill>
                  <a:srgbClr val="00FFFF"/>
                </a:solidFill>
              </a:rPr>
              <a:t>As we will see, he also has an army of followers who KNOW about him and think they are opposing him by serving Christ, but they have been taken captive by him too!  Christians are vastly outnumbered in our spiritual warfare (IF you are only counting numbers).</a:t>
            </a:r>
            <a:endParaRPr sz="2425">
              <a:solidFill>
                <a:srgbClr val="00FFFF"/>
              </a:solidFill>
            </a:endParaRPr>
          </a:p>
          <a:p>
            <a:pPr marL="457200" lvl="0" indent="-382587" algn="l" rtl="0">
              <a:lnSpc>
                <a:spcPct val="90000"/>
              </a:lnSpc>
              <a:spcBef>
                <a:spcPts val="0"/>
              </a:spcBef>
              <a:spcAft>
                <a:spcPts val="0"/>
              </a:spcAft>
              <a:buClr>
                <a:srgbClr val="FFFF00"/>
              </a:buClr>
              <a:buSzPts val="2425"/>
              <a:buChar char="●"/>
            </a:pPr>
            <a:r>
              <a:rPr lang="en" sz="2425">
                <a:solidFill>
                  <a:srgbClr val="FFFF00"/>
                </a:solidFill>
              </a:rPr>
              <a:t>I believe scripture teaches it is only going to get worse before it gets better, when Satan is released from what is restraining him at this time, and makes war against the church itself.</a:t>
            </a:r>
            <a:endParaRPr sz="2425">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66325" y="0"/>
            <a:ext cx="9298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2 - HIS PERSEVERANCE</a:t>
            </a:r>
            <a:endParaRPr sz="5000" b="1">
              <a:solidFill>
                <a:srgbClr val="00FFFF"/>
              </a:solidFill>
            </a:endParaRPr>
          </a:p>
        </p:txBody>
      </p:sp>
      <p:sp>
        <p:nvSpPr>
          <p:cNvPr id="79" name="Google Shape;79;p17"/>
          <p:cNvSpPr txBox="1">
            <a:spLocks noGrp="1"/>
          </p:cNvSpPr>
          <p:nvPr>
            <p:ph type="subTitle" idx="1"/>
          </p:nvPr>
        </p:nvSpPr>
        <p:spPr>
          <a:xfrm>
            <a:off x="-188150" y="476400"/>
            <a:ext cx="9379800" cy="46671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25" u="sng">
                <a:solidFill>
                  <a:srgbClr val="FFFF00"/>
                </a:solidFill>
              </a:rPr>
              <a:t>Job 2:2</a:t>
            </a:r>
            <a:r>
              <a:rPr lang="en" sz="2025">
                <a:solidFill>
                  <a:srgbClr val="FFFF00"/>
                </a:solidFill>
              </a:rPr>
              <a:t> </a:t>
            </a:r>
            <a:r>
              <a:rPr lang="en" sz="2025" i="1">
                <a:solidFill>
                  <a:schemeClr val="dk1"/>
                </a:solidFill>
              </a:rPr>
              <a:t>“And the Lord said to Satan, “From where do you come?” Satan answered the Lord and said, “</a:t>
            </a:r>
            <a:r>
              <a:rPr lang="en" sz="2025" i="1" u="sng">
                <a:solidFill>
                  <a:schemeClr val="dk1"/>
                </a:solidFill>
              </a:rPr>
              <a:t>From going to and fro on the earth, and from walking back and forth on it</a:t>
            </a:r>
            <a:r>
              <a:rPr lang="en" sz="2025" i="1">
                <a:solidFill>
                  <a:schemeClr val="dk1"/>
                </a:solidFill>
              </a:rPr>
              <a:t>.”</a:t>
            </a:r>
            <a:endParaRPr sz="2025"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25" u="sng">
                <a:solidFill>
                  <a:srgbClr val="FFFF00"/>
                </a:solidFill>
              </a:rPr>
              <a:t>1 Jn.3:8</a:t>
            </a:r>
            <a:r>
              <a:rPr lang="en" sz="2025">
                <a:solidFill>
                  <a:srgbClr val="FFFF00"/>
                </a:solidFill>
              </a:rPr>
              <a:t> </a:t>
            </a:r>
            <a:r>
              <a:rPr lang="en" sz="2025" i="1">
                <a:solidFill>
                  <a:schemeClr val="dk1"/>
                </a:solidFill>
              </a:rPr>
              <a:t>“He who sins is of the devil, for </a:t>
            </a:r>
            <a:r>
              <a:rPr lang="en" sz="2025" i="1" u="sng">
                <a:solidFill>
                  <a:schemeClr val="dk1"/>
                </a:solidFill>
              </a:rPr>
              <a:t>the devil has sinned from the beginning</a:t>
            </a:r>
            <a:r>
              <a:rPr lang="en" sz="2025" i="1">
                <a:solidFill>
                  <a:schemeClr val="dk1"/>
                </a:solidFill>
              </a:rPr>
              <a:t>….”</a:t>
            </a:r>
            <a:endParaRPr sz="2025"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25" u="sng">
                <a:solidFill>
                  <a:srgbClr val="FFFF00"/>
                </a:solidFill>
              </a:rPr>
              <a:t>Rev.12:10</a:t>
            </a:r>
            <a:r>
              <a:rPr lang="en" sz="2025">
                <a:solidFill>
                  <a:srgbClr val="FFFF00"/>
                </a:solidFill>
              </a:rPr>
              <a:t> </a:t>
            </a:r>
            <a:r>
              <a:rPr lang="en" sz="2025" i="1">
                <a:solidFill>
                  <a:schemeClr val="dk1"/>
                </a:solidFill>
              </a:rPr>
              <a:t>“Then I heard a loud voice saying in heaven, “Now salvation, and strength, and the kingdom of our God, and the power of His Christ have come, for the accuser of our brethren, </a:t>
            </a:r>
            <a:r>
              <a:rPr lang="en" sz="2025" i="1" u="sng">
                <a:solidFill>
                  <a:schemeClr val="dk1"/>
                </a:solidFill>
              </a:rPr>
              <a:t>who accused them before our God day and night</a:t>
            </a:r>
            <a:r>
              <a:rPr lang="en" sz="2025" i="1">
                <a:solidFill>
                  <a:schemeClr val="dk1"/>
                </a:solidFill>
              </a:rPr>
              <a:t>, has been cast down.”</a:t>
            </a:r>
            <a:endParaRPr sz="2025"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Lk.4:13</a:t>
            </a:r>
            <a:r>
              <a:rPr lang="en" sz="2000">
                <a:solidFill>
                  <a:srgbClr val="FFFF00"/>
                </a:solidFill>
              </a:rPr>
              <a:t> </a:t>
            </a:r>
            <a:r>
              <a:rPr lang="en" sz="2000" i="1">
                <a:solidFill>
                  <a:schemeClr val="dk1"/>
                </a:solidFill>
              </a:rPr>
              <a:t>“Now when the devil had ended every temptation, </a:t>
            </a:r>
            <a:r>
              <a:rPr lang="en" sz="2000" i="1" u="sng">
                <a:solidFill>
                  <a:schemeClr val="dk1"/>
                </a:solidFill>
              </a:rPr>
              <a:t>he departed from Him until an opportune time</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If the devil were our employee, he would be deserving of a big, fat raise!  He is relentless and NEVER gives up.  He has been trying to thwart the plans of God and destroy the people of God for THOUSANDS of years!  He accused God’s people, from heaven, DAY AND NIGHT.  And he is patient and will wait until the most convenient time (for him) to strike.  He is tireless in his pursuit!</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66325" y="0"/>
            <a:ext cx="9298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3 - HIS KNOWLEDGE</a:t>
            </a:r>
            <a:endParaRPr sz="5000" b="1">
              <a:solidFill>
                <a:srgbClr val="00FFFF"/>
              </a:solidFill>
            </a:endParaRPr>
          </a:p>
        </p:txBody>
      </p:sp>
      <p:sp>
        <p:nvSpPr>
          <p:cNvPr id="85" name="Google Shape;85;p18"/>
          <p:cNvSpPr txBox="1">
            <a:spLocks noGrp="1"/>
          </p:cNvSpPr>
          <p:nvPr>
            <p:ph type="subTitle" idx="1"/>
          </p:nvPr>
        </p:nvSpPr>
        <p:spPr>
          <a:xfrm>
            <a:off x="-188150" y="338400"/>
            <a:ext cx="9379800" cy="48051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25" u="sng">
                <a:solidFill>
                  <a:srgbClr val="FFFF00"/>
                </a:solidFill>
              </a:rPr>
              <a:t>Lk.4:9-11</a:t>
            </a:r>
            <a:r>
              <a:rPr lang="en" sz="2025">
                <a:solidFill>
                  <a:srgbClr val="FFFF00"/>
                </a:solidFill>
              </a:rPr>
              <a:t> </a:t>
            </a:r>
            <a:r>
              <a:rPr lang="en" sz="2025" i="1">
                <a:solidFill>
                  <a:schemeClr val="dk1"/>
                </a:solidFill>
              </a:rPr>
              <a:t>“Then he brought Him to Jerusalem, set Him on the pinnacle of the temple, and said to Him, “If You are the Son of God, throw Yourself down from here. 10 </a:t>
            </a:r>
            <a:r>
              <a:rPr lang="en" sz="2025" i="1" u="sng">
                <a:solidFill>
                  <a:schemeClr val="dk1"/>
                </a:solidFill>
              </a:rPr>
              <a:t>For it is written</a:t>
            </a:r>
            <a:r>
              <a:rPr lang="en" sz="2025" i="1">
                <a:solidFill>
                  <a:schemeClr val="dk1"/>
                </a:solidFill>
              </a:rPr>
              <a:t>: ‘He shall give His angels charge over you, to keep you,’ 11 and,‘In their hands they shall bear you up, lest you dash your foot against a stone.’” </a:t>
            </a:r>
            <a:r>
              <a:rPr lang="en" sz="2025">
                <a:solidFill>
                  <a:srgbClr val="00FFFF"/>
                </a:solidFill>
              </a:rPr>
              <a:t>The devil knows, and USES, scripture!</a:t>
            </a:r>
            <a:endParaRPr sz="2025">
              <a:solidFill>
                <a:srgbClr val="00FFFF"/>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Matt.13:19</a:t>
            </a:r>
            <a:r>
              <a:rPr lang="en" sz="2025">
                <a:solidFill>
                  <a:srgbClr val="FFFF00"/>
                </a:solidFill>
              </a:rPr>
              <a:t> </a:t>
            </a:r>
            <a:r>
              <a:rPr lang="en" sz="2025" i="1">
                <a:solidFill>
                  <a:schemeClr val="dk1"/>
                </a:solidFill>
              </a:rPr>
              <a:t>“When anyone hears the word of the kingdom, and does not understand it, </a:t>
            </a:r>
            <a:r>
              <a:rPr lang="en" sz="2025" i="1" u="sng">
                <a:solidFill>
                  <a:schemeClr val="dk1"/>
                </a:solidFill>
              </a:rPr>
              <a:t>then the wicked one comes and snatches away what was sown in his heart</a:t>
            </a:r>
            <a:r>
              <a:rPr lang="en" sz="2025" i="1">
                <a:solidFill>
                  <a:schemeClr val="dk1"/>
                </a:solidFill>
              </a:rPr>
              <a:t>. This is he who received seed by the wayside.”  </a:t>
            </a:r>
            <a:r>
              <a:rPr lang="en" sz="2025">
                <a:solidFill>
                  <a:srgbClr val="00FFFF"/>
                </a:solidFill>
              </a:rPr>
              <a:t>He knows!</a:t>
            </a:r>
            <a:endParaRPr sz="2025">
              <a:solidFill>
                <a:srgbClr val="00FFFF"/>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Job.1:9-10</a:t>
            </a:r>
            <a:r>
              <a:rPr lang="en" sz="2025">
                <a:solidFill>
                  <a:srgbClr val="FFFF00"/>
                </a:solidFill>
              </a:rPr>
              <a:t> </a:t>
            </a:r>
            <a:r>
              <a:rPr lang="en" sz="2025" i="1">
                <a:solidFill>
                  <a:schemeClr val="dk1"/>
                </a:solidFill>
              </a:rPr>
              <a:t>“So Satan answered the Lord and said, “Does Job fear God for nothing? 10 </a:t>
            </a:r>
            <a:r>
              <a:rPr lang="en" sz="2025" i="1" u="sng">
                <a:solidFill>
                  <a:schemeClr val="dk1"/>
                </a:solidFill>
              </a:rPr>
              <a:t>Have You not made a hedge around him, around his household, and around all that he has on every side</a:t>
            </a:r>
            <a:r>
              <a:rPr lang="en" sz="2025" i="1">
                <a:solidFill>
                  <a:schemeClr val="dk1"/>
                </a:solidFill>
              </a:rPr>
              <a:t>? You have blessed the work of his hands, and his possessions have increased in the land.”  </a:t>
            </a:r>
            <a:r>
              <a:rPr lang="en" sz="2025">
                <a:solidFill>
                  <a:srgbClr val="00FFFF"/>
                </a:solidFill>
              </a:rPr>
              <a:t>He knew!</a:t>
            </a:r>
            <a:endParaRPr sz="2025">
              <a:solidFill>
                <a:srgbClr val="00FFFF"/>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Rev.12:3-4</a:t>
            </a:r>
            <a:r>
              <a:rPr lang="en" sz="2025">
                <a:solidFill>
                  <a:srgbClr val="FFFF00"/>
                </a:solidFill>
              </a:rPr>
              <a:t> </a:t>
            </a:r>
            <a:r>
              <a:rPr lang="en" sz="2025" i="1">
                <a:solidFill>
                  <a:schemeClr val="dk1"/>
                </a:solidFill>
              </a:rPr>
              <a:t>“And another sign appeared in heaven: behold, a great, fiery red dragon having seven heads and ten horns, and seven diadems on his heads. 4 His tail drew a third of the stars of heaven and threw them to the earth. And the dragon stood before the woman who was ready to give birth, </a:t>
            </a:r>
            <a:r>
              <a:rPr lang="en" sz="2025" i="1" u="sng">
                <a:solidFill>
                  <a:schemeClr val="dk1"/>
                </a:solidFill>
              </a:rPr>
              <a:t>to devour her Child as soon as it was born</a:t>
            </a:r>
            <a:r>
              <a:rPr lang="en" sz="2025" i="1">
                <a:solidFill>
                  <a:schemeClr val="dk1"/>
                </a:solidFill>
              </a:rPr>
              <a:t>.”  </a:t>
            </a:r>
            <a:r>
              <a:rPr lang="en" sz="2025">
                <a:solidFill>
                  <a:srgbClr val="00FFFF"/>
                </a:solidFill>
              </a:rPr>
              <a:t>He knew the prophecies!</a:t>
            </a:r>
            <a:endParaRPr sz="20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66325" y="0"/>
            <a:ext cx="9298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HE KNOWS</a:t>
            </a:r>
            <a:endParaRPr sz="5000" b="1">
              <a:solidFill>
                <a:srgbClr val="00FFFF"/>
              </a:solidFill>
            </a:endParaRPr>
          </a:p>
        </p:txBody>
      </p:sp>
      <p:sp>
        <p:nvSpPr>
          <p:cNvPr id="91" name="Google Shape;91;p19"/>
          <p:cNvSpPr txBox="1">
            <a:spLocks noGrp="1"/>
          </p:cNvSpPr>
          <p:nvPr>
            <p:ph type="subTitle" idx="1"/>
          </p:nvPr>
        </p:nvSpPr>
        <p:spPr>
          <a:xfrm>
            <a:off x="-147525" y="392525"/>
            <a:ext cx="9339300" cy="47511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25">
                <a:solidFill>
                  <a:srgbClr val="FFFF00"/>
                </a:solidFill>
              </a:rPr>
              <a:t>The devil is not afraid of the word of God.  He knows it better than we do.  He IS afraid (I believe) of the TRUTH.  But he is perfectly willing and able to twist the scriptures for his benefit!</a:t>
            </a:r>
            <a:endParaRPr sz="2425">
              <a:solidFill>
                <a:srgbClr val="FFFF00"/>
              </a:solidFill>
            </a:endParaRPr>
          </a:p>
          <a:p>
            <a:pPr marL="457200" lvl="0" indent="-382587" algn="l" rtl="0">
              <a:lnSpc>
                <a:spcPct val="90000"/>
              </a:lnSpc>
              <a:spcBef>
                <a:spcPts val="0"/>
              </a:spcBef>
              <a:spcAft>
                <a:spcPts val="0"/>
              </a:spcAft>
              <a:buClr>
                <a:schemeClr val="dk1"/>
              </a:buClr>
              <a:buSzPts val="2425"/>
              <a:buChar char="●"/>
            </a:pPr>
            <a:r>
              <a:rPr lang="en" sz="2425">
                <a:solidFill>
                  <a:schemeClr val="dk1"/>
                </a:solidFill>
              </a:rPr>
              <a:t>We may think (wrongly) that the devil can look inside us and read our minds and motivations.  Scripture does not teach this.  But he 1) Has been tempting all humans for thousands of years, and 2) He has a great memory, and he remembers what has worked on each of us, individually, in the past (our “vices”).</a:t>
            </a:r>
            <a:endParaRPr sz="2425">
              <a:solidFill>
                <a:schemeClr val="dk1"/>
              </a:solidFill>
            </a:endParaRPr>
          </a:p>
          <a:p>
            <a:pPr marL="457200" lvl="0" indent="-382587" algn="l" rtl="0">
              <a:lnSpc>
                <a:spcPct val="90000"/>
              </a:lnSpc>
              <a:spcBef>
                <a:spcPts val="0"/>
              </a:spcBef>
              <a:spcAft>
                <a:spcPts val="0"/>
              </a:spcAft>
              <a:buClr>
                <a:srgbClr val="00FFFF"/>
              </a:buClr>
              <a:buSzPts val="2425"/>
              <a:buChar char="●"/>
            </a:pPr>
            <a:r>
              <a:rPr lang="en" sz="2425">
                <a:solidFill>
                  <a:srgbClr val="00FFFF"/>
                </a:solidFill>
              </a:rPr>
              <a:t>He knows when someone has heard the word of God, and before they believe it he will try to distract them in any he can AWAY from the truth.</a:t>
            </a:r>
            <a:endParaRPr sz="2425">
              <a:solidFill>
                <a:srgbClr val="00FFFF"/>
              </a:solidFill>
            </a:endParaRPr>
          </a:p>
          <a:p>
            <a:pPr marL="457200" lvl="0" indent="-382587" algn="l" rtl="0">
              <a:lnSpc>
                <a:spcPct val="90000"/>
              </a:lnSpc>
              <a:spcBef>
                <a:spcPts val="0"/>
              </a:spcBef>
              <a:spcAft>
                <a:spcPts val="0"/>
              </a:spcAft>
              <a:buClr>
                <a:srgbClr val="FFFF00"/>
              </a:buClr>
              <a:buSzPts val="2425"/>
              <a:buChar char="●"/>
            </a:pPr>
            <a:r>
              <a:rPr lang="en" sz="2425">
                <a:solidFill>
                  <a:srgbClr val="FFFF00"/>
                </a:solidFill>
              </a:rPr>
              <a:t>He knows which human beings become servants of God, and he targets them with greater zeal.  If he can convince Christians to sin, it is great “publicity”, and causes God to be blasphemed.</a:t>
            </a:r>
            <a:endParaRPr sz="2425">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66325" y="0"/>
            <a:ext cx="9298800" cy="45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4 - HIS HATRED</a:t>
            </a:r>
            <a:endParaRPr sz="5000" b="1">
              <a:solidFill>
                <a:srgbClr val="00FFFF"/>
              </a:solidFill>
            </a:endParaRPr>
          </a:p>
        </p:txBody>
      </p:sp>
      <p:sp>
        <p:nvSpPr>
          <p:cNvPr id="97" name="Google Shape;97;p20"/>
          <p:cNvSpPr txBox="1">
            <a:spLocks noGrp="1"/>
          </p:cNvSpPr>
          <p:nvPr>
            <p:ph type="subTitle" idx="1"/>
          </p:nvPr>
        </p:nvSpPr>
        <p:spPr>
          <a:xfrm>
            <a:off x="-147525" y="341100"/>
            <a:ext cx="9339300" cy="4802400"/>
          </a:xfrm>
          <a:prstGeom prst="rect">
            <a:avLst/>
          </a:prstGeom>
        </p:spPr>
        <p:txBody>
          <a:bodyPr spcFirstLastPara="1" wrap="square" lIns="91425" tIns="91425" rIns="91425" bIns="91425" anchor="t" anchorCtr="0">
            <a:noAutofit/>
          </a:bodyPr>
          <a:lstStyle/>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Rev.12:12</a:t>
            </a:r>
            <a:r>
              <a:rPr lang="en" sz="2025">
                <a:solidFill>
                  <a:srgbClr val="FFFF00"/>
                </a:solidFill>
              </a:rPr>
              <a:t> </a:t>
            </a:r>
            <a:r>
              <a:rPr lang="en" sz="2025" i="1">
                <a:solidFill>
                  <a:schemeClr val="dk1"/>
                </a:solidFill>
              </a:rPr>
              <a:t>“Therefore rejoice, O heavens, and you who dwell in them! </a:t>
            </a:r>
            <a:r>
              <a:rPr lang="en" sz="2025" i="1" u="sng">
                <a:solidFill>
                  <a:schemeClr val="dk1"/>
                </a:solidFill>
              </a:rPr>
              <a:t>Woe to the inhabitants of the earth and the sea! For the devil has come down to you, having great wrath, because he knows that he has a short time</a:t>
            </a:r>
            <a:r>
              <a:rPr lang="en" sz="2025" i="1">
                <a:solidFill>
                  <a:schemeClr val="dk1"/>
                </a:solidFill>
              </a:rPr>
              <a:t>.”</a:t>
            </a:r>
            <a:endParaRPr sz="2025"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25" u="sng">
                <a:solidFill>
                  <a:srgbClr val="FFFF00"/>
                </a:solidFill>
              </a:rPr>
              <a:t>Rev.9:4-6</a:t>
            </a:r>
            <a:r>
              <a:rPr lang="en" sz="2025">
                <a:solidFill>
                  <a:srgbClr val="FFFF00"/>
                </a:solidFill>
              </a:rPr>
              <a:t> </a:t>
            </a:r>
            <a:r>
              <a:rPr lang="en" sz="2025" i="1">
                <a:solidFill>
                  <a:schemeClr val="dk1"/>
                </a:solidFill>
              </a:rPr>
              <a:t>“They were commanded not to harm the grass of the earth, or any green thing, or any tree, but only those men who do not have the seal of God on their foreheads. 5 </a:t>
            </a:r>
            <a:r>
              <a:rPr lang="en" sz="2025" i="1" u="sng">
                <a:solidFill>
                  <a:schemeClr val="dk1"/>
                </a:solidFill>
              </a:rPr>
              <a:t>And they were not given authority to kill them, but to torment them for five months. Their torment was like the torment of a scorpion when it strikes a man. 6 In those days men will seek death and will not find it; they will desire to die, and death will flee from them</a:t>
            </a:r>
            <a:r>
              <a:rPr lang="en" sz="2025" i="1">
                <a:solidFill>
                  <a:schemeClr val="dk1"/>
                </a:solidFill>
              </a:rPr>
              <a:t>.”</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1 Pet.5:8</a:t>
            </a:r>
            <a:r>
              <a:rPr lang="en" sz="2025">
                <a:solidFill>
                  <a:srgbClr val="FFFF00"/>
                </a:solidFill>
              </a:rPr>
              <a:t> </a:t>
            </a:r>
            <a:r>
              <a:rPr lang="en" sz="2025" i="1">
                <a:solidFill>
                  <a:schemeClr val="dk1"/>
                </a:solidFill>
              </a:rPr>
              <a:t>“Be sober, be vigilant; because your adversary the devil walks about </a:t>
            </a:r>
            <a:r>
              <a:rPr lang="en" sz="2025" i="1" u="sng">
                <a:solidFill>
                  <a:schemeClr val="dk1"/>
                </a:solidFill>
              </a:rPr>
              <a:t>like a roaring lion, seeking whom he may devour</a:t>
            </a:r>
            <a:r>
              <a:rPr lang="en" sz="2025" i="1">
                <a:solidFill>
                  <a:schemeClr val="dk1"/>
                </a:solidFill>
              </a:rPr>
              <a:t>.”</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Rev.2:10</a:t>
            </a:r>
            <a:r>
              <a:rPr lang="en" sz="2025">
                <a:solidFill>
                  <a:srgbClr val="FFFF00"/>
                </a:solidFill>
              </a:rPr>
              <a:t> </a:t>
            </a:r>
            <a:r>
              <a:rPr lang="en" sz="2025" i="1">
                <a:solidFill>
                  <a:schemeClr val="dk1"/>
                </a:solidFill>
              </a:rPr>
              <a:t>“Do not fear any of those things which you are about to suffer. Indeed, </a:t>
            </a:r>
            <a:r>
              <a:rPr lang="en" sz="2025" i="1" u="sng">
                <a:solidFill>
                  <a:schemeClr val="dk1"/>
                </a:solidFill>
              </a:rPr>
              <a:t>the devil is about to throw some of you into prison</a:t>
            </a:r>
            <a:r>
              <a:rPr lang="en" sz="2025" i="1">
                <a:solidFill>
                  <a:schemeClr val="dk1"/>
                </a:solidFill>
              </a:rPr>
              <a:t>,”</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2 Tim.2:26</a:t>
            </a:r>
            <a:r>
              <a:rPr lang="en" sz="2025">
                <a:solidFill>
                  <a:srgbClr val="FFFF00"/>
                </a:solidFill>
              </a:rPr>
              <a:t> </a:t>
            </a:r>
            <a:r>
              <a:rPr lang="en" sz="2025" i="1">
                <a:solidFill>
                  <a:schemeClr val="dk1"/>
                </a:solidFill>
              </a:rPr>
              <a:t>“and that they may come to their senses and escape the snare of the devil, </a:t>
            </a:r>
            <a:r>
              <a:rPr lang="en" sz="2025" i="1" u="sng">
                <a:solidFill>
                  <a:schemeClr val="dk1"/>
                </a:solidFill>
              </a:rPr>
              <a:t>having been taken captive by him to do his will</a:t>
            </a:r>
            <a:r>
              <a:rPr lang="en" sz="2025" i="1">
                <a:solidFill>
                  <a:schemeClr val="dk1"/>
                </a:solidFill>
              </a:rPr>
              <a:t>.”</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Jn.8:44</a:t>
            </a:r>
            <a:r>
              <a:rPr lang="en" sz="2025">
                <a:solidFill>
                  <a:srgbClr val="FFFF00"/>
                </a:solidFill>
              </a:rPr>
              <a:t> </a:t>
            </a:r>
            <a:r>
              <a:rPr lang="en" sz="2025" i="1">
                <a:solidFill>
                  <a:schemeClr val="dk1"/>
                </a:solidFill>
              </a:rPr>
              <a:t>“You are of your father the devil, and the desires of your father you want to do. He was </a:t>
            </a:r>
            <a:r>
              <a:rPr lang="en" sz="2025" i="1" u="sng">
                <a:solidFill>
                  <a:schemeClr val="dk1"/>
                </a:solidFill>
              </a:rPr>
              <a:t>a murderer from the beginning</a:t>
            </a:r>
            <a:r>
              <a:rPr lang="en" sz="2025" i="1">
                <a:solidFill>
                  <a:schemeClr val="dk1"/>
                </a:solidFill>
              </a:rPr>
              <a:t>,...”</a:t>
            </a:r>
            <a:endParaRPr sz="2025"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66325" y="0"/>
            <a:ext cx="9298800" cy="45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MOTIVATES SATAN?</a:t>
            </a:r>
            <a:endParaRPr sz="5000" b="1">
              <a:solidFill>
                <a:srgbClr val="00FFFF"/>
              </a:solidFill>
            </a:endParaRPr>
          </a:p>
        </p:txBody>
      </p:sp>
      <p:sp>
        <p:nvSpPr>
          <p:cNvPr id="103" name="Google Shape;103;p21"/>
          <p:cNvSpPr txBox="1">
            <a:spLocks noGrp="1"/>
          </p:cNvSpPr>
          <p:nvPr>
            <p:ph type="subTitle" idx="1"/>
          </p:nvPr>
        </p:nvSpPr>
        <p:spPr>
          <a:xfrm>
            <a:off x="-147525" y="452100"/>
            <a:ext cx="9339300" cy="4691400"/>
          </a:xfrm>
          <a:prstGeom prst="rect">
            <a:avLst/>
          </a:prstGeom>
        </p:spPr>
        <p:txBody>
          <a:bodyPr spcFirstLastPara="1" wrap="square" lIns="91425" tIns="91425" rIns="91425" bIns="91425" anchor="t" anchorCtr="0">
            <a:noAutofit/>
          </a:bodyPr>
          <a:lstStyle/>
          <a:p>
            <a:pPr marL="457200" lvl="0" indent="-369887" algn="l" rtl="0">
              <a:lnSpc>
                <a:spcPct val="90000"/>
              </a:lnSpc>
              <a:spcBef>
                <a:spcPts val="0"/>
              </a:spcBef>
              <a:spcAft>
                <a:spcPts val="0"/>
              </a:spcAft>
              <a:buClr>
                <a:srgbClr val="FFFF00"/>
              </a:buClr>
              <a:buSzPts val="2225"/>
              <a:buChar char="●"/>
            </a:pPr>
            <a:r>
              <a:rPr lang="en" sz="2225">
                <a:solidFill>
                  <a:srgbClr val="FFFF00"/>
                </a:solidFill>
              </a:rPr>
              <a:t>The devil, clearly, has an unquenchable thirst to destroy God’s most prized creation, WE human beings who are made in the image of God.  Perhaps it is because we can receive forgiveness and he never can.  Maybe it is just the devil’s way of getting back at God somehow.  His hatred burns red hot. Consider these cases:</a:t>
            </a:r>
            <a:endParaRPr sz="2225">
              <a:solidFill>
                <a:srgbClr val="FFFF00"/>
              </a:solidFill>
            </a:endParaRPr>
          </a:p>
          <a:p>
            <a:pPr marL="457200" lvl="0" indent="-369887" algn="l" rtl="0">
              <a:lnSpc>
                <a:spcPct val="90000"/>
              </a:lnSpc>
              <a:spcBef>
                <a:spcPts val="0"/>
              </a:spcBef>
              <a:spcAft>
                <a:spcPts val="0"/>
              </a:spcAft>
              <a:buClr>
                <a:srgbClr val="FFFF00"/>
              </a:buClr>
              <a:buSzPts val="2225"/>
              <a:buChar char="●"/>
            </a:pPr>
            <a:r>
              <a:rPr lang="en" sz="2225" u="sng">
                <a:solidFill>
                  <a:srgbClr val="FFFF00"/>
                </a:solidFill>
              </a:rPr>
              <a:t>Lk.13:16</a:t>
            </a:r>
            <a:r>
              <a:rPr lang="en" sz="2225">
                <a:solidFill>
                  <a:srgbClr val="FFFF00"/>
                </a:solidFill>
              </a:rPr>
              <a:t> </a:t>
            </a:r>
            <a:r>
              <a:rPr lang="en" sz="2225" i="1">
                <a:solidFill>
                  <a:schemeClr val="dk1"/>
                </a:solidFill>
              </a:rPr>
              <a:t>“So ought not this woman, being a daughter of Abraham, </a:t>
            </a:r>
            <a:r>
              <a:rPr lang="en" sz="2225" i="1" u="sng">
                <a:solidFill>
                  <a:schemeClr val="dk1"/>
                </a:solidFill>
              </a:rPr>
              <a:t>whom Satan has bound - think of it - for eighteen years</a:t>
            </a:r>
            <a:r>
              <a:rPr lang="en" sz="2225" i="1">
                <a:solidFill>
                  <a:schemeClr val="dk1"/>
                </a:solidFill>
              </a:rPr>
              <a:t>, be loosed from this bond on the Sabbath?”</a:t>
            </a:r>
            <a:endParaRPr sz="2225" i="1">
              <a:solidFill>
                <a:schemeClr val="dk1"/>
              </a:solidFill>
            </a:endParaRPr>
          </a:p>
          <a:p>
            <a:pPr marL="457200" lvl="0" indent="-369887" algn="l" rtl="0">
              <a:lnSpc>
                <a:spcPct val="90000"/>
              </a:lnSpc>
              <a:spcBef>
                <a:spcPts val="0"/>
              </a:spcBef>
              <a:spcAft>
                <a:spcPts val="0"/>
              </a:spcAft>
              <a:buClr>
                <a:srgbClr val="FFFF00"/>
              </a:buClr>
              <a:buSzPts val="2225"/>
              <a:buChar char="●"/>
            </a:pPr>
            <a:r>
              <a:rPr lang="en" sz="2225" u="sng">
                <a:solidFill>
                  <a:srgbClr val="FFFF00"/>
                </a:solidFill>
              </a:rPr>
              <a:t>Lk.22:31</a:t>
            </a:r>
            <a:r>
              <a:rPr lang="en" sz="2225">
                <a:solidFill>
                  <a:srgbClr val="FFFF00"/>
                </a:solidFill>
              </a:rPr>
              <a:t> </a:t>
            </a:r>
            <a:r>
              <a:rPr lang="en" sz="2225" i="1">
                <a:solidFill>
                  <a:schemeClr val="dk1"/>
                </a:solidFill>
              </a:rPr>
              <a:t>“And the Lord said, “Simon, Simon! Indeed, Satan has asked for you, </a:t>
            </a:r>
            <a:r>
              <a:rPr lang="en" sz="2225" i="1" u="sng">
                <a:solidFill>
                  <a:schemeClr val="dk1"/>
                </a:solidFill>
              </a:rPr>
              <a:t>that he may sift you as wheat</a:t>
            </a:r>
            <a:r>
              <a:rPr lang="en" sz="2225" i="1">
                <a:solidFill>
                  <a:schemeClr val="dk1"/>
                </a:solidFill>
              </a:rPr>
              <a:t>….”</a:t>
            </a:r>
            <a:endParaRPr sz="2225" i="1">
              <a:solidFill>
                <a:schemeClr val="dk1"/>
              </a:solidFill>
            </a:endParaRPr>
          </a:p>
          <a:p>
            <a:pPr marL="457200" lvl="0" indent="-369887" algn="l" rtl="0">
              <a:lnSpc>
                <a:spcPct val="90000"/>
              </a:lnSpc>
              <a:spcBef>
                <a:spcPts val="0"/>
              </a:spcBef>
              <a:spcAft>
                <a:spcPts val="0"/>
              </a:spcAft>
              <a:buClr>
                <a:srgbClr val="FFFF00"/>
              </a:buClr>
              <a:buSzPts val="2225"/>
              <a:buChar char="●"/>
            </a:pPr>
            <a:r>
              <a:rPr lang="en" sz="2225">
                <a:solidFill>
                  <a:srgbClr val="FFFF00"/>
                </a:solidFill>
              </a:rPr>
              <a:t>Think of the demon-possessed CHILDREN that Satan oppressed!</a:t>
            </a:r>
            <a:endParaRPr sz="2225">
              <a:solidFill>
                <a:srgbClr val="FFFF00"/>
              </a:solidFill>
            </a:endParaRPr>
          </a:p>
          <a:p>
            <a:pPr marL="457200" lvl="0" indent="-369887" algn="l" rtl="0">
              <a:lnSpc>
                <a:spcPct val="90000"/>
              </a:lnSpc>
              <a:spcBef>
                <a:spcPts val="0"/>
              </a:spcBef>
              <a:spcAft>
                <a:spcPts val="0"/>
              </a:spcAft>
              <a:buClr>
                <a:srgbClr val="00FFFF"/>
              </a:buClr>
              <a:buSzPts val="2225"/>
              <a:buChar char="●"/>
            </a:pPr>
            <a:r>
              <a:rPr lang="en" sz="2225">
                <a:solidFill>
                  <a:srgbClr val="00FFFF"/>
                </a:solidFill>
              </a:rPr>
              <a:t>In Job’s case, it was the DEVIL’S idea to kill Job’s children, destroy his livelihood, strike him with painful boils from head to toe, turn his own wife against God, and deceive Job’s friends, just so that Job would sin, and the devil could win a “bet” with God almighty!</a:t>
            </a:r>
            <a:endParaRPr sz="22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2954</Words>
  <Application>Microsoft Office PowerPoint</Application>
  <PresentationFormat>On-screen Show (16:9)</PresentationFormat>
  <Paragraphs>79</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DON’T UNDERESTIMATE THE DEVIL!</vt:lpstr>
      <vt:lpstr>NAMES AND DESCRIPTIONS</vt:lpstr>
      <vt:lpstr>1 - HIS INFLUENCE</vt:lpstr>
      <vt:lpstr>FAR REACHING</vt:lpstr>
      <vt:lpstr>2 - HIS PERSEVERANCE</vt:lpstr>
      <vt:lpstr>3 - HIS KNOWLEDGE</vt:lpstr>
      <vt:lpstr>WHAT HE KNOWS</vt:lpstr>
      <vt:lpstr>4 - HIS HATRED</vt:lpstr>
      <vt:lpstr>WHAT MOTIVATES SATAN?</vt:lpstr>
      <vt:lpstr>5 - HIS CUNNING</vt:lpstr>
      <vt:lpstr>FROM THE BEGINNING</vt:lpstr>
      <vt:lpstr>MORE EXAMPLES</vt:lpstr>
      <vt:lpstr>HUMAN STRENGTH WILL FAIL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2024-07-07T07:34:33Z</dcterms:modified>
</cp:coreProperties>
</file>