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D6065D6B-DF36-4804-A6FB-9E5D012328C2}"/>
    <pc:docChg chg="modSld">
      <pc:chgData name="Eric Bridge" userId="1b5aec563ebd452a" providerId="LiveId" clId="{D6065D6B-DF36-4804-A6FB-9E5D012328C2}" dt="2024-07-30T18:36:00.406" v="8" actId="20577"/>
      <pc:docMkLst>
        <pc:docMk/>
      </pc:docMkLst>
      <pc:sldChg chg="modSp modNotes">
        <pc:chgData name="Eric Bridge" userId="1b5aec563ebd452a" providerId="LiveId" clId="{D6065D6B-DF36-4804-A6FB-9E5D012328C2}" dt="2024-07-30T18:36:00.406" v="8" actId="20577"/>
        <pc:sldMkLst>
          <pc:docMk/>
          <pc:sldMk cId="0" sldId="264"/>
        </pc:sldMkLst>
        <pc:spChg chg="mod">
          <ac:chgData name="Eric Bridge" userId="1b5aec563ebd452a" providerId="LiveId" clId="{D6065D6B-DF36-4804-A6FB-9E5D012328C2}" dt="2024-07-30T18:36:00.406" v="8" actId="20577"/>
          <ac:spMkLst>
            <pc:docMk/>
            <pc:sldMk cId="0" sldId="264"/>
            <ac:spMk id="103" creationId="{00000000-0000-0000-0000-000000000000}"/>
          </ac:spMkLst>
        </pc:spChg>
      </pc:sldChg>
      <pc:sldChg chg="modSp modNotes">
        <pc:chgData name="Eric Bridge" userId="1b5aec563ebd452a" providerId="LiveId" clId="{D6065D6B-DF36-4804-A6FB-9E5D012328C2}" dt="2024-07-30T18:35:16.534" v="7" actId="20577"/>
        <pc:sldMkLst>
          <pc:docMk/>
          <pc:sldMk cId="0" sldId="266"/>
        </pc:sldMkLst>
        <pc:spChg chg="mod">
          <ac:chgData name="Eric Bridge" userId="1b5aec563ebd452a" providerId="LiveId" clId="{D6065D6B-DF36-4804-A6FB-9E5D012328C2}" dt="2024-07-30T18:35:16.534" v="7" actId="20577"/>
          <ac:spMkLst>
            <pc:docMk/>
            <pc:sldMk cId="0" sldId="266"/>
            <ac:spMk id="11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e56b82eec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ee56b82ee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ee56b82ee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ee56b82ee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ee56b82eec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ee56b82ee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dfc8194f0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dfc8194f0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dfc8194f0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dfc8194f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dfc8194f0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dfc8194f0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dfc8194f0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dfc8194f0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dfc8194f0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dfc8194f0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e432101d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e432101d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e432101d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ee432101d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e56b82ee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e56b82ee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88150" y="0"/>
            <a:ext cx="9495300" cy="59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800" b="1">
                <a:solidFill>
                  <a:srgbClr val="00FFFF"/>
                </a:solidFill>
              </a:rPr>
              <a:t>A MAN AND HIS DONKEY</a:t>
            </a:r>
            <a:endParaRPr sz="5800" b="1">
              <a:solidFill>
                <a:srgbClr val="00FFFF"/>
              </a:solidFill>
            </a:endParaRPr>
          </a:p>
        </p:txBody>
      </p:sp>
      <p:sp>
        <p:nvSpPr>
          <p:cNvPr id="55" name="Google Shape;55;p13"/>
          <p:cNvSpPr txBox="1">
            <a:spLocks noGrp="1"/>
          </p:cNvSpPr>
          <p:nvPr>
            <p:ph type="subTitle" idx="1"/>
          </p:nvPr>
        </p:nvSpPr>
        <p:spPr>
          <a:xfrm>
            <a:off x="0" y="427725"/>
            <a:ext cx="9144000" cy="471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u="sng">
                <a:solidFill>
                  <a:srgbClr val="FFFF00"/>
                </a:solidFill>
              </a:rPr>
              <a:t>2 Pet.2:15-16</a:t>
            </a:r>
            <a:r>
              <a:rPr lang="en" sz="3000">
                <a:solidFill>
                  <a:schemeClr val="dk1"/>
                </a:solidFill>
              </a:rPr>
              <a:t> </a:t>
            </a:r>
            <a:r>
              <a:rPr lang="en" sz="3000">
                <a:solidFill>
                  <a:srgbClr val="00FFFF"/>
                </a:solidFill>
              </a:rPr>
              <a:t>(NKJV)</a:t>
            </a:r>
            <a:r>
              <a:rPr lang="en" sz="3000">
                <a:solidFill>
                  <a:schemeClr val="dk1"/>
                </a:solidFill>
              </a:rPr>
              <a:t> </a:t>
            </a:r>
            <a:r>
              <a:rPr lang="en" sz="3000" i="1">
                <a:solidFill>
                  <a:schemeClr val="dk1"/>
                </a:solidFill>
              </a:rPr>
              <a:t>“They have forsaken the right way and gone astray, following the way of Balaam the son of Beor, </a:t>
            </a:r>
            <a:r>
              <a:rPr lang="en" sz="3000" i="1" u="sng">
                <a:solidFill>
                  <a:schemeClr val="dk1"/>
                </a:solidFill>
              </a:rPr>
              <a:t>who loved the wages of unrighteousness</a:t>
            </a:r>
            <a:r>
              <a:rPr lang="en" sz="3000" i="1">
                <a:solidFill>
                  <a:schemeClr val="dk1"/>
                </a:solidFill>
              </a:rPr>
              <a:t>; 16 but he was rebuked for his iniquity: </a:t>
            </a:r>
            <a:r>
              <a:rPr lang="en" sz="3000" i="1" u="sng">
                <a:solidFill>
                  <a:schemeClr val="dk1"/>
                </a:solidFill>
              </a:rPr>
              <a:t>a dumb donkey speaking with a man’s voice restrained the madness of the prophet</a:t>
            </a:r>
            <a:r>
              <a:rPr lang="en" sz="3000" i="1">
                <a:solidFill>
                  <a:schemeClr val="dk1"/>
                </a:solidFill>
              </a:rPr>
              <a:t>.”</a:t>
            </a:r>
            <a:endParaRPr sz="3000" i="1">
              <a:solidFill>
                <a:schemeClr val="dk1"/>
              </a:solidFill>
            </a:endParaRPr>
          </a:p>
          <a:p>
            <a:pPr marL="0" lvl="0" indent="0" algn="l" rtl="0">
              <a:spcBef>
                <a:spcPts val="0"/>
              </a:spcBef>
              <a:spcAft>
                <a:spcPts val="0"/>
              </a:spcAft>
              <a:buNone/>
            </a:pPr>
            <a:endParaRPr sz="3000" i="1">
              <a:solidFill>
                <a:schemeClr val="dk1"/>
              </a:solidFill>
            </a:endParaRPr>
          </a:p>
          <a:p>
            <a:pPr marL="0" lvl="0" indent="0" algn="l" rtl="0">
              <a:spcBef>
                <a:spcPts val="0"/>
              </a:spcBef>
              <a:spcAft>
                <a:spcPts val="0"/>
              </a:spcAft>
              <a:buNone/>
            </a:pPr>
            <a:r>
              <a:rPr lang="en" sz="3000" u="sng">
                <a:solidFill>
                  <a:srgbClr val="FFFF00"/>
                </a:solidFill>
              </a:rPr>
              <a:t>Jude 11</a:t>
            </a:r>
            <a:r>
              <a:rPr lang="en" sz="3000">
                <a:solidFill>
                  <a:schemeClr val="dk1"/>
                </a:solidFill>
              </a:rPr>
              <a:t> </a:t>
            </a:r>
            <a:r>
              <a:rPr lang="en" sz="3000" i="1">
                <a:solidFill>
                  <a:schemeClr val="dk1"/>
                </a:solidFill>
              </a:rPr>
              <a:t>“Woe to them! For they have gone in the way of Cain, </a:t>
            </a:r>
            <a:r>
              <a:rPr lang="en" sz="3000" i="1" u="sng">
                <a:solidFill>
                  <a:schemeClr val="dk1"/>
                </a:solidFill>
              </a:rPr>
              <a:t>have run greedily in the error of Balaam for profit</a:t>
            </a:r>
            <a:r>
              <a:rPr lang="en" sz="3000" i="1">
                <a:solidFill>
                  <a:schemeClr val="dk1"/>
                </a:solidFill>
              </a:rPr>
              <a:t>, and perished in the rebellion of Korah.”</a:t>
            </a:r>
            <a:endParaRPr sz="30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TALKING DONKEY!</a:t>
            </a:r>
            <a:endParaRPr sz="5000" b="1">
              <a:solidFill>
                <a:srgbClr val="00FFFF"/>
              </a:solidFill>
            </a:endParaRPr>
          </a:p>
        </p:txBody>
      </p:sp>
      <p:sp>
        <p:nvSpPr>
          <p:cNvPr id="109" name="Google Shape;109;p22"/>
          <p:cNvSpPr txBox="1">
            <a:spLocks noGrp="1"/>
          </p:cNvSpPr>
          <p:nvPr>
            <p:ph type="subTitle" idx="1"/>
          </p:nvPr>
        </p:nvSpPr>
        <p:spPr>
          <a:xfrm>
            <a:off x="-73100" y="337025"/>
            <a:ext cx="9254700" cy="4806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u="sng">
                <a:solidFill>
                  <a:srgbClr val="FFFF00"/>
                </a:solidFill>
              </a:rPr>
              <a:t>Num.22:28-35</a:t>
            </a:r>
            <a:r>
              <a:rPr lang="en" sz="1900">
                <a:solidFill>
                  <a:schemeClr val="dk1"/>
                </a:solidFill>
              </a:rPr>
              <a:t> </a:t>
            </a:r>
            <a:r>
              <a:rPr lang="en" sz="1900" i="1">
                <a:solidFill>
                  <a:schemeClr val="dk1"/>
                </a:solidFill>
              </a:rPr>
              <a:t>“Then the Lord opened the mouth of the donkey, and she said to Balaam, “</a:t>
            </a:r>
            <a:r>
              <a:rPr lang="en" sz="1900" i="1" u="sng">
                <a:solidFill>
                  <a:schemeClr val="dk1"/>
                </a:solidFill>
              </a:rPr>
              <a:t>What have I done to you, that you have struck me these three times</a:t>
            </a:r>
            <a:r>
              <a:rPr lang="en" sz="1900" i="1">
                <a:solidFill>
                  <a:schemeClr val="dk1"/>
                </a:solidFill>
              </a:rPr>
              <a:t>?” 29 And Balaam said to the donkey, “Because you have abused me. I wish there were a sword in my hand, for now I would kill you!” 30 So the donkey said to Balaam, “Am I not your donkey on which you have ridden, ever since I became yours, to this day? </a:t>
            </a:r>
            <a:r>
              <a:rPr lang="en" sz="1900" i="1" u="sng">
                <a:solidFill>
                  <a:schemeClr val="dk1"/>
                </a:solidFill>
              </a:rPr>
              <a:t>Was I ever disposed to do this to you</a:t>
            </a:r>
            <a:r>
              <a:rPr lang="en" sz="1900" i="1">
                <a:solidFill>
                  <a:schemeClr val="dk1"/>
                </a:solidFill>
              </a:rPr>
              <a:t>?” And he said, “No.” 31 </a:t>
            </a:r>
            <a:r>
              <a:rPr lang="en" sz="1900" i="1" u="sng">
                <a:solidFill>
                  <a:schemeClr val="dk1"/>
                </a:solidFill>
              </a:rPr>
              <a:t>Then the Lord opened Balaam’s eyes</a:t>
            </a:r>
            <a:r>
              <a:rPr lang="en" sz="1900" i="1">
                <a:solidFill>
                  <a:schemeClr val="dk1"/>
                </a:solidFill>
              </a:rPr>
              <a:t>, and he saw the Angel of the Lord standing in the way </a:t>
            </a:r>
            <a:r>
              <a:rPr lang="en" sz="1900" i="1" u="sng">
                <a:solidFill>
                  <a:srgbClr val="FFFF00"/>
                </a:solidFill>
              </a:rPr>
              <a:t>with His drawn sword in His hand</a:t>
            </a:r>
            <a:r>
              <a:rPr lang="en" sz="1900" i="1">
                <a:solidFill>
                  <a:schemeClr val="dk1"/>
                </a:solidFill>
              </a:rPr>
              <a:t>; and he bowed his head and fell flat on his face. 32 And the Angel of the Lord said to him, “</a:t>
            </a:r>
            <a:r>
              <a:rPr lang="en" sz="1900" i="1" u="sng">
                <a:solidFill>
                  <a:schemeClr val="dk1"/>
                </a:solidFill>
              </a:rPr>
              <a:t>Why have you struck your donkey these three times</a:t>
            </a:r>
            <a:r>
              <a:rPr lang="en" sz="1900" i="1">
                <a:solidFill>
                  <a:schemeClr val="dk1"/>
                </a:solidFill>
              </a:rPr>
              <a:t>? Behold, I have come out to stand against you, because </a:t>
            </a:r>
            <a:r>
              <a:rPr lang="en" sz="1900" i="1" u="sng">
                <a:solidFill>
                  <a:schemeClr val="dk1"/>
                </a:solidFill>
              </a:rPr>
              <a:t>your way is perverse before Me</a:t>
            </a:r>
            <a:r>
              <a:rPr lang="en" sz="1900" i="1">
                <a:solidFill>
                  <a:schemeClr val="dk1"/>
                </a:solidFill>
              </a:rPr>
              <a:t>. 33 The donkey saw Me and turned aside from Me these three times. </a:t>
            </a:r>
            <a:r>
              <a:rPr lang="en" sz="1900" i="1" u="sng">
                <a:solidFill>
                  <a:schemeClr val="dk1"/>
                </a:solidFill>
              </a:rPr>
              <a:t>If she had not turned aside from Me, surely I would also have killed you by now, and let her live</a:t>
            </a:r>
            <a:r>
              <a:rPr lang="en" sz="1900" i="1">
                <a:solidFill>
                  <a:schemeClr val="dk1"/>
                </a:solidFill>
              </a:rPr>
              <a:t>.” 34 And Balaam said to the Angel of the Lord, “</a:t>
            </a:r>
            <a:r>
              <a:rPr lang="en" sz="1900" i="1" u="sng">
                <a:solidFill>
                  <a:schemeClr val="dk1"/>
                </a:solidFill>
              </a:rPr>
              <a:t>I have sinned</a:t>
            </a:r>
            <a:r>
              <a:rPr lang="en" sz="1900" i="1">
                <a:solidFill>
                  <a:schemeClr val="dk1"/>
                </a:solidFill>
              </a:rPr>
              <a:t>, for I did not know You stood in the way against me. Now therefore, if it displeases You, I will turn back.” 35 Then the Angel of the Lord said to Balaam, “Go with the men, but </a:t>
            </a:r>
            <a:r>
              <a:rPr lang="en" sz="1900" i="1" u="sng">
                <a:solidFill>
                  <a:schemeClr val="dk1"/>
                </a:solidFill>
              </a:rPr>
              <a:t>only the word that I speak to you, that you shall speak</a:t>
            </a:r>
            <a:r>
              <a:rPr lang="en" sz="1900" i="1">
                <a:solidFill>
                  <a:schemeClr val="dk1"/>
                </a:solidFill>
              </a:rPr>
              <a:t>.” So Balaam went with the princes…”</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WHO WAS IN DANGER?</a:t>
            </a:r>
            <a:endParaRPr sz="5000" b="1">
              <a:solidFill>
                <a:srgbClr val="00FFFF"/>
              </a:solidFill>
            </a:endParaRPr>
          </a:p>
        </p:txBody>
      </p:sp>
      <p:sp>
        <p:nvSpPr>
          <p:cNvPr id="115" name="Google Shape;115;p23"/>
          <p:cNvSpPr txBox="1">
            <a:spLocks noGrp="1"/>
          </p:cNvSpPr>
          <p:nvPr>
            <p:ph type="subTitle" idx="1"/>
          </p:nvPr>
        </p:nvSpPr>
        <p:spPr>
          <a:xfrm>
            <a:off x="-154300" y="337025"/>
            <a:ext cx="9336000" cy="48066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dirty="0">
                <a:solidFill>
                  <a:srgbClr val="FFFF00"/>
                </a:solidFill>
              </a:rPr>
              <a:t>Was the donkey in danger of being killed by the Angel of the Lord?  Not according to the Angel!  He would have spared the donkey and killed Balaam, whose way is described as </a:t>
            </a:r>
            <a:r>
              <a:rPr lang="en" sz="2500" i="1" dirty="0">
                <a:solidFill>
                  <a:schemeClr val="dk1"/>
                </a:solidFill>
              </a:rPr>
              <a:t>“perverse”</a:t>
            </a:r>
            <a:r>
              <a:rPr lang="en" sz="2500" dirty="0">
                <a:solidFill>
                  <a:srgbClr val="FFFF00"/>
                </a:solidFill>
              </a:rPr>
              <a:t>.</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Why was it wrong for Balaam to strike his donkey?  Because his donkey had already proven herself loyal and always seeking her master’s well-being.  Balaam admitted this!  This was not some new donkey he had never ridden before.  So if his donkey was suddenly behaving in this manner, Balaam should have realized that there MUST be a good reason!</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Consider, please, what the donkey was able to see that Balaam could not, as I believe there is a lesson here for us.</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WHICH ONE ARE YOU?</a:t>
            </a:r>
            <a:endParaRPr sz="5000" b="1">
              <a:solidFill>
                <a:srgbClr val="00FFFF"/>
              </a:solidFill>
            </a:endParaRPr>
          </a:p>
        </p:txBody>
      </p:sp>
      <p:sp>
        <p:nvSpPr>
          <p:cNvPr id="121" name="Google Shape;121;p24"/>
          <p:cNvSpPr txBox="1">
            <a:spLocks noGrp="1"/>
          </p:cNvSpPr>
          <p:nvPr>
            <p:ph type="subTitle" idx="1"/>
          </p:nvPr>
        </p:nvSpPr>
        <p:spPr>
          <a:xfrm>
            <a:off x="-188150" y="337025"/>
            <a:ext cx="9407100" cy="48066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What are the lessons for us today from </a:t>
            </a:r>
            <a:r>
              <a:rPr lang="en" sz="1900" u="sng">
                <a:solidFill>
                  <a:srgbClr val="FFFF00"/>
                </a:solidFill>
              </a:rPr>
              <a:t>Numbers 22</a:t>
            </a:r>
            <a:r>
              <a:rPr lang="en" sz="1900">
                <a:solidFill>
                  <a:srgbClr val="FFFF00"/>
                </a:solidFill>
              </a:rPr>
              <a:t>?  Balaam was a greedy opportunist who was looking for some sort of “loophole” so that he could not make God angry but STILL get all the king’s treasure!  Peter says that Balaam </a:t>
            </a:r>
            <a:r>
              <a:rPr lang="en" sz="1900" i="1">
                <a:solidFill>
                  <a:schemeClr val="dk1"/>
                </a:solidFill>
              </a:rPr>
              <a:t>“loved the wages of unrighteousness”</a:t>
            </a:r>
            <a:r>
              <a:rPr lang="en" sz="1900">
                <a:solidFill>
                  <a:srgbClr val="FFFF00"/>
                </a:solidFill>
              </a:rPr>
              <a:t>.  Jude says he ran </a:t>
            </a:r>
            <a:r>
              <a:rPr lang="en" sz="1900" i="1">
                <a:solidFill>
                  <a:schemeClr val="dk1"/>
                </a:solidFill>
              </a:rPr>
              <a:t>“greedily in his error, for profit”</a:t>
            </a:r>
            <a:r>
              <a:rPr lang="en" sz="1900">
                <a:solidFill>
                  <a:srgbClr val="FFFF00"/>
                </a:solidFill>
              </a:rPr>
              <a:t>, even though he also knew of the great “I AM”.  If this is you, there IS a sword drawn and ready to strike you down one day, even if you cannot see it!</a:t>
            </a:r>
            <a:endParaRPr sz="1900">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But for those of us who are already faithful Christians, or trying to be, are you willing to be like the donkey of this story, the real hero of this account?  Why do I say this?</a:t>
            </a:r>
            <a:endParaRPr sz="1900">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Jude 23</a:t>
            </a:r>
            <a:r>
              <a:rPr lang="en" sz="1900">
                <a:solidFill>
                  <a:srgbClr val="FFFF00"/>
                </a:solidFill>
              </a:rPr>
              <a:t> </a:t>
            </a:r>
            <a:r>
              <a:rPr lang="en" sz="1900" i="1">
                <a:solidFill>
                  <a:schemeClr val="dk1"/>
                </a:solidFill>
              </a:rPr>
              <a:t>“but others save with fear, </a:t>
            </a:r>
            <a:r>
              <a:rPr lang="en" sz="1900" i="1" u="sng">
                <a:solidFill>
                  <a:schemeClr val="dk1"/>
                </a:solidFill>
              </a:rPr>
              <a:t>pulling them out of the fire</a:t>
            </a:r>
            <a:r>
              <a:rPr lang="en" sz="1900" i="1">
                <a:solidFill>
                  <a:schemeClr val="dk1"/>
                </a:solidFill>
              </a:rPr>
              <a:t>, hating even the garment defiled by the flesh.”  </a:t>
            </a:r>
            <a:r>
              <a:rPr lang="en" sz="1900">
                <a:solidFill>
                  <a:srgbClr val="FFFF00"/>
                </a:solidFill>
              </a:rPr>
              <a:t>Are you willing to suffer harm to save another?</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Through the “eyes” of faith WE SEE the Lord with His sword drawn on the road ahead.  Do we care enough about our friends and coworkers and neighbors in this world to suffer their abuse and their insults in our efforts to save their souls?  Would they say, of us, that we have never mistreated them or harmed them before?  </a:t>
            </a:r>
            <a:r>
              <a:rPr lang="en" sz="1900">
                <a:solidFill>
                  <a:srgbClr val="FFFF00"/>
                </a:solidFill>
              </a:rPr>
              <a:t>Jesus was willing even to be killed by those whom He was dying to save!</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BACKGROUND</a:t>
            </a:r>
            <a:endParaRPr sz="5000" b="1">
              <a:solidFill>
                <a:srgbClr val="00FFFF"/>
              </a:solidFill>
            </a:endParaRPr>
          </a:p>
        </p:txBody>
      </p:sp>
      <p:sp>
        <p:nvSpPr>
          <p:cNvPr id="61" name="Google Shape;61;p14"/>
          <p:cNvSpPr txBox="1">
            <a:spLocks noGrp="1"/>
          </p:cNvSpPr>
          <p:nvPr>
            <p:ph type="subTitle" idx="1"/>
          </p:nvPr>
        </p:nvSpPr>
        <p:spPr>
          <a:xfrm>
            <a:off x="-161075" y="318075"/>
            <a:ext cx="9359700" cy="4825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The Israelites have left Egypt, under Moses’ leadership, after the 10 plagues and the crossing of the Red Sea.</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They have received the Law of Moses at Mt. Sinai.</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God has punished them to wander, and die (the older generations) in the wilderness for 40 years.</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Near the end of that 40 years, they are approaching the “promised land”, to take it by force, from the east side of the Jordan River, above the Dead Sea.</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But that is “occupied territory”.  2 nations stand in their way - Ammon and Moab, the descendants of Lot.  Because of God’s promise to Lot the Israelites have avoided battle with Moab and Ammon, and are camped on the edge of their land.</a:t>
            </a: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PARANOID KING</a:t>
            </a:r>
            <a:endParaRPr sz="5000" b="1">
              <a:solidFill>
                <a:srgbClr val="00FFFF"/>
              </a:solidFill>
            </a:endParaRPr>
          </a:p>
        </p:txBody>
      </p:sp>
      <p:sp>
        <p:nvSpPr>
          <p:cNvPr id="67" name="Google Shape;67;p15"/>
          <p:cNvSpPr txBox="1">
            <a:spLocks noGrp="1"/>
          </p:cNvSpPr>
          <p:nvPr>
            <p:ph type="subTitle" idx="1"/>
          </p:nvPr>
        </p:nvSpPr>
        <p:spPr>
          <a:xfrm>
            <a:off x="0" y="334325"/>
            <a:ext cx="9198600" cy="480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50" u="sng">
                <a:solidFill>
                  <a:srgbClr val="FFFF00"/>
                </a:solidFill>
              </a:rPr>
              <a:t>Num.22:1-7</a:t>
            </a:r>
            <a:r>
              <a:rPr lang="en" sz="1950">
                <a:solidFill>
                  <a:srgbClr val="FFFF00"/>
                </a:solidFill>
              </a:rPr>
              <a:t> </a:t>
            </a:r>
            <a:r>
              <a:rPr lang="en" sz="1950" i="1">
                <a:solidFill>
                  <a:schemeClr val="dk1"/>
                </a:solidFill>
              </a:rPr>
              <a:t>“Then the children of Israel moved, and camped in the plains of Moab on the side of the Jordan across from Jericho. 2 Now Balak the son of Zippor saw all that Israel had done to the Amorites. 3 And </a:t>
            </a:r>
            <a:r>
              <a:rPr lang="en" sz="1950" i="1" u="sng">
                <a:solidFill>
                  <a:schemeClr val="dk1"/>
                </a:solidFill>
              </a:rPr>
              <a:t>Moab was exceedingly afraid of the people because they were many, and Moab was sick with dread because of the children of Israel</a:t>
            </a:r>
            <a:r>
              <a:rPr lang="en" sz="1950" i="1">
                <a:solidFill>
                  <a:schemeClr val="dk1"/>
                </a:solidFill>
              </a:rPr>
              <a:t>. 4 So Moab said to the elders of Midian, “Now this company will lick up everything around us, as an ox licks up the grass of the field.” And Balak the son of Zippor was king of the Moabites at that time. 5 Then he sent messengers to Balaam the son of Beor at Pethor, which is near the River in the land of the sons of his people, to call him, saying: “Look, a people has come from Egypt. </a:t>
            </a:r>
            <a:r>
              <a:rPr lang="en" sz="1950" i="1" u="sng">
                <a:solidFill>
                  <a:schemeClr val="dk1"/>
                </a:solidFill>
              </a:rPr>
              <a:t>See, they cover the face of the earth, and are settling next to me! 6 Therefore please come at once, curse this people for me, for they are too mighty for me. Perhaps I shall be able to defeat them and drive them out of the land, for I know that he whom you bless is blessed, and he whom you curse is cursed</a:t>
            </a:r>
            <a:r>
              <a:rPr lang="en" sz="1950" i="1">
                <a:solidFill>
                  <a:schemeClr val="dk1"/>
                </a:solidFill>
              </a:rPr>
              <a:t>.” 7 So the elders of Moab and the elders of Midian departed with the diviner’s fee in their hand, and they came to Balaam and spoke to him the words of Balak.”</a:t>
            </a:r>
            <a:endParaRPr sz="19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WHO IS BALAAM?</a:t>
            </a:r>
            <a:endParaRPr sz="5000" b="1">
              <a:solidFill>
                <a:srgbClr val="00FFFF"/>
              </a:solidFill>
            </a:endParaRPr>
          </a:p>
        </p:txBody>
      </p:sp>
      <p:sp>
        <p:nvSpPr>
          <p:cNvPr id="73" name="Google Shape;73;p16"/>
          <p:cNvSpPr txBox="1">
            <a:spLocks noGrp="1"/>
          </p:cNvSpPr>
          <p:nvPr>
            <p:ph type="subTitle" idx="1"/>
          </p:nvPr>
        </p:nvSpPr>
        <p:spPr>
          <a:xfrm>
            <a:off x="-134000" y="334325"/>
            <a:ext cx="9332700" cy="48093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The son of Beor, from Pethor.  </a:t>
            </a:r>
            <a:r>
              <a:rPr lang="en" sz="2200" u="sng">
                <a:solidFill>
                  <a:srgbClr val="FFFF00"/>
                </a:solidFill>
              </a:rPr>
              <a:t>Deut.23:4</a:t>
            </a:r>
            <a:r>
              <a:rPr lang="en" sz="2200">
                <a:solidFill>
                  <a:schemeClr val="dk1"/>
                </a:solidFill>
              </a:rPr>
              <a:t> </a:t>
            </a:r>
            <a:r>
              <a:rPr lang="en" sz="2200" i="1">
                <a:solidFill>
                  <a:schemeClr val="dk1"/>
                </a:solidFill>
              </a:rPr>
              <a:t>“because they did not meet you with bread and water on the road when you came out of Egypt, and because they hired against you Balaam the son of Beor from Pethor of </a:t>
            </a:r>
            <a:r>
              <a:rPr lang="en" sz="2200" i="1" u="sng">
                <a:solidFill>
                  <a:schemeClr val="dk1"/>
                </a:solidFill>
              </a:rPr>
              <a:t>Mesopotamia</a:t>
            </a:r>
            <a:r>
              <a:rPr lang="en" sz="2200" i="1">
                <a:solidFill>
                  <a:schemeClr val="dk1"/>
                </a:solidFill>
              </a:rPr>
              <a:t>, to curse you.”</a:t>
            </a:r>
            <a:r>
              <a:rPr lang="en" sz="2200">
                <a:solidFill>
                  <a:schemeClr val="dk1"/>
                </a:solidFill>
              </a:rPr>
              <a:t>  </a:t>
            </a:r>
            <a:r>
              <a:rPr lang="en" sz="2200">
                <a:solidFill>
                  <a:srgbClr val="FFFF00"/>
                </a:solidFill>
              </a:rPr>
              <a:t>His home country is actually far to the north of Moab, by the River Euphrates (</a:t>
            </a:r>
            <a:r>
              <a:rPr lang="en" sz="2200" u="sng">
                <a:solidFill>
                  <a:srgbClr val="FFFF00"/>
                </a:solidFill>
              </a:rPr>
              <a:t>Num.22:5</a:t>
            </a:r>
            <a:r>
              <a:rPr lang="en" sz="2200">
                <a:solidFill>
                  <a:srgbClr val="FFFF00"/>
                </a:solidFill>
              </a:rPr>
              <a:t>).</a:t>
            </a:r>
            <a:endParaRPr sz="2200">
              <a:solidFill>
                <a:srgbClr val="FFFF00"/>
              </a:solidFill>
            </a:endParaRPr>
          </a:p>
          <a:p>
            <a:pPr marL="457200" lvl="0" indent="-368300" algn="l" rtl="0">
              <a:spcBef>
                <a:spcPts val="0"/>
              </a:spcBef>
              <a:spcAft>
                <a:spcPts val="0"/>
              </a:spcAft>
              <a:buClr>
                <a:schemeClr val="dk1"/>
              </a:buClr>
              <a:buSzPts val="2200"/>
              <a:buChar char="●"/>
            </a:pPr>
            <a:r>
              <a:rPr lang="en" sz="2200">
                <a:solidFill>
                  <a:schemeClr val="dk1"/>
                </a:solidFill>
              </a:rPr>
              <a:t>He is clearly a very famous </a:t>
            </a:r>
            <a:r>
              <a:rPr lang="en" sz="2200" i="1">
                <a:solidFill>
                  <a:schemeClr val="dk1"/>
                </a:solidFill>
              </a:rPr>
              <a:t>“diviner”</a:t>
            </a:r>
            <a:r>
              <a:rPr lang="en" sz="2200">
                <a:solidFill>
                  <a:schemeClr val="dk1"/>
                </a:solidFill>
              </a:rPr>
              <a:t> </a:t>
            </a:r>
            <a:r>
              <a:rPr lang="en" sz="2200">
                <a:solidFill>
                  <a:srgbClr val="FFFF00"/>
                </a:solidFill>
              </a:rPr>
              <a:t>(</a:t>
            </a:r>
            <a:r>
              <a:rPr lang="en" sz="2200" u="sng">
                <a:solidFill>
                  <a:srgbClr val="FFFF00"/>
                </a:solidFill>
              </a:rPr>
              <a:t>Num.22:7</a:t>
            </a:r>
            <a:r>
              <a:rPr lang="en" sz="2200">
                <a:solidFill>
                  <a:srgbClr val="FFFF00"/>
                </a:solidFill>
              </a:rPr>
              <a:t>)</a:t>
            </a:r>
            <a:r>
              <a:rPr lang="en" sz="2200">
                <a:solidFill>
                  <a:schemeClr val="dk1"/>
                </a:solidFill>
              </a:rPr>
              <a:t>, </a:t>
            </a:r>
            <a:r>
              <a:rPr lang="en" sz="2200" i="1">
                <a:solidFill>
                  <a:schemeClr val="dk1"/>
                </a:solidFill>
              </a:rPr>
              <a:t>“soothsayer”</a:t>
            </a:r>
            <a:r>
              <a:rPr lang="en" sz="2200">
                <a:solidFill>
                  <a:schemeClr val="dk1"/>
                </a:solidFill>
              </a:rPr>
              <a:t> </a:t>
            </a:r>
            <a:r>
              <a:rPr lang="en" sz="2200">
                <a:solidFill>
                  <a:srgbClr val="FFFF00"/>
                </a:solidFill>
              </a:rPr>
              <a:t>(</a:t>
            </a:r>
            <a:r>
              <a:rPr lang="en" sz="2200" u="sng">
                <a:solidFill>
                  <a:srgbClr val="FFFF00"/>
                </a:solidFill>
              </a:rPr>
              <a:t>Josh.13:22</a:t>
            </a:r>
            <a:r>
              <a:rPr lang="en" sz="2200">
                <a:solidFill>
                  <a:srgbClr val="FFFF00"/>
                </a:solidFill>
              </a:rPr>
              <a:t>)</a:t>
            </a:r>
            <a:r>
              <a:rPr lang="en" sz="2200">
                <a:solidFill>
                  <a:schemeClr val="dk1"/>
                </a:solidFill>
              </a:rPr>
              <a:t>, and a false teacher  </a:t>
            </a:r>
            <a:r>
              <a:rPr lang="en" sz="2200">
                <a:solidFill>
                  <a:srgbClr val="FFFF00"/>
                </a:solidFill>
              </a:rPr>
              <a:t>(</a:t>
            </a:r>
            <a:r>
              <a:rPr lang="en" sz="2200" u="sng">
                <a:solidFill>
                  <a:srgbClr val="FFFF00"/>
                </a:solidFill>
              </a:rPr>
              <a:t>2 Peter 2:15-16</a:t>
            </a:r>
            <a:r>
              <a:rPr lang="en" sz="2200">
                <a:solidFill>
                  <a:srgbClr val="FFFF00"/>
                </a:solidFill>
              </a:rPr>
              <a:t>, </a:t>
            </a:r>
            <a:r>
              <a:rPr lang="en" sz="2200" u="sng">
                <a:solidFill>
                  <a:srgbClr val="FFFF00"/>
                </a:solidFill>
              </a:rPr>
              <a:t>Jude 11</a:t>
            </a:r>
            <a:r>
              <a:rPr lang="en" sz="2200">
                <a:solidFill>
                  <a:srgbClr val="FFFF00"/>
                </a:solidFill>
              </a:rPr>
              <a:t>, </a:t>
            </a:r>
            <a:r>
              <a:rPr lang="en" sz="2200" u="sng">
                <a:solidFill>
                  <a:srgbClr val="FFFF00"/>
                </a:solidFill>
              </a:rPr>
              <a:t>Rev.2:14</a:t>
            </a:r>
            <a:r>
              <a:rPr lang="en" sz="2200">
                <a:solidFill>
                  <a:srgbClr val="FFFF00"/>
                </a:solidFill>
              </a:rPr>
              <a:t>)</a:t>
            </a:r>
            <a:r>
              <a:rPr lang="en" sz="2200">
                <a:solidFill>
                  <a:schemeClr val="dk1"/>
                </a:solidFill>
              </a:rPr>
              <a:t>.  He is mentioned BY NAME 62 times in scripture!</a:t>
            </a:r>
            <a:endParaRPr sz="2200">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Balaam clearly has a reputation for being effective at pronouncing “curses” upon others.  Remember that Israel is surrounded by superstitious and idolatrous nations, so it would only take a few apparent “successes” to convince others of this ability.</a:t>
            </a:r>
            <a:endParaRPr sz="2200">
              <a:solidFill>
                <a:srgbClr val="00FFFF"/>
              </a:solidFill>
            </a:endParaRPr>
          </a:p>
          <a:p>
            <a:pPr marL="457200" lvl="0" indent="-368300" algn="l" rtl="0">
              <a:spcBef>
                <a:spcPts val="0"/>
              </a:spcBef>
              <a:spcAft>
                <a:spcPts val="0"/>
              </a:spcAft>
              <a:buClr>
                <a:srgbClr val="FFFF00"/>
              </a:buClr>
              <a:buSzPts val="2200"/>
              <a:buChar char="●"/>
            </a:pPr>
            <a:r>
              <a:rPr lang="en" sz="2200">
                <a:solidFill>
                  <a:srgbClr val="FFFF00"/>
                </a:solidFill>
              </a:rPr>
              <a:t>The great irony is that King Balak doesn’t know that God has specifically told Israel NOT to attack Moab (</a:t>
            </a:r>
            <a:r>
              <a:rPr lang="en" sz="2200" u="sng">
                <a:solidFill>
                  <a:srgbClr val="FFFF00"/>
                </a:solidFill>
              </a:rPr>
              <a:t>Deut.2:9</a:t>
            </a:r>
            <a:r>
              <a:rPr lang="en" sz="2200">
                <a:solidFill>
                  <a:srgbClr val="FFFF00"/>
                </a:solidFill>
              </a:rPr>
              <a:t>).</a:t>
            </a:r>
            <a:endParaRPr sz="22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FIRST JOB OFFER</a:t>
            </a:r>
            <a:endParaRPr sz="5000" b="1">
              <a:solidFill>
                <a:srgbClr val="00FFFF"/>
              </a:solidFill>
            </a:endParaRPr>
          </a:p>
        </p:txBody>
      </p:sp>
      <p:sp>
        <p:nvSpPr>
          <p:cNvPr id="79" name="Google Shape;79;p17"/>
          <p:cNvSpPr txBox="1">
            <a:spLocks noGrp="1"/>
          </p:cNvSpPr>
          <p:nvPr>
            <p:ph type="subTitle" idx="1"/>
          </p:nvPr>
        </p:nvSpPr>
        <p:spPr>
          <a:xfrm>
            <a:off x="-66325" y="334200"/>
            <a:ext cx="9268500" cy="480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u="sng">
                <a:solidFill>
                  <a:srgbClr val="FFFF00"/>
                </a:solidFill>
              </a:rPr>
              <a:t>Num.22:8-14</a:t>
            </a:r>
            <a:r>
              <a:rPr lang="en" sz="2200">
                <a:solidFill>
                  <a:srgbClr val="FFFF00"/>
                </a:solidFill>
              </a:rPr>
              <a:t> </a:t>
            </a:r>
            <a:r>
              <a:rPr lang="en" sz="2200" i="1">
                <a:solidFill>
                  <a:schemeClr val="dk1"/>
                </a:solidFill>
              </a:rPr>
              <a:t>“And he said to them, “Lodge here tonight, and I will bring back word to you, as </a:t>
            </a:r>
            <a:r>
              <a:rPr lang="en" sz="2200" i="1" u="sng">
                <a:solidFill>
                  <a:schemeClr val="dk1"/>
                </a:solidFill>
              </a:rPr>
              <a:t>the Lord</a:t>
            </a:r>
            <a:r>
              <a:rPr lang="en" sz="2200" i="1">
                <a:solidFill>
                  <a:schemeClr val="dk1"/>
                </a:solidFill>
              </a:rPr>
              <a:t> speaks to me.” So the princes of Moab stayed with Balaam. 9 </a:t>
            </a:r>
            <a:r>
              <a:rPr lang="en" sz="2200" i="1" u="sng">
                <a:solidFill>
                  <a:schemeClr val="dk1"/>
                </a:solidFill>
              </a:rPr>
              <a:t>Then God came to Balaam</a:t>
            </a:r>
            <a:r>
              <a:rPr lang="en" sz="2200" i="1">
                <a:solidFill>
                  <a:schemeClr val="dk1"/>
                </a:solidFill>
              </a:rPr>
              <a:t> and said, “Who are these men with you?” 10 So Balaam said to God, “Balak the son of Zippor, king of Moab, has sent to me, saying, 11 ‘Look, a people has come out of Egypt, and they cover the face of the earth. Come now, curse them for me; perhaps I shall be able to overpower them and drive them out.’ ” 12 And God said to Balaam, “</a:t>
            </a:r>
            <a:r>
              <a:rPr lang="en" sz="2200" i="1" u="sng">
                <a:solidFill>
                  <a:schemeClr val="dk1"/>
                </a:solidFill>
              </a:rPr>
              <a:t>You shall not go with them; you shall not curse the people, for they are blessed</a:t>
            </a:r>
            <a:r>
              <a:rPr lang="en" sz="2200" i="1">
                <a:solidFill>
                  <a:schemeClr val="dk1"/>
                </a:solidFill>
              </a:rPr>
              <a:t>.” 13 So Balaam rose in the morning and said to the princes of Balak, “Go back to your land, for </a:t>
            </a:r>
            <a:r>
              <a:rPr lang="en" sz="2200" i="1" u="sng">
                <a:solidFill>
                  <a:schemeClr val="dk1"/>
                </a:solidFill>
              </a:rPr>
              <a:t>the Lord</a:t>
            </a:r>
            <a:r>
              <a:rPr lang="en" sz="2200" i="1">
                <a:solidFill>
                  <a:schemeClr val="dk1"/>
                </a:solidFill>
              </a:rPr>
              <a:t> has refused to give me permission to go with you.” 14 And the princes of Moab rose and went to Balak, and said, “Balaam refuses to come with us.”  </a:t>
            </a:r>
            <a:r>
              <a:rPr lang="en" sz="2200">
                <a:solidFill>
                  <a:srgbClr val="FFFF00"/>
                </a:solidFill>
              </a:rPr>
              <a:t>Balaam uses the LORD’S personal name, the “I AM”!</a:t>
            </a:r>
            <a:endParaRPr sz="2200">
              <a:solidFill>
                <a:srgbClr val="FFFF00"/>
              </a:solidFill>
            </a:endParaRPr>
          </a:p>
          <a:p>
            <a:pPr marL="457200" lvl="0" indent="-368300" algn="l" rtl="0">
              <a:spcBef>
                <a:spcPts val="0"/>
              </a:spcBef>
              <a:spcAft>
                <a:spcPts val="0"/>
              </a:spcAft>
              <a:buClr>
                <a:srgbClr val="00FFFF"/>
              </a:buClr>
              <a:buSzPts val="2200"/>
              <a:buChar char="●"/>
            </a:pPr>
            <a:r>
              <a:rPr lang="en" sz="2200">
                <a:solidFill>
                  <a:srgbClr val="00FFFF"/>
                </a:solidFill>
              </a:rPr>
              <a:t>This is probably not the first time God has spoken to Balaam!</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SECOND JOB OFFER</a:t>
            </a:r>
            <a:endParaRPr sz="5000" b="1">
              <a:solidFill>
                <a:srgbClr val="00FFFF"/>
              </a:solidFill>
            </a:endParaRPr>
          </a:p>
        </p:txBody>
      </p:sp>
      <p:sp>
        <p:nvSpPr>
          <p:cNvPr id="85" name="Google Shape;85;p18"/>
          <p:cNvSpPr txBox="1">
            <a:spLocks noGrp="1"/>
          </p:cNvSpPr>
          <p:nvPr>
            <p:ph type="subTitle" idx="1"/>
          </p:nvPr>
        </p:nvSpPr>
        <p:spPr>
          <a:xfrm>
            <a:off x="-66325" y="334200"/>
            <a:ext cx="9268500" cy="480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u="sng">
                <a:solidFill>
                  <a:srgbClr val="FFFF00"/>
                </a:solidFill>
              </a:rPr>
              <a:t>Num.22:15-21</a:t>
            </a:r>
            <a:r>
              <a:rPr lang="en" sz="2200" i="1">
                <a:solidFill>
                  <a:schemeClr val="dk1"/>
                </a:solidFill>
              </a:rPr>
              <a:t> “Then Balak again sent princes, </a:t>
            </a:r>
            <a:r>
              <a:rPr lang="en" sz="2200" i="1" u="sng">
                <a:solidFill>
                  <a:schemeClr val="dk1"/>
                </a:solidFill>
              </a:rPr>
              <a:t>more numerous and more honorable than they</a:t>
            </a:r>
            <a:r>
              <a:rPr lang="en" sz="2200" i="1">
                <a:solidFill>
                  <a:schemeClr val="dk1"/>
                </a:solidFill>
              </a:rPr>
              <a:t>. 16 And they came to Balaam and said to him, “Thus says Balak the son of Zippor: ‘Please </a:t>
            </a:r>
            <a:r>
              <a:rPr lang="en" sz="2200" i="1" u="sng">
                <a:solidFill>
                  <a:schemeClr val="dk1"/>
                </a:solidFill>
              </a:rPr>
              <a:t>let nothing hinder you</a:t>
            </a:r>
            <a:r>
              <a:rPr lang="en" sz="2200" i="1">
                <a:solidFill>
                  <a:schemeClr val="dk1"/>
                </a:solidFill>
              </a:rPr>
              <a:t> from coming to me; 17 for </a:t>
            </a:r>
            <a:r>
              <a:rPr lang="en" sz="2200" i="1" u="sng">
                <a:solidFill>
                  <a:schemeClr val="dk1"/>
                </a:solidFill>
              </a:rPr>
              <a:t>I will certainly honor you greatly</a:t>
            </a:r>
            <a:r>
              <a:rPr lang="en" sz="2200" i="1">
                <a:solidFill>
                  <a:schemeClr val="dk1"/>
                </a:solidFill>
              </a:rPr>
              <a:t>, and </a:t>
            </a:r>
            <a:r>
              <a:rPr lang="en" sz="2200" i="1" u="sng">
                <a:solidFill>
                  <a:schemeClr val="dk1"/>
                </a:solidFill>
              </a:rPr>
              <a:t>I will do whatever you say to me</a:t>
            </a:r>
            <a:r>
              <a:rPr lang="en" sz="2200" i="1">
                <a:solidFill>
                  <a:schemeClr val="dk1"/>
                </a:solidFill>
              </a:rPr>
              <a:t>. Therefore please come, curse this people for me.’’ 18 Then Balaam answered and said to the servants of Balak, “Though Balak were to give me his house full of silver and gold, I could not go beyond the word of </a:t>
            </a:r>
            <a:r>
              <a:rPr lang="en" sz="2200" i="1" u="sng">
                <a:solidFill>
                  <a:schemeClr val="dk1"/>
                </a:solidFill>
              </a:rPr>
              <a:t>the Lord my God</a:t>
            </a:r>
            <a:r>
              <a:rPr lang="en" sz="2200" i="1">
                <a:solidFill>
                  <a:schemeClr val="dk1"/>
                </a:solidFill>
              </a:rPr>
              <a:t>, to do less or more. 19 </a:t>
            </a:r>
            <a:r>
              <a:rPr lang="en" sz="2200" i="1" u="sng">
                <a:solidFill>
                  <a:schemeClr val="dk1"/>
                </a:solidFill>
              </a:rPr>
              <a:t>Now therefore, please, you also stay here tonight, that I may know what more the Lord will say to me</a:t>
            </a:r>
            <a:r>
              <a:rPr lang="en" sz="2200" i="1">
                <a:solidFill>
                  <a:schemeClr val="dk1"/>
                </a:solidFill>
              </a:rPr>
              <a:t>.” 20 And God came to Balaam at night and said to him, “If the men come to call you, rise and go with them; but only the word which I speak to you - that you shall do.” 21 So Balaam rose in the morning, saddled his donkey, and went with the princes of Moab.”</a:t>
            </a:r>
            <a:endParaRPr sz="2200" i="1">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WHY does Balaam want to see if God has changed His mind?</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IS GOD INDECISIVE?</a:t>
            </a:r>
            <a:endParaRPr sz="5000" b="1">
              <a:solidFill>
                <a:srgbClr val="00FFFF"/>
              </a:solidFill>
            </a:endParaRPr>
          </a:p>
        </p:txBody>
      </p:sp>
      <p:sp>
        <p:nvSpPr>
          <p:cNvPr id="91" name="Google Shape;91;p19"/>
          <p:cNvSpPr txBox="1">
            <a:spLocks noGrp="1"/>
          </p:cNvSpPr>
          <p:nvPr>
            <p:ph type="subTitle" idx="1"/>
          </p:nvPr>
        </p:nvSpPr>
        <p:spPr>
          <a:xfrm>
            <a:off x="-188150" y="334200"/>
            <a:ext cx="9369900" cy="48093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FFFF"/>
              </a:buClr>
              <a:buSzPts val="1900"/>
              <a:buChar char="●"/>
            </a:pPr>
            <a:r>
              <a:rPr lang="en" sz="1900">
                <a:solidFill>
                  <a:srgbClr val="00FFFF"/>
                </a:solidFill>
              </a:rPr>
              <a:t>In</a:t>
            </a:r>
            <a:r>
              <a:rPr lang="en" sz="1900">
                <a:solidFill>
                  <a:srgbClr val="FFFF00"/>
                </a:solidFill>
              </a:rPr>
              <a:t> </a:t>
            </a:r>
            <a:r>
              <a:rPr lang="en" sz="1900" u="sng">
                <a:solidFill>
                  <a:srgbClr val="FFFF00"/>
                </a:solidFill>
              </a:rPr>
              <a:t>verse 12</a:t>
            </a:r>
            <a:r>
              <a:rPr lang="en" sz="1900">
                <a:solidFill>
                  <a:srgbClr val="FFFF00"/>
                </a:solidFill>
              </a:rPr>
              <a:t> </a:t>
            </a:r>
            <a:r>
              <a:rPr lang="en" sz="1900">
                <a:solidFill>
                  <a:srgbClr val="00FFFF"/>
                </a:solidFill>
              </a:rPr>
              <a:t>we saw God say</a:t>
            </a:r>
            <a:r>
              <a:rPr lang="en" sz="1900">
                <a:solidFill>
                  <a:srgbClr val="FFFF00"/>
                </a:solidFill>
              </a:rPr>
              <a:t> </a:t>
            </a:r>
            <a:r>
              <a:rPr lang="en" sz="1900" i="1">
                <a:solidFill>
                  <a:schemeClr val="dk1"/>
                </a:solidFill>
              </a:rPr>
              <a:t>“You shall not go with them.”</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In</a:t>
            </a:r>
            <a:r>
              <a:rPr lang="en" sz="1900">
                <a:solidFill>
                  <a:schemeClr val="dk1"/>
                </a:solidFill>
              </a:rPr>
              <a:t> </a:t>
            </a:r>
            <a:r>
              <a:rPr lang="en" sz="1900" u="sng">
                <a:solidFill>
                  <a:srgbClr val="FFFF00"/>
                </a:solidFill>
              </a:rPr>
              <a:t>verse 20</a:t>
            </a:r>
            <a:r>
              <a:rPr lang="en" sz="1900">
                <a:solidFill>
                  <a:schemeClr val="dk1"/>
                </a:solidFill>
              </a:rPr>
              <a:t> </a:t>
            </a:r>
            <a:r>
              <a:rPr lang="en" sz="1900">
                <a:solidFill>
                  <a:srgbClr val="00FFFF"/>
                </a:solidFill>
              </a:rPr>
              <a:t>we see God say</a:t>
            </a:r>
            <a:r>
              <a:rPr lang="en" sz="1900">
                <a:solidFill>
                  <a:schemeClr val="dk1"/>
                </a:solidFill>
              </a:rPr>
              <a:t> </a:t>
            </a:r>
            <a:r>
              <a:rPr lang="en" sz="1900" i="1">
                <a:solidFill>
                  <a:schemeClr val="dk1"/>
                </a:solidFill>
              </a:rPr>
              <a:t>“rise and go with them, but only the word that I speak to you - that you shall do.”</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But</a:t>
            </a:r>
            <a:r>
              <a:rPr lang="en" sz="1900">
                <a:solidFill>
                  <a:schemeClr val="dk1"/>
                </a:solidFill>
              </a:rPr>
              <a:t> </a:t>
            </a:r>
            <a:r>
              <a:rPr lang="en" sz="1900" u="sng">
                <a:solidFill>
                  <a:srgbClr val="FFFF00"/>
                </a:solidFill>
              </a:rPr>
              <a:t>verse 22</a:t>
            </a:r>
            <a:r>
              <a:rPr lang="en" sz="1900">
                <a:solidFill>
                  <a:schemeClr val="dk1"/>
                </a:solidFill>
              </a:rPr>
              <a:t> </a:t>
            </a:r>
            <a:r>
              <a:rPr lang="en" sz="1900">
                <a:solidFill>
                  <a:srgbClr val="00FFFF"/>
                </a:solidFill>
              </a:rPr>
              <a:t>says</a:t>
            </a:r>
            <a:r>
              <a:rPr lang="en" sz="1900">
                <a:solidFill>
                  <a:schemeClr val="dk1"/>
                </a:solidFill>
              </a:rPr>
              <a:t> </a:t>
            </a:r>
            <a:r>
              <a:rPr lang="en" sz="1900" i="1">
                <a:solidFill>
                  <a:schemeClr val="dk1"/>
                </a:solidFill>
              </a:rPr>
              <a:t>“</a:t>
            </a:r>
            <a:r>
              <a:rPr lang="en" sz="1900" i="1" u="sng">
                <a:solidFill>
                  <a:schemeClr val="dk1"/>
                </a:solidFill>
              </a:rPr>
              <a:t>Then God’s anger was aroused because he went</a:t>
            </a:r>
            <a:r>
              <a:rPr lang="en" sz="1900" i="1">
                <a:solidFill>
                  <a:schemeClr val="dk1"/>
                </a:solidFill>
              </a:rPr>
              <a:t>, and the Angel of the Lord took His stand in the way </a:t>
            </a:r>
            <a:r>
              <a:rPr lang="en" sz="1900" i="1" u="sng">
                <a:solidFill>
                  <a:schemeClr val="dk1"/>
                </a:solidFill>
              </a:rPr>
              <a:t>as an adversary against him</a:t>
            </a:r>
            <a:r>
              <a:rPr lang="en" sz="1900" i="1">
                <a:solidFill>
                  <a:schemeClr val="dk1"/>
                </a:solidFill>
              </a:rPr>
              <a:t>. And he was riding on his donkey, and his two servants were with him.”</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Bible skeptics today use passages like this to show God being, apparently,  “fickle” or “unable to make up His mind.”  But they MISS important details!</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Verse 20</a:t>
            </a:r>
            <a:r>
              <a:rPr lang="en" sz="1900">
                <a:solidFill>
                  <a:schemeClr val="dk1"/>
                </a:solidFill>
              </a:rPr>
              <a:t> </a:t>
            </a:r>
            <a:r>
              <a:rPr lang="en" sz="1900" i="1">
                <a:solidFill>
                  <a:schemeClr val="dk1"/>
                </a:solidFill>
              </a:rPr>
              <a:t>“And God came to Balaam at night and said to him, “</a:t>
            </a:r>
            <a:r>
              <a:rPr lang="en" sz="1900" i="1" u="sng">
                <a:solidFill>
                  <a:schemeClr val="dk1"/>
                </a:solidFill>
              </a:rPr>
              <a:t>IF the men come to call you</a:t>
            </a:r>
            <a:r>
              <a:rPr lang="en" sz="1900" i="1">
                <a:solidFill>
                  <a:schemeClr val="dk1"/>
                </a:solidFill>
              </a:rPr>
              <a:t>, rise and go with them; but only the word which I speak to you - that you shall do.”</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There is </a:t>
            </a:r>
            <a:r>
              <a:rPr lang="en" sz="1900" u="sng">
                <a:solidFill>
                  <a:srgbClr val="00FFFF"/>
                </a:solidFill>
              </a:rPr>
              <a:t>A CONDITION</a:t>
            </a:r>
            <a:r>
              <a:rPr lang="en" sz="1900">
                <a:solidFill>
                  <a:srgbClr val="00FFFF"/>
                </a:solidFill>
              </a:rPr>
              <a:t> on Balaam going with them here that is easy to miss!  God is testing Balaam to see how eager he is to get this massive pile of treasure from the king.  Did Balaam wait for the men to ask him again in the morning?</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Verse 21</a:t>
            </a:r>
            <a:r>
              <a:rPr lang="en" sz="1900">
                <a:solidFill>
                  <a:schemeClr val="dk1"/>
                </a:solidFill>
              </a:rPr>
              <a:t> </a:t>
            </a:r>
            <a:r>
              <a:rPr lang="en" sz="1900" i="1">
                <a:solidFill>
                  <a:schemeClr val="dk1"/>
                </a:solidFill>
              </a:rPr>
              <a:t>“So Balaam rose in the morning, saddled his donkey, and went with the princes of Moab.”  </a:t>
            </a:r>
            <a:r>
              <a:rPr lang="en" sz="1900">
                <a:solidFill>
                  <a:srgbClr val="FFFF00"/>
                </a:solidFill>
              </a:rPr>
              <a:t>It seems from this that Balaam thought “God said I could go!”</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HIS LOYAL, ABUSED DONKEY</a:t>
            </a:r>
            <a:endParaRPr sz="4900" b="1">
              <a:solidFill>
                <a:srgbClr val="00FFFF"/>
              </a:solidFill>
            </a:endParaRPr>
          </a:p>
        </p:txBody>
      </p:sp>
      <p:sp>
        <p:nvSpPr>
          <p:cNvPr id="97" name="Google Shape;97;p20"/>
          <p:cNvSpPr txBox="1">
            <a:spLocks noGrp="1"/>
          </p:cNvSpPr>
          <p:nvPr>
            <p:ph type="subTitle" idx="1"/>
          </p:nvPr>
        </p:nvSpPr>
        <p:spPr>
          <a:xfrm>
            <a:off x="-46025" y="481800"/>
            <a:ext cx="9227700" cy="4661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u="sng">
                <a:solidFill>
                  <a:srgbClr val="FFFF00"/>
                </a:solidFill>
              </a:rPr>
              <a:t>Num.22:22-27</a:t>
            </a:r>
            <a:r>
              <a:rPr lang="en" sz="2100">
                <a:solidFill>
                  <a:srgbClr val="FFFF00"/>
                </a:solidFill>
              </a:rPr>
              <a:t> </a:t>
            </a:r>
            <a:r>
              <a:rPr lang="en" sz="2100" i="1">
                <a:solidFill>
                  <a:schemeClr val="dk1"/>
                </a:solidFill>
              </a:rPr>
              <a:t>“Then God’s anger was aroused because he went, and the Angel of the Lord took His stand in the way as an adversary against him. And he was riding on his donkey, and his two servants were with him. 23 Now </a:t>
            </a:r>
            <a:r>
              <a:rPr lang="en" sz="2100" i="1" u="sng">
                <a:solidFill>
                  <a:schemeClr val="dk1"/>
                </a:solidFill>
              </a:rPr>
              <a:t>the donkey saw the Angel of the Lord standing in the way with His drawn sword in His hand</a:t>
            </a:r>
            <a:r>
              <a:rPr lang="en" sz="2100" i="1">
                <a:solidFill>
                  <a:schemeClr val="dk1"/>
                </a:solidFill>
              </a:rPr>
              <a:t>, and </a:t>
            </a:r>
            <a:r>
              <a:rPr lang="en" sz="2100" i="1" u="sng">
                <a:solidFill>
                  <a:schemeClr val="dk1"/>
                </a:solidFill>
              </a:rPr>
              <a:t>the donkey turned aside out of the way and went into the field</a:t>
            </a:r>
            <a:r>
              <a:rPr lang="en" sz="2100" i="1">
                <a:solidFill>
                  <a:schemeClr val="dk1"/>
                </a:solidFill>
              </a:rPr>
              <a:t>. So </a:t>
            </a:r>
            <a:r>
              <a:rPr lang="en" sz="2100" i="1" u="sng">
                <a:solidFill>
                  <a:schemeClr val="dk1"/>
                </a:solidFill>
              </a:rPr>
              <a:t>Balaam struck the donkey</a:t>
            </a:r>
            <a:r>
              <a:rPr lang="en" sz="2100" i="1">
                <a:solidFill>
                  <a:schemeClr val="dk1"/>
                </a:solidFill>
              </a:rPr>
              <a:t> to turn her back onto the road. 24 Then the Angel of the Lord stood in a narrow path between the vineyards, with a wall on this side and a wall on that side. 25 And </a:t>
            </a:r>
            <a:r>
              <a:rPr lang="en" sz="2100" i="1" u="sng">
                <a:solidFill>
                  <a:schemeClr val="dk1"/>
                </a:solidFill>
              </a:rPr>
              <a:t>when the donkey saw the Angel of the Lord, she pushed herself against the wall and crushed Balaam’s foot against the wall; so he struck her again</a:t>
            </a:r>
            <a:r>
              <a:rPr lang="en" sz="2100" i="1">
                <a:solidFill>
                  <a:schemeClr val="dk1"/>
                </a:solidFill>
              </a:rPr>
              <a:t>. 26 Then the Angel of the Lord went further, and stood in a narrow place where there was no way to turn either to the right hand or to the left. 27 </a:t>
            </a:r>
            <a:r>
              <a:rPr lang="en" sz="2100" i="1" u="sng">
                <a:solidFill>
                  <a:schemeClr val="dk1"/>
                </a:solidFill>
              </a:rPr>
              <a:t>And when the donkey saw the Angel of the Lord, she lay down under Balaam</a:t>
            </a:r>
            <a:r>
              <a:rPr lang="en" sz="2100" i="1">
                <a:solidFill>
                  <a:schemeClr val="dk1"/>
                </a:solidFill>
              </a:rPr>
              <a:t>; so </a:t>
            </a:r>
            <a:r>
              <a:rPr lang="en" sz="2100" i="1" u="sng">
                <a:solidFill>
                  <a:schemeClr val="dk1"/>
                </a:solidFill>
              </a:rPr>
              <a:t>Balaam’s anger was aroused, and he struck the donkey with his staff</a:t>
            </a:r>
            <a:r>
              <a:rPr lang="en" sz="2100" i="1">
                <a:solidFill>
                  <a:schemeClr val="dk1"/>
                </a:solidFill>
              </a:rPr>
              <a:t>.”</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88150" y="0"/>
            <a:ext cx="9495300" cy="48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GOOD DONKEY, OR BAD?</a:t>
            </a:r>
            <a:endParaRPr sz="5000" b="1">
              <a:solidFill>
                <a:srgbClr val="00FFFF"/>
              </a:solidFill>
            </a:endParaRPr>
          </a:p>
        </p:txBody>
      </p:sp>
      <p:sp>
        <p:nvSpPr>
          <p:cNvPr id="103" name="Google Shape;103;p21"/>
          <p:cNvSpPr txBox="1">
            <a:spLocks noGrp="1"/>
          </p:cNvSpPr>
          <p:nvPr>
            <p:ph type="subTitle" idx="1"/>
          </p:nvPr>
        </p:nvSpPr>
        <p:spPr>
          <a:xfrm>
            <a:off x="-120475" y="481800"/>
            <a:ext cx="9302100" cy="46617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dirty="0">
                <a:solidFill>
                  <a:srgbClr val="FFFF00"/>
                </a:solidFill>
              </a:rPr>
              <a:t>It depends who you ask!  From Balaam’s perspective, his donkey is being very disloyal, harmful and unhelpful!</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In the first instance the donkey, because she sees the Angel ahead with sword drawn, leaves the road entirely and takes a detour through a field, prompting Balaam to hit her.</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In the second instance, the donkey scrapes Balaam against a wall and hurts his foot, prompting him to hit her.</a:t>
            </a:r>
            <a:endParaRPr sz="2500" dirty="0">
              <a:solidFill>
                <a:srgbClr val="00FFFF"/>
              </a:solidFill>
            </a:endParaRPr>
          </a:p>
          <a:p>
            <a:pPr marL="457200" lvl="0" indent="-387350" algn="l" rtl="0">
              <a:spcBef>
                <a:spcPts val="0"/>
              </a:spcBef>
              <a:spcAft>
                <a:spcPts val="0"/>
              </a:spcAft>
              <a:buClr>
                <a:srgbClr val="FFFF00"/>
              </a:buClr>
              <a:buSzPts val="2500"/>
              <a:buChar char="●"/>
            </a:pPr>
            <a:r>
              <a:rPr lang="en" sz="2500" dirty="0">
                <a:solidFill>
                  <a:srgbClr val="FFFF00"/>
                </a:solidFill>
              </a:rPr>
              <a:t>In the third instance, there is just nowhere safe to go, so the donkey stops moving completely and just collapses, and Balaam hits her again.</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What Balaam does NOT know, yet, is that this donkey has just SAVED HIS LIFE three times!</a:t>
            </a:r>
            <a:endParaRPr sz="25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2527</Words>
  <Application>Microsoft Office PowerPoint</Application>
  <PresentationFormat>On-screen Show (16:9)</PresentationFormat>
  <Paragraphs>50</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A MAN AND HIS DONKEY</vt:lpstr>
      <vt:lpstr>BACKGROUND</vt:lpstr>
      <vt:lpstr>A PARANOID KING</vt:lpstr>
      <vt:lpstr>WHO IS BALAAM?</vt:lpstr>
      <vt:lpstr>THE FIRST JOB OFFER</vt:lpstr>
      <vt:lpstr>THE SECOND JOB OFFER</vt:lpstr>
      <vt:lpstr>IS GOD INDECISIVE?</vt:lpstr>
      <vt:lpstr>HIS LOYAL, ABUSED DONKEY</vt:lpstr>
      <vt:lpstr>A GOOD DONKEY, OR BAD?</vt:lpstr>
      <vt:lpstr>A TALKING DONKEY!</vt:lpstr>
      <vt:lpstr>WHO WAS IN DANGER?</vt:lpstr>
      <vt:lpstr>WHICH ONE ARE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2024-07-30T18:37:12Z</dcterms:modified>
</cp:coreProperties>
</file>