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74ad39dc8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e74ad39dc8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72b3b41e0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72b3b41e0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72b3b41e0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72b3b41e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72b3b41e0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72b3b41e0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72b3b41e0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72b3b41e0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74ad39dc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74ad39dc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74ad39dc8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74ad39dc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74ad39dc8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74ad39dc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74ad39dc8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74ad39dc8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2800" y="0"/>
            <a:ext cx="9237900" cy="126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WHO TOLD YOU THAT YOU ARE </a:t>
            </a:r>
            <a:r>
              <a:rPr lang="en" sz="5000" b="1" u="sng">
                <a:solidFill>
                  <a:srgbClr val="00FFFF"/>
                </a:solidFill>
              </a:rPr>
              <a:t>NOT</a:t>
            </a:r>
            <a:r>
              <a:rPr lang="en" sz="5000" b="1">
                <a:solidFill>
                  <a:srgbClr val="00FFFF"/>
                </a:solidFill>
              </a:rPr>
              <a:t> NAKED?!</a:t>
            </a:r>
            <a:endParaRPr sz="5000" b="1">
              <a:solidFill>
                <a:srgbClr val="00FFFF"/>
              </a:solidFill>
            </a:endParaRPr>
          </a:p>
        </p:txBody>
      </p:sp>
      <p:sp>
        <p:nvSpPr>
          <p:cNvPr id="55" name="Google Shape;55;p13"/>
          <p:cNvSpPr txBox="1">
            <a:spLocks noGrp="1"/>
          </p:cNvSpPr>
          <p:nvPr>
            <p:ph type="subTitle" idx="1"/>
          </p:nvPr>
        </p:nvSpPr>
        <p:spPr>
          <a:xfrm>
            <a:off x="-52800" y="1352200"/>
            <a:ext cx="9237900" cy="37914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SzPts val="852"/>
              <a:buNone/>
            </a:pPr>
            <a:r>
              <a:rPr lang="en" sz="2425" u="sng">
                <a:solidFill>
                  <a:srgbClr val="FFFF00"/>
                </a:solidFill>
              </a:rPr>
              <a:t>Gen.3:7-11</a:t>
            </a:r>
            <a:r>
              <a:rPr lang="en" sz="2425">
                <a:solidFill>
                  <a:schemeClr val="dk1"/>
                </a:solidFill>
              </a:rPr>
              <a:t> </a:t>
            </a:r>
            <a:r>
              <a:rPr lang="en" sz="2425">
                <a:solidFill>
                  <a:srgbClr val="00FFFF"/>
                </a:solidFill>
              </a:rPr>
              <a:t>(NKJV)</a:t>
            </a:r>
            <a:r>
              <a:rPr lang="en" sz="2425">
                <a:solidFill>
                  <a:schemeClr val="dk1"/>
                </a:solidFill>
              </a:rPr>
              <a:t> </a:t>
            </a:r>
            <a:r>
              <a:rPr lang="en" sz="2425" i="1">
                <a:solidFill>
                  <a:schemeClr val="dk1"/>
                </a:solidFill>
              </a:rPr>
              <a:t>“Then the eyes of both of them were opened, and </a:t>
            </a:r>
            <a:r>
              <a:rPr lang="en" sz="2425" i="1" u="sng">
                <a:solidFill>
                  <a:schemeClr val="dk1"/>
                </a:solidFill>
              </a:rPr>
              <a:t>they knew that they were naked</a:t>
            </a:r>
            <a:r>
              <a:rPr lang="en" sz="2425" i="1">
                <a:solidFill>
                  <a:schemeClr val="dk1"/>
                </a:solidFill>
              </a:rPr>
              <a:t>; and </a:t>
            </a:r>
            <a:r>
              <a:rPr lang="en" sz="2425" i="1" u="sng">
                <a:solidFill>
                  <a:schemeClr val="dk1"/>
                </a:solidFill>
              </a:rPr>
              <a:t>they sewed fig leaves together and made themselves coverings</a:t>
            </a:r>
            <a:r>
              <a:rPr lang="en" sz="2425" i="1">
                <a:solidFill>
                  <a:schemeClr val="dk1"/>
                </a:solidFill>
              </a:rPr>
              <a:t>. 8 And they heard the sound of the Lord God walking in the garden in the cool of the day, and Adam and his wife hid themselves from the presence of the Lord God among the trees of the garden. 9 Then the Lord God called to Adam and said to him, “Where are you?” 10 So he said, “I heard Your voice in the garden, and </a:t>
            </a:r>
            <a:r>
              <a:rPr lang="en" sz="2425" i="1" u="sng">
                <a:solidFill>
                  <a:schemeClr val="dk1"/>
                </a:solidFill>
              </a:rPr>
              <a:t>I was afraid because I was naked; and I hid myself</a:t>
            </a:r>
            <a:r>
              <a:rPr lang="en" sz="2425" i="1">
                <a:solidFill>
                  <a:schemeClr val="dk1"/>
                </a:solidFill>
              </a:rPr>
              <a:t>.” 11 And He said, “</a:t>
            </a:r>
            <a:r>
              <a:rPr lang="en" sz="2425" i="1" u="sng">
                <a:solidFill>
                  <a:schemeClr val="dk1"/>
                </a:solidFill>
              </a:rPr>
              <a:t>Who told you that you were naked</a:t>
            </a:r>
            <a:r>
              <a:rPr lang="en" sz="2425" i="1">
                <a:solidFill>
                  <a:schemeClr val="dk1"/>
                </a:solidFill>
              </a:rPr>
              <a:t>? Have you eaten from the tree of which I commanded you that you should not eat?”</a:t>
            </a:r>
            <a:endParaRPr sz="2425"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52800" y="0"/>
            <a:ext cx="92379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APPLICATION QUESTIONS</a:t>
            </a:r>
            <a:endParaRPr sz="5000" b="1">
              <a:solidFill>
                <a:srgbClr val="00FFFF"/>
              </a:solidFill>
            </a:endParaRPr>
          </a:p>
        </p:txBody>
      </p:sp>
      <p:sp>
        <p:nvSpPr>
          <p:cNvPr id="109" name="Google Shape;109;p22"/>
          <p:cNvSpPr txBox="1">
            <a:spLocks noGrp="1"/>
          </p:cNvSpPr>
          <p:nvPr>
            <p:ph type="subTitle" idx="1"/>
          </p:nvPr>
        </p:nvSpPr>
        <p:spPr>
          <a:xfrm>
            <a:off x="-181375" y="361400"/>
            <a:ext cx="9366600" cy="47820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Rom.13:14</a:t>
            </a:r>
            <a:r>
              <a:rPr lang="en" sz="1900" dirty="0">
                <a:solidFill>
                  <a:srgbClr val="00FFFF"/>
                </a:solidFill>
              </a:rPr>
              <a:t> </a:t>
            </a:r>
            <a:r>
              <a:rPr lang="en" sz="1900" i="1" dirty="0">
                <a:solidFill>
                  <a:schemeClr val="dk1"/>
                </a:solidFill>
              </a:rPr>
              <a:t>“But put on the Lord Jesus Christ, and </a:t>
            </a:r>
            <a:r>
              <a:rPr lang="en" sz="1900" i="1" u="sng" dirty="0">
                <a:solidFill>
                  <a:schemeClr val="dk1"/>
                </a:solidFill>
              </a:rPr>
              <a:t>make no provision for the flesh, to fulfill its lusts</a:t>
            </a:r>
            <a:r>
              <a:rPr lang="en" sz="1900" i="1" dirty="0">
                <a:solidFill>
                  <a:schemeClr val="dk1"/>
                </a:solidFill>
              </a:rPr>
              <a:t>.”  </a:t>
            </a:r>
            <a:r>
              <a:rPr lang="en" sz="1900" dirty="0">
                <a:solidFill>
                  <a:srgbClr val="FFFF00"/>
                </a:solidFill>
              </a:rPr>
              <a:t>But do we “make provision” for the sin of another?</a:t>
            </a:r>
            <a:endParaRPr sz="1900" dirty="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If you would not go outside in your underwear, why are you swimming, at the pool, or on a public beach in the same amount of, or even less, clothing?</a:t>
            </a:r>
            <a:endParaRPr sz="1900" dirty="0">
              <a:solidFill>
                <a:srgbClr val="00FFFF"/>
              </a:solidFill>
            </a:endParaRPr>
          </a:p>
          <a:p>
            <a:pPr marL="457200" lvl="0" indent="-349250" algn="l" rtl="0">
              <a:lnSpc>
                <a:spcPct val="90000"/>
              </a:lnSpc>
              <a:spcBef>
                <a:spcPts val="0"/>
              </a:spcBef>
              <a:spcAft>
                <a:spcPts val="0"/>
              </a:spcAft>
              <a:buClr>
                <a:schemeClr val="dk1"/>
              </a:buClr>
              <a:buSzPts val="1900"/>
              <a:buChar char="●"/>
            </a:pPr>
            <a:r>
              <a:rPr lang="en" sz="1900" dirty="0">
                <a:solidFill>
                  <a:schemeClr val="dk1"/>
                </a:solidFill>
              </a:rPr>
              <a:t>Husbands and fathers, what are you allowing your wives/children to wear?</a:t>
            </a:r>
            <a:endParaRPr sz="1900"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Is it right for you to share your nakedness with your friends on social media?</a:t>
            </a:r>
            <a:endParaRPr sz="1900" dirty="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Are you influencing your friends by putting on more clothing, or are they influencing you to take OFF more clothing?</a:t>
            </a:r>
            <a:endParaRPr sz="1900" dirty="0">
              <a:solidFill>
                <a:srgbClr val="00FFFF"/>
              </a:solidFill>
            </a:endParaRPr>
          </a:p>
          <a:p>
            <a:pPr marL="457200" lvl="0" indent="-349250" algn="l" rtl="0">
              <a:lnSpc>
                <a:spcPct val="90000"/>
              </a:lnSpc>
              <a:spcBef>
                <a:spcPts val="0"/>
              </a:spcBef>
              <a:spcAft>
                <a:spcPts val="0"/>
              </a:spcAft>
              <a:buClr>
                <a:schemeClr val="dk1"/>
              </a:buClr>
              <a:buSzPts val="1900"/>
              <a:buChar char="●"/>
            </a:pPr>
            <a:r>
              <a:rPr lang="en" sz="1900" dirty="0">
                <a:solidFill>
                  <a:schemeClr val="dk1"/>
                </a:solidFill>
              </a:rPr>
              <a:t>What is the clothing you are wearing designed to draw attention to?  Is it too tight?  Is it too short?  Is it showing “cleavage”?  Is your underwear visible?</a:t>
            </a:r>
            <a:endParaRPr sz="1900"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If a brother comes to you and says your clothing (or your wife’s) is inciting lust in them, how will you react?  With anger, or with humility and love?</a:t>
            </a:r>
            <a:endParaRPr sz="1900" dirty="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Is your entertainment, whether personal or as an observer, lascivious/lewd?</a:t>
            </a:r>
            <a:endParaRPr sz="1900" dirty="0">
              <a:solidFill>
                <a:srgbClr val="00FFFF"/>
              </a:solidFill>
            </a:endParaRPr>
          </a:p>
          <a:p>
            <a:pPr marL="457200" lvl="0" indent="-349250" algn="l" rtl="0">
              <a:lnSpc>
                <a:spcPct val="90000"/>
              </a:lnSpc>
              <a:spcBef>
                <a:spcPts val="0"/>
              </a:spcBef>
              <a:spcAft>
                <a:spcPts val="0"/>
              </a:spcAft>
              <a:buClr>
                <a:schemeClr val="dk1"/>
              </a:buClr>
              <a:buSzPts val="1900"/>
              <a:buChar char="●"/>
            </a:pPr>
            <a:r>
              <a:rPr lang="en" sz="1900" dirty="0">
                <a:solidFill>
                  <a:schemeClr val="dk1"/>
                </a:solidFill>
              </a:rPr>
              <a:t>God made clothing for multiple purposes - to cover our nakedness, to protect us from danger and from the elements, to differentiate position and gender.</a:t>
            </a:r>
            <a:endParaRPr sz="1900"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Those who were “naked” were either in sin, or poor, or vulnerable. </a:t>
            </a:r>
            <a:endParaRPr sz="1900" dirty="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Acts 12:8</a:t>
            </a:r>
            <a:r>
              <a:rPr lang="en" sz="1900" dirty="0">
                <a:solidFill>
                  <a:srgbClr val="FFFF00"/>
                </a:solidFill>
              </a:rPr>
              <a:t> </a:t>
            </a:r>
            <a:r>
              <a:rPr lang="en" sz="1900" i="1" dirty="0">
                <a:solidFill>
                  <a:schemeClr val="dk1"/>
                </a:solidFill>
              </a:rPr>
              <a:t>“Then the angel said to him, “Gird yourself and tie on your sandals”; and so he did. And he said to him, “</a:t>
            </a:r>
            <a:r>
              <a:rPr lang="en" sz="1900" i="1" u="sng" dirty="0">
                <a:solidFill>
                  <a:schemeClr val="dk1"/>
                </a:solidFill>
              </a:rPr>
              <a:t>Put on your garment and follow me</a:t>
            </a:r>
            <a:r>
              <a:rPr lang="en" sz="1900" i="1" dirty="0">
                <a:solidFill>
                  <a:schemeClr val="dk1"/>
                </a:solidFill>
              </a:rPr>
              <a:t>.” </a:t>
            </a:r>
            <a:r>
              <a:rPr lang="en" sz="1900" dirty="0">
                <a:solidFill>
                  <a:schemeClr val="accent1">
                    <a:lumMod val="60000"/>
                    <a:lumOff val="40000"/>
                  </a:schemeClr>
                </a:solidFill>
              </a:rPr>
              <a:t>DO IT!</a:t>
            </a:r>
            <a:endParaRPr sz="1900" dirty="0">
              <a:solidFill>
                <a:schemeClr val="accent1">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2800" y="0"/>
            <a:ext cx="9237900" cy="46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NAKEDNESS</a:t>
            </a:r>
            <a:endParaRPr sz="5000" b="1">
              <a:solidFill>
                <a:srgbClr val="00FFFF"/>
              </a:solidFill>
            </a:endParaRPr>
          </a:p>
        </p:txBody>
      </p:sp>
      <p:sp>
        <p:nvSpPr>
          <p:cNvPr id="61" name="Google Shape;61;p14"/>
          <p:cNvSpPr txBox="1">
            <a:spLocks noGrp="1"/>
          </p:cNvSpPr>
          <p:nvPr>
            <p:ph type="subTitle" idx="1"/>
          </p:nvPr>
        </p:nvSpPr>
        <p:spPr>
          <a:xfrm>
            <a:off x="-174600" y="368175"/>
            <a:ext cx="9359700" cy="4775400"/>
          </a:xfrm>
          <a:prstGeom prst="rect">
            <a:avLst/>
          </a:prstGeom>
        </p:spPr>
        <p:txBody>
          <a:bodyPr spcFirstLastPara="1" wrap="square" lIns="91425" tIns="91425" rIns="91425" bIns="91425" anchor="t" anchorCtr="0">
            <a:noAutofit/>
          </a:bodyPr>
          <a:lstStyle/>
          <a:p>
            <a:pPr marL="457200" lvl="0" indent="-357187" algn="l" rtl="0">
              <a:lnSpc>
                <a:spcPct val="90000"/>
              </a:lnSpc>
              <a:spcBef>
                <a:spcPts val="0"/>
              </a:spcBef>
              <a:spcAft>
                <a:spcPts val="0"/>
              </a:spcAft>
              <a:buClr>
                <a:srgbClr val="FFFF00"/>
              </a:buClr>
              <a:buSzPts val="2025"/>
              <a:buChar char="●"/>
            </a:pPr>
            <a:r>
              <a:rPr lang="en" sz="2025">
                <a:solidFill>
                  <a:srgbClr val="FFFF00"/>
                </a:solidFill>
              </a:rPr>
              <a:t>We close this “Summer Series” with what the word of God teaches about nakedness and lasciviousness.</a:t>
            </a:r>
            <a:endParaRPr sz="2025">
              <a:solidFill>
                <a:srgbClr val="FFFF00"/>
              </a:solidFill>
            </a:endParaRPr>
          </a:p>
          <a:p>
            <a:pPr marL="457200" lvl="0" indent="-357187" algn="l" rtl="0">
              <a:lnSpc>
                <a:spcPct val="90000"/>
              </a:lnSpc>
              <a:spcBef>
                <a:spcPts val="0"/>
              </a:spcBef>
              <a:spcAft>
                <a:spcPts val="0"/>
              </a:spcAft>
              <a:buClr>
                <a:schemeClr val="dk1"/>
              </a:buClr>
              <a:buSzPts val="2025"/>
              <a:buChar char="●"/>
            </a:pPr>
            <a:r>
              <a:rPr lang="en" sz="2025">
                <a:solidFill>
                  <a:schemeClr val="dk1"/>
                </a:solidFill>
              </a:rPr>
              <a:t>Heb. “Arom” - unclothed, uncovered, exposed, bare.  Gr. “gymnos” - unclad or ill clad, laid bare.  (Our word “gymnasium” come from this.)</a:t>
            </a:r>
            <a:endParaRPr sz="2025">
              <a:solidFill>
                <a:schemeClr val="dk1"/>
              </a:solidFill>
            </a:endParaRPr>
          </a:p>
          <a:p>
            <a:pPr marL="457200" lvl="0" indent="-357187" algn="l" rtl="0">
              <a:lnSpc>
                <a:spcPct val="90000"/>
              </a:lnSpc>
              <a:spcBef>
                <a:spcPts val="0"/>
              </a:spcBef>
              <a:spcAft>
                <a:spcPts val="0"/>
              </a:spcAft>
              <a:buClr>
                <a:srgbClr val="00FFFF"/>
              </a:buClr>
              <a:buSzPts val="2025"/>
              <a:buChar char="●"/>
            </a:pPr>
            <a:r>
              <a:rPr lang="en" sz="2025">
                <a:solidFill>
                  <a:srgbClr val="00FFFF"/>
                </a:solidFill>
              </a:rPr>
              <a:t>Before sin was in the world, the first husband and wife being naked together was nothing to be ashamed of</a:t>
            </a:r>
            <a:r>
              <a:rPr lang="en" sz="2025">
                <a:solidFill>
                  <a:schemeClr val="dk1"/>
                </a:solidFill>
              </a:rPr>
              <a:t> </a:t>
            </a:r>
            <a:r>
              <a:rPr lang="en" sz="2025">
                <a:solidFill>
                  <a:srgbClr val="FFFF00"/>
                </a:solidFill>
              </a:rPr>
              <a:t>(</a:t>
            </a:r>
            <a:r>
              <a:rPr lang="en" sz="2025" u="sng">
                <a:solidFill>
                  <a:srgbClr val="FFFF00"/>
                </a:solidFill>
              </a:rPr>
              <a:t>Gen.2:25</a:t>
            </a:r>
            <a:r>
              <a:rPr lang="en" sz="2025">
                <a:solidFill>
                  <a:srgbClr val="FFFF00"/>
                </a:solidFill>
              </a:rPr>
              <a:t>)</a:t>
            </a:r>
            <a:r>
              <a:rPr lang="en" sz="2025">
                <a:solidFill>
                  <a:srgbClr val="00FFFF"/>
                </a:solidFill>
              </a:rPr>
              <a:t>.</a:t>
            </a:r>
            <a:endParaRPr sz="2025">
              <a:solidFill>
                <a:srgbClr val="00FFFF"/>
              </a:solidFill>
            </a:endParaRPr>
          </a:p>
          <a:p>
            <a:pPr marL="457200" lvl="0" indent="-357187" algn="l" rtl="0">
              <a:lnSpc>
                <a:spcPct val="90000"/>
              </a:lnSpc>
              <a:spcBef>
                <a:spcPts val="0"/>
              </a:spcBef>
              <a:spcAft>
                <a:spcPts val="0"/>
              </a:spcAft>
              <a:buClr>
                <a:srgbClr val="FFFF00"/>
              </a:buClr>
              <a:buSzPts val="2025"/>
              <a:buChar char="●"/>
            </a:pPr>
            <a:r>
              <a:rPr lang="en" sz="2025">
                <a:solidFill>
                  <a:srgbClr val="FFFF00"/>
                </a:solidFill>
              </a:rPr>
              <a:t>But after eating that fruit, the conscience of Adam and Eve caused them to try to “cover up”, not from each other, but because of the One who walked thru the garden in the cool of the day!</a:t>
            </a:r>
            <a:endParaRPr sz="2025">
              <a:solidFill>
                <a:srgbClr val="FFFF00"/>
              </a:solidFill>
            </a:endParaRPr>
          </a:p>
          <a:p>
            <a:pPr marL="457200" lvl="0" indent="-357187" algn="l" rtl="0">
              <a:lnSpc>
                <a:spcPct val="90000"/>
              </a:lnSpc>
              <a:spcBef>
                <a:spcPts val="0"/>
              </a:spcBef>
              <a:spcAft>
                <a:spcPts val="0"/>
              </a:spcAft>
              <a:buClr>
                <a:schemeClr val="dk1"/>
              </a:buClr>
              <a:buSzPts val="2025"/>
              <a:buChar char="●"/>
            </a:pPr>
            <a:r>
              <a:rPr lang="en" sz="2025">
                <a:solidFill>
                  <a:schemeClr val="dk1"/>
                </a:solidFill>
              </a:rPr>
              <a:t>But did the sewn together fig leaves (Heb. “Chagar” - girdle, loin covering, belt) cover their nakedness?  No! (Note the order - coverings, THEN hiding)   Adam STILL said, from behind a tree, that he was naked!  And being naked in the sight of God caused them embarrassment.</a:t>
            </a:r>
            <a:endParaRPr sz="2025">
              <a:solidFill>
                <a:schemeClr val="dk1"/>
              </a:solidFill>
            </a:endParaRPr>
          </a:p>
          <a:p>
            <a:pPr marL="457200" lvl="0" indent="-357187" algn="l" rtl="0">
              <a:lnSpc>
                <a:spcPct val="90000"/>
              </a:lnSpc>
              <a:spcBef>
                <a:spcPts val="0"/>
              </a:spcBef>
              <a:spcAft>
                <a:spcPts val="0"/>
              </a:spcAft>
              <a:buClr>
                <a:srgbClr val="00FFFF"/>
              </a:buClr>
              <a:buSzPts val="2025"/>
              <a:buChar char="●"/>
            </a:pPr>
            <a:r>
              <a:rPr lang="en" sz="2025">
                <a:solidFill>
                  <a:srgbClr val="00FFFF"/>
                </a:solidFill>
              </a:rPr>
              <a:t>And blood was shed to cover their shame, as God covered their nakedness.</a:t>
            </a:r>
            <a:r>
              <a:rPr lang="en" sz="2025">
                <a:solidFill>
                  <a:schemeClr val="dk1"/>
                </a:solidFill>
              </a:rPr>
              <a:t>  </a:t>
            </a:r>
            <a:r>
              <a:rPr lang="en" sz="2025" u="sng">
                <a:solidFill>
                  <a:srgbClr val="FFFF00"/>
                </a:solidFill>
              </a:rPr>
              <a:t>Gen.3:21</a:t>
            </a:r>
            <a:r>
              <a:rPr lang="en" sz="2025">
                <a:solidFill>
                  <a:schemeClr val="dk1"/>
                </a:solidFill>
              </a:rPr>
              <a:t> </a:t>
            </a:r>
            <a:r>
              <a:rPr lang="en" sz="2025" i="1">
                <a:solidFill>
                  <a:schemeClr val="dk1"/>
                </a:solidFill>
              </a:rPr>
              <a:t>“Also for Adam and his wife the Lord God made tunics of skin, and clothed them.”  </a:t>
            </a:r>
            <a:r>
              <a:rPr lang="en" sz="2025">
                <a:solidFill>
                  <a:srgbClr val="00FFFF"/>
                </a:solidFill>
              </a:rPr>
              <a:t>Heb. “Ketonet” - Coat, dress, garment.  Same covering for both!</a:t>
            </a:r>
            <a:endParaRPr sz="20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2800" y="0"/>
            <a:ext cx="9237900" cy="48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COMPARE THIS TO TODAY</a:t>
            </a:r>
            <a:endParaRPr sz="5000" b="1">
              <a:solidFill>
                <a:srgbClr val="00FFFF"/>
              </a:solidFill>
            </a:endParaRPr>
          </a:p>
        </p:txBody>
      </p:sp>
      <p:sp>
        <p:nvSpPr>
          <p:cNvPr id="67" name="Google Shape;67;p15"/>
          <p:cNvSpPr txBox="1">
            <a:spLocks noGrp="1"/>
          </p:cNvSpPr>
          <p:nvPr>
            <p:ph type="subTitle" idx="1"/>
          </p:nvPr>
        </p:nvSpPr>
        <p:spPr>
          <a:xfrm>
            <a:off x="-140775" y="486000"/>
            <a:ext cx="9325800" cy="4657500"/>
          </a:xfrm>
          <a:prstGeom prst="rect">
            <a:avLst/>
          </a:prstGeom>
        </p:spPr>
        <p:txBody>
          <a:bodyPr spcFirstLastPara="1" wrap="square" lIns="91425" tIns="91425" rIns="91425" bIns="91425" anchor="t" anchorCtr="0">
            <a:noAutofit/>
          </a:bodyPr>
          <a:lstStyle/>
          <a:p>
            <a:pPr marL="457200" lvl="0" indent="-395287" algn="l" rtl="0">
              <a:lnSpc>
                <a:spcPct val="90000"/>
              </a:lnSpc>
              <a:spcBef>
                <a:spcPts val="0"/>
              </a:spcBef>
              <a:spcAft>
                <a:spcPts val="0"/>
              </a:spcAft>
              <a:buClr>
                <a:srgbClr val="FFFF00"/>
              </a:buClr>
              <a:buSzPts val="2625"/>
              <a:buChar char="●"/>
            </a:pPr>
            <a:r>
              <a:rPr lang="en" sz="2625">
                <a:solidFill>
                  <a:srgbClr val="FFFF00"/>
                </a:solidFill>
              </a:rPr>
              <a:t>Just like the devil told Eve “You shall NOT surely die”, today he is convincing naked people, even Christians, that they are NOT naked!  This is a lie that needs to be refuted.</a:t>
            </a:r>
            <a:endParaRPr sz="2625">
              <a:solidFill>
                <a:srgbClr val="FFFF00"/>
              </a:solidFill>
            </a:endParaRPr>
          </a:p>
          <a:p>
            <a:pPr marL="457200" lvl="0" indent="-395287" algn="l" rtl="0">
              <a:lnSpc>
                <a:spcPct val="90000"/>
              </a:lnSpc>
              <a:spcBef>
                <a:spcPts val="0"/>
              </a:spcBef>
              <a:spcAft>
                <a:spcPts val="0"/>
              </a:spcAft>
              <a:buClr>
                <a:schemeClr val="dk1"/>
              </a:buClr>
              <a:buSzPts val="2625"/>
              <a:buChar char="●"/>
            </a:pPr>
            <a:r>
              <a:rPr lang="en" sz="2625">
                <a:solidFill>
                  <a:schemeClr val="dk1"/>
                </a:solidFill>
              </a:rPr>
              <a:t>Today, even in the Lord’s church, you will hear statements like this being made to justify a lack of proper clothing.</a:t>
            </a:r>
            <a:endParaRPr sz="2625">
              <a:solidFill>
                <a:schemeClr val="dk1"/>
              </a:solidFill>
            </a:endParaRPr>
          </a:p>
          <a:p>
            <a:pPr marL="457200" lvl="0" indent="-395287" algn="l" rtl="0">
              <a:lnSpc>
                <a:spcPct val="90000"/>
              </a:lnSpc>
              <a:spcBef>
                <a:spcPts val="0"/>
              </a:spcBef>
              <a:spcAft>
                <a:spcPts val="0"/>
              </a:spcAft>
              <a:buClr>
                <a:srgbClr val="00FFFF"/>
              </a:buClr>
              <a:buSzPts val="2625"/>
              <a:buChar char="●"/>
            </a:pPr>
            <a:r>
              <a:rPr lang="en" sz="2625">
                <a:solidFill>
                  <a:srgbClr val="00FFFF"/>
                </a:solidFill>
              </a:rPr>
              <a:t>“It’s too hot to cover up.”</a:t>
            </a:r>
            <a:endParaRPr sz="2625">
              <a:solidFill>
                <a:srgbClr val="00FFFF"/>
              </a:solidFill>
            </a:endParaRPr>
          </a:p>
          <a:p>
            <a:pPr marL="457200" lvl="0" indent="-395287" algn="l" rtl="0">
              <a:lnSpc>
                <a:spcPct val="90000"/>
              </a:lnSpc>
              <a:spcBef>
                <a:spcPts val="0"/>
              </a:spcBef>
              <a:spcAft>
                <a:spcPts val="0"/>
              </a:spcAft>
              <a:buClr>
                <a:srgbClr val="FFFF00"/>
              </a:buClr>
              <a:buSzPts val="2625"/>
              <a:buChar char="●"/>
            </a:pPr>
            <a:r>
              <a:rPr lang="en" sz="2625">
                <a:solidFill>
                  <a:srgbClr val="FFFF00"/>
                </a:solidFill>
              </a:rPr>
              <a:t>“This is just the way that I was raised.”</a:t>
            </a:r>
            <a:endParaRPr sz="2625">
              <a:solidFill>
                <a:srgbClr val="FFFF00"/>
              </a:solidFill>
            </a:endParaRPr>
          </a:p>
          <a:p>
            <a:pPr marL="457200" lvl="0" indent="-395287" algn="l" rtl="0">
              <a:lnSpc>
                <a:spcPct val="90000"/>
              </a:lnSpc>
              <a:spcBef>
                <a:spcPts val="0"/>
              </a:spcBef>
              <a:spcAft>
                <a:spcPts val="0"/>
              </a:spcAft>
              <a:buClr>
                <a:schemeClr val="dk1"/>
              </a:buClr>
              <a:buSzPts val="2625"/>
              <a:buChar char="●"/>
            </a:pPr>
            <a:r>
              <a:rPr lang="en" sz="2625">
                <a:solidFill>
                  <a:schemeClr val="dk1"/>
                </a:solidFill>
              </a:rPr>
              <a:t>“You dress how you want, and I’ll dress how I want.”</a:t>
            </a:r>
            <a:endParaRPr sz="2625">
              <a:solidFill>
                <a:schemeClr val="dk1"/>
              </a:solidFill>
            </a:endParaRPr>
          </a:p>
          <a:p>
            <a:pPr marL="457200" lvl="0" indent="-395287" algn="l" rtl="0">
              <a:lnSpc>
                <a:spcPct val="90000"/>
              </a:lnSpc>
              <a:spcBef>
                <a:spcPts val="0"/>
              </a:spcBef>
              <a:spcAft>
                <a:spcPts val="0"/>
              </a:spcAft>
              <a:buClr>
                <a:srgbClr val="00FFFF"/>
              </a:buClr>
              <a:buSzPts val="2625"/>
              <a:buChar char="●"/>
            </a:pPr>
            <a:r>
              <a:rPr lang="en" sz="2625">
                <a:solidFill>
                  <a:srgbClr val="00FFFF"/>
                </a:solidFill>
              </a:rPr>
              <a:t>“It’s none of your business how much clothing I wear.”</a:t>
            </a:r>
            <a:endParaRPr sz="2625">
              <a:solidFill>
                <a:srgbClr val="00FFFF"/>
              </a:solidFill>
            </a:endParaRPr>
          </a:p>
          <a:p>
            <a:pPr marL="457200" lvl="0" indent="-395287" algn="l" rtl="0">
              <a:lnSpc>
                <a:spcPct val="90000"/>
              </a:lnSpc>
              <a:spcBef>
                <a:spcPts val="0"/>
              </a:spcBef>
              <a:spcAft>
                <a:spcPts val="0"/>
              </a:spcAft>
              <a:buClr>
                <a:srgbClr val="FFFF00"/>
              </a:buClr>
              <a:buSzPts val="2625"/>
              <a:buChar char="●"/>
            </a:pPr>
            <a:r>
              <a:rPr lang="en" sz="2625">
                <a:solidFill>
                  <a:srgbClr val="FFFF00"/>
                </a:solidFill>
              </a:rPr>
              <a:t>“If you don’t like it, then don’t look.”</a:t>
            </a:r>
            <a:endParaRPr sz="2625">
              <a:solidFill>
                <a:srgbClr val="FFFF00"/>
              </a:solidFill>
            </a:endParaRPr>
          </a:p>
          <a:p>
            <a:pPr marL="457200" lvl="0" indent="-395287" algn="l" rtl="0">
              <a:lnSpc>
                <a:spcPct val="90000"/>
              </a:lnSpc>
              <a:spcBef>
                <a:spcPts val="0"/>
              </a:spcBef>
              <a:spcAft>
                <a:spcPts val="0"/>
              </a:spcAft>
              <a:buClr>
                <a:schemeClr val="dk1"/>
              </a:buClr>
              <a:buSzPts val="2625"/>
              <a:buChar char="●"/>
            </a:pPr>
            <a:r>
              <a:rPr lang="en" sz="2625">
                <a:solidFill>
                  <a:schemeClr val="dk1"/>
                </a:solidFill>
              </a:rPr>
              <a:t>“I can’t help it if I’m causing you to lust.”</a:t>
            </a:r>
            <a:endParaRPr sz="2625">
              <a:solidFill>
                <a:schemeClr val="dk1"/>
              </a:solidFill>
            </a:endParaRPr>
          </a:p>
          <a:p>
            <a:pPr marL="457200" lvl="0" indent="-395287" algn="l" rtl="0">
              <a:lnSpc>
                <a:spcPct val="90000"/>
              </a:lnSpc>
              <a:spcBef>
                <a:spcPts val="0"/>
              </a:spcBef>
              <a:spcAft>
                <a:spcPts val="0"/>
              </a:spcAft>
              <a:buClr>
                <a:srgbClr val="00FFFF"/>
              </a:buClr>
              <a:buSzPts val="2625"/>
              <a:buChar char="●"/>
            </a:pPr>
            <a:r>
              <a:rPr lang="en" sz="2625">
                <a:solidFill>
                  <a:srgbClr val="00FFFF"/>
                </a:solidFill>
              </a:rPr>
              <a:t>“You’re just some kind of pervert.  Stop looking at me.”</a:t>
            </a:r>
            <a:endParaRPr sz="26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52800" y="0"/>
            <a:ext cx="9237900" cy="48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ANCIENT STANDARDS</a:t>
            </a:r>
            <a:endParaRPr sz="5000" b="1">
              <a:solidFill>
                <a:srgbClr val="00FFFF"/>
              </a:solidFill>
            </a:endParaRPr>
          </a:p>
        </p:txBody>
      </p:sp>
      <p:sp>
        <p:nvSpPr>
          <p:cNvPr id="73" name="Google Shape;73;p16"/>
          <p:cNvSpPr txBox="1">
            <a:spLocks noGrp="1"/>
          </p:cNvSpPr>
          <p:nvPr>
            <p:ph type="subTitle" idx="1"/>
          </p:nvPr>
        </p:nvSpPr>
        <p:spPr>
          <a:xfrm>
            <a:off x="-161075" y="374925"/>
            <a:ext cx="9346200" cy="4768500"/>
          </a:xfrm>
          <a:prstGeom prst="rect">
            <a:avLst/>
          </a:prstGeom>
        </p:spPr>
        <p:txBody>
          <a:bodyPr spcFirstLastPara="1" wrap="square" lIns="91425" tIns="91425" rIns="91425" bIns="91425" anchor="t" anchorCtr="0">
            <a:noAutofit/>
          </a:bodyPr>
          <a:lstStyle/>
          <a:p>
            <a:pPr marL="457200" lvl="0" indent="-363537" algn="l" rtl="0">
              <a:lnSpc>
                <a:spcPct val="90000"/>
              </a:lnSpc>
              <a:spcBef>
                <a:spcPts val="0"/>
              </a:spcBef>
              <a:spcAft>
                <a:spcPts val="0"/>
              </a:spcAft>
              <a:buClr>
                <a:srgbClr val="FFFF00"/>
              </a:buClr>
              <a:buSzPts val="2125"/>
              <a:buChar char="●"/>
            </a:pPr>
            <a:r>
              <a:rPr lang="en" sz="2125" u="sng">
                <a:solidFill>
                  <a:srgbClr val="FFFF00"/>
                </a:solidFill>
              </a:rPr>
              <a:t>Ex.20:26</a:t>
            </a:r>
            <a:r>
              <a:rPr lang="en" sz="2125">
                <a:solidFill>
                  <a:schemeClr val="dk1"/>
                </a:solidFill>
              </a:rPr>
              <a:t> </a:t>
            </a:r>
            <a:r>
              <a:rPr lang="en" sz="2125" i="1">
                <a:solidFill>
                  <a:schemeClr val="dk1"/>
                </a:solidFill>
              </a:rPr>
              <a:t>“Nor shall you go up by steps to My altar, </a:t>
            </a:r>
            <a:r>
              <a:rPr lang="en" sz="2125" i="1" u="sng">
                <a:solidFill>
                  <a:schemeClr val="dk1"/>
                </a:solidFill>
              </a:rPr>
              <a:t>that your nakedness may not be exposed on it</a:t>
            </a:r>
            <a:r>
              <a:rPr lang="en" sz="2125" i="1">
                <a:solidFill>
                  <a:schemeClr val="dk1"/>
                </a:solidFill>
              </a:rPr>
              <a:t>.’”</a:t>
            </a:r>
            <a:endParaRPr sz="2125" i="1">
              <a:solidFill>
                <a:schemeClr val="dk1"/>
              </a:solidFill>
            </a:endParaRPr>
          </a:p>
          <a:p>
            <a:pPr marL="457200" lvl="0" indent="-363537" algn="l" rtl="0">
              <a:lnSpc>
                <a:spcPct val="90000"/>
              </a:lnSpc>
              <a:spcBef>
                <a:spcPts val="0"/>
              </a:spcBef>
              <a:spcAft>
                <a:spcPts val="0"/>
              </a:spcAft>
              <a:buClr>
                <a:srgbClr val="FFFF00"/>
              </a:buClr>
              <a:buSzPts val="2125"/>
              <a:buChar char="●"/>
            </a:pPr>
            <a:r>
              <a:rPr lang="en" sz="2125" u="sng">
                <a:solidFill>
                  <a:srgbClr val="FFFF00"/>
                </a:solidFill>
              </a:rPr>
              <a:t>Ex.28:42</a:t>
            </a:r>
            <a:r>
              <a:rPr lang="en" sz="2125">
                <a:solidFill>
                  <a:schemeClr val="dk1"/>
                </a:solidFill>
              </a:rPr>
              <a:t> </a:t>
            </a:r>
            <a:r>
              <a:rPr lang="en" sz="2125" i="1">
                <a:solidFill>
                  <a:schemeClr val="dk1"/>
                </a:solidFill>
              </a:rPr>
              <a:t>“And you shall make </a:t>
            </a:r>
            <a:r>
              <a:rPr lang="en" sz="2125">
                <a:solidFill>
                  <a:srgbClr val="FFFF00"/>
                </a:solidFill>
              </a:rPr>
              <a:t>(for the priests)</a:t>
            </a:r>
            <a:r>
              <a:rPr lang="en" sz="2125" i="1">
                <a:solidFill>
                  <a:schemeClr val="dk1"/>
                </a:solidFill>
              </a:rPr>
              <a:t> linen trousers to cover their nakedness; </a:t>
            </a:r>
            <a:r>
              <a:rPr lang="en" sz="2125" i="1" u="sng">
                <a:solidFill>
                  <a:schemeClr val="dk1"/>
                </a:solidFill>
              </a:rPr>
              <a:t>they shall reach from the waist to the thighs</a:t>
            </a:r>
            <a:r>
              <a:rPr lang="en" sz="2125" i="1">
                <a:solidFill>
                  <a:schemeClr val="dk1"/>
                </a:solidFill>
              </a:rPr>
              <a:t>.”</a:t>
            </a:r>
            <a:r>
              <a:rPr lang="en" sz="2125">
                <a:solidFill>
                  <a:schemeClr val="dk1"/>
                </a:solidFill>
              </a:rPr>
              <a:t> </a:t>
            </a:r>
            <a:r>
              <a:rPr lang="en" sz="2125">
                <a:solidFill>
                  <a:srgbClr val="00FFFF"/>
                </a:solidFill>
              </a:rPr>
              <a:t>(Christians are priests today!</a:t>
            </a:r>
            <a:r>
              <a:rPr lang="en" sz="2125">
                <a:solidFill>
                  <a:schemeClr val="dk1"/>
                </a:solidFill>
              </a:rPr>
              <a:t>  </a:t>
            </a:r>
            <a:r>
              <a:rPr lang="en" sz="2125" u="sng">
                <a:solidFill>
                  <a:srgbClr val="FFFF00"/>
                </a:solidFill>
              </a:rPr>
              <a:t>Rev.1:6</a:t>
            </a:r>
            <a:r>
              <a:rPr lang="en" sz="2125">
                <a:solidFill>
                  <a:srgbClr val="00FFFF"/>
                </a:solidFill>
              </a:rPr>
              <a:t>)</a:t>
            </a:r>
            <a:endParaRPr sz="2125">
              <a:solidFill>
                <a:srgbClr val="00FFFF"/>
              </a:solidFill>
            </a:endParaRPr>
          </a:p>
          <a:p>
            <a:pPr marL="457200" lvl="0" indent="-363537" algn="l" rtl="0">
              <a:lnSpc>
                <a:spcPct val="90000"/>
              </a:lnSpc>
              <a:spcBef>
                <a:spcPts val="0"/>
              </a:spcBef>
              <a:spcAft>
                <a:spcPts val="0"/>
              </a:spcAft>
              <a:buClr>
                <a:srgbClr val="FFFF00"/>
              </a:buClr>
              <a:buSzPts val="2125"/>
              <a:buChar char="●"/>
            </a:pPr>
            <a:r>
              <a:rPr lang="en" sz="2125" u="sng">
                <a:solidFill>
                  <a:srgbClr val="FFFF00"/>
                </a:solidFill>
              </a:rPr>
              <a:t>Is.20:4</a:t>
            </a:r>
            <a:r>
              <a:rPr lang="en" sz="2125">
                <a:solidFill>
                  <a:schemeClr val="dk1"/>
                </a:solidFill>
              </a:rPr>
              <a:t> </a:t>
            </a:r>
            <a:r>
              <a:rPr lang="en" sz="2125" i="1">
                <a:solidFill>
                  <a:schemeClr val="dk1"/>
                </a:solidFill>
              </a:rPr>
              <a:t>“so shall the king of Assyria lead away the Egyptians as prisoners and the Ethiopians as captives, young and old, </a:t>
            </a:r>
            <a:r>
              <a:rPr lang="en" sz="2125" i="1" u="sng">
                <a:solidFill>
                  <a:schemeClr val="dk1"/>
                </a:solidFill>
              </a:rPr>
              <a:t>naked</a:t>
            </a:r>
            <a:r>
              <a:rPr lang="en" sz="2125" i="1">
                <a:solidFill>
                  <a:schemeClr val="dk1"/>
                </a:solidFill>
              </a:rPr>
              <a:t> and barefoot, </a:t>
            </a:r>
            <a:r>
              <a:rPr lang="en" sz="2125" i="1" u="sng">
                <a:solidFill>
                  <a:schemeClr val="dk1"/>
                </a:solidFill>
              </a:rPr>
              <a:t>with their buttocks uncovered</a:t>
            </a:r>
            <a:r>
              <a:rPr lang="en" sz="2125" i="1">
                <a:solidFill>
                  <a:schemeClr val="dk1"/>
                </a:solidFill>
              </a:rPr>
              <a:t>, to the shame of Egypt.”</a:t>
            </a:r>
            <a:endParaRPr sz="2125" i="1">
              <a:solidFill>
                <a:schemeClr val="dk1"/>
              </a:solidFill>
            </a:endParaRPr>
          </a:p>
          <a:p>
            <a:pPr marL="457200" lvl="0" indent="-363537" algn="l" rtl="0">
              <a:lnSpc>
                <a:spcPct val="90000"/>
              </a:lnSpc>
              <a:spcBef>
                <a:spcPts val="0"/>
              </a:spcBef>
              <a:spcAft>
                <a:spcPts val="0"/>
              </a:spcAft>
              <a:buClr>
                <a:srgbClr val="FFFF00"/>
              </a:buClr>
              <a:buSzPts val="2125"/>
              <a:buChar char="●"/>
            </a:pPr>
            <a:r>
              <a:rPr lang="en" sz="2125" u="sng">
                <a:solidFill>
                  <a:srgbClr val="FFFF00"/>
                </a:solidFill>
              </a:rPr>
              <a:t>1 Cor.12:23</a:t>
            </a:r>
            <a:r>
              <a:rPr lang="en" sz="2125">
                <a:solidFill>
                  <a:schemeClr val="dk1"/>
                </a:solidFill>
              </a:rPr>
              <a:t> </a:t>
            </a:r>
            <a:r>
              <a:rPr lang="en" sz="2125" i="1">
                <a:solidFill>
                  <a:schemeClr val="dk1"/>
                </a:solidFill>
              </a:rPr>
              <a:t>“And those members of the body which we think to be less honorable, </a:t>
            </a:r>
            <a:r>
              <a:rPr lang="en" sz="2125" i="1" u="sng">
                <a:solidFill>
                  <a:schemeClr val="dk1"/>
                </a:solidFill>
              </a:rPr>
              <a:t>on these we bestow greater honor</a:t>
            </a:r>
            <a:r>
              <a:rPr lang="en" sz="2125" i="1">
                <a:solidFill>
                  <a:schemeClr val="dk1"/>
                </a:solidFill>
              </a:rPr>
              <a:t>; and </a:t>
            </a:r>
            <a:r>
              <a:rPr lang="en" sz="2125" i="1" u="sng">
                <a:solidFill>
                  <a:schemeClr val="dk1"/>
                </a:solidFill>
              </a:rPr>
              <a:t>our unpresentable parts have greater modesty</a:t>
            </a:r>
            <a:r>
              <a:rPr lang="en" sz="2125" i="1">
                <a:solidFill>
                  <a:schemeClr val="dk1"/>
                </a:solidFill>
              </a:rPr>
              <a:t>,”</a:t>
            </a:r>
            <a:endParaRPr sz="2125" i="1">
              <a:solidFill>
                <a:schemeClr val="dk1"/>
              </a:solidFill>
            </a:endParaRPr>
          </a:p>
          <a:p>
            <a:pPr marL="457200" lvl="0" indent="-363537" algn="l" rtl="0">
              <a:lnSpc>
                <a:spcPct val="90000"/>
              </a:lnSpc>
              <a:spcBef>
                <a:spcPts val="0"/>
              </a:spcBef>
              <a:spcAft>
                <a:spcPts val="0"/>
              </a:spcAft>
              <a:buClr>
                <a:srgbClr val="FFFF00"/>
              </a:buClr>
              <a:buSzPts val="2125"/>
              <a:buChar char="●"/>
            </a:pPr>
            <a:r>
              <a:rPr lang="en" sz="2125" u="sng">
                <a:solidFill>
                  <a:srgbClr val="FFFF00"/>
                </a:solidFill>
              </a:rPr>
              <a:t>1 Kg.2:5</a:t>
            </a:r>
            <a:r>
              <a:rPr lang="en" sz="2125">
                <a:solidFill>
                  <a:schemeClr val="dk1"/>
                </a:solidFill>
              </a:rPr>
              <a:t> </a:t>
            </a:r>
            <a:r>
              <a:rPr lang="en" sz="2125" i="1">
                <a:solidFill>
                  <a:schemeClr val="dk1"/>
                </a:solidFill>
              </a:rPr>
              <a:t>“...And he shed the blood of war in peacetime, and put the blood of war </a:t>
            </a:r>
            <a:r>
              <a:rPr lang="en" sz="2125" i="1" u="sng">
                <a:solidFill>
                  <a:schemeClr val="dk1"/>
                </a:solidFill>
              </a:rPr>
              <a:t>on his belt that was around his waist </a:t>
            </a:r>
            <a:r>
              <a:rPr lang="en" sz="2125" u="sng">
                <a:solidFill>
                  <a:srgbClr val="FFFF00"/>
                </a:solidFill>
              </a:rPr>
              <a:t>(KJV “the girdle about his loins”)</a:t>
            </a:r>
            <a:r>
              <a:rPr lang="en" sz="2125" i="1">
                <a:solidFill>
                  <a:schemeClr val="dk1"/>
                </a:solidFill>
              </a:rPr>
              <a:t>, and on his sandals that were on his feet.”</a:t>
            </a:r>
            <a:r>
              <a:rPr lang="en" sz="2125">
                <a:solidFill>
                  <a:schemeClr val="dk1"/>
                </a:solidFill>
              </a:rPr>
              <a:t>  </a:t>
            </a:r>
            <a:r>
              <a:rPr lang="en" sz="2125">
                <a:solidFill>
                  <a:srgbClr val="00FFFF"/>
                </a:solidFill>
              </a:rPr>
              <a:t>This is the SAME Hebrew word for what Adam and Eve’s fig leaves were covering up - Not enough!</a:t>
            </a:r>
            <a:endParaRPr sz="21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52800" y="0"/>
            <a:ext cx="9237900" cy="48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SHAME OF NAKEDNESS</a:t>
            </a:r>
            <a:endParaRPr sz="5000" b="1">
              <a:solidFill>
                <a:srgbClr val="00FFFF"/>
              </a:solidFill>
            </a:endParaRPr>
          </a:p>
        </p:txBody>
      </p:sp>
      <p:sp>
        <p:nvSpPr>
          <p:cNvPr id="79" name="Google Shape;79;p17"/>
          <p:cNvSpPr txBox="1">
            <a:spLocks noGrp="1"/>
          </p:cNvSpPr>
          <p:nvPr>
            <p:ph type="subTitle" idx="1"/>
          </p:nvPr>
        </p:nvSpPr>
        <p:spPr>
          <a:xfrm>
            <a:off x="-181375" y="486000"/>
            <a:ext cx="9366300" cy="4657500"/>
          </a:xfrm>
          <a:prstGeom prst="rect">
            <a:avLst/>
          </a:prstGeom>
        </p:spPr>
        <p:txBody>
          <a:bodyPr spcFirstLastPara="1" wrap="square" lIns="91425" tIns="91425" rIns="91425" bIns="91425" anchor="t" anchorCtr="0">
            <a:noAutofit/>
          </a:bodyPr>
          <a:lstStyle/>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Gen.9:23</a:t>
            </a:r>
            <a:r>
              <a:rPr lang="en" sz="2025">
                <a:solidFill>
                  <a:srgbClr val="FFFF00"/>
                </a:solidFill>
              </a:rPr>
              <a:t> </a:t>
            </a:r>
            <a:r>
              <a:rPr lang="en" sz="2025" i="1">
                <a:solidFill>
                  <a:schemeClr val="dk1"/>
                </a:solidFill>
              </a:rPr>
              <a:t>“But Shem and Japheth took a garment, laid it on both their shoulders, and went backward and covered the nakedness of their father. </a:t>
            </a:r>
            <a:r>
              <a:rPr lang="en" sz="2025" i="1" u="sng">
                <a:solidFill>
                  <a:schemeClr val="dk1"/>
                </a:solidFill>
              </a:rPr>
              <a:t>Their faces were turned away, and they did not see their father’s nakedness</a:t>
            </a:r>
            <a:r>
              <a:rPr lang="en" sz="2025" i="1">
                <a:solidFill>
                  <a:schemeClr val="dk1"/>
                </a:solidFill>
              </a:rPr>
              <a:t>.”  </a:t>
            </a:r>
            <a:r>
              <a:rPr lang="en" sz="2025">
                <a:solidFill>
                  <a:srgbClr val="00FFFF"/>
                </a:solidFill>
              </a:rPr>
              <a:t>How did they know to do this?</a:t>
            </a:r>
            <a:endParaRPr sz="2025">
              <a:solidFill>
                <a:srgbClr val="00FFFF"/>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Lev.18:6</a:t>
            </a:r>
            <a:r>
              <a:rPr lang="en" sz="2025">
                <a:solidFill>
                  <a:schemeClr val="dk1"/>
                </a:solidFill>
              </a:rPr>
              <a:t> </a:t>
            </a:r>
            <a:r>
              <a:rPr lang="en" sz="2025" i="1">
                <a:solidFill>
                  <a:schemeClr val="dk1"/>
                </a:solidFill>
              </a:rPr>
              <a:t>“‘None of you shall approach anyone who is near of kin to him, </a:t>
            </a:r>
            <a:r>
              <a:rPr lang="en" sz="2025" i="1" u="sng">
                <a:solidFill>
                  <a:schemeClr val="dk1"/>
                </a:solidFill>
              </a:rPr>
              <a:t>to uncover his nakedness</a:t>
            </a:r>
            <a:r>
              <a:rPr lang="en" sz="2025" i="1">
                <a:solidFill>
                  <a:schemeClr val="dk1"/>
                </a:solidFill>
              </a:rPr>
              <a:t>: I am the Lord.”</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Rev.3:18</a:t>
            </a:r>
            <a:r>
              <a:rPr lang="en" sz="2025">
                <a:solidFill>
                  <a:schemeClr val="dk1"/>
                </a:solidFill>
              </a:rPr>
              <a:t> </a:t>
            </a:r>
            <a:r>
              <a:rPr lang="en" sz="2025" i="1">
                <a:solidFill>
                  <a:schemeClr val="dk1"/>
                </a:solidFill>
              </a:rPr>
              <a:t>“I counsel you to buy from Me gold refined in the fire, that you may be rich; and white garments, that you may be clothed, </a:t>
            </a:r>
            <a:r>
              <a:rPr lang="en" sz="2025" i="1" u="sng">
                <a:solidFill>
                  <a:schemeClr val="dk1"/>
                </a:solidFill>
              </a:rPr>
              <a:t>that the shame of your nakedness may not be revealed</a:t>
            </a:r>
            <a:r>
              <a:rPr lang="en" sz="2025" i="1">
                <a:solidFill>
                  <a:schemeClr val="dk1"/>
                </a:solidFill>
              </a:rPr>
              <a:t>; and anoint your eyes with eye salve, that you may see.”</a:t>
            </a:r>
            <a:endParaRPr sz="2025" i="1">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a:solidFill>
                  <a:srgbClr val="FFFF00"/>
                </a:solidFill>
              </a:rPr>
              <a:t>Rev.16:15</a:t>
            </a:r>
            <a:r>
              <a:rPr lang="en" sz="2025">
                <a:solidFill>
                  <a:schemeClr val="dk1"/>
                </a:solidFill>
              </a:rPr>
              <a:t> </a:t>
            </a:r>
            <a:r>
              <a:rPr lang="en" sz="2025" i="1">
                <a:solidFill>
                  <a:schemeClr val="dk1"/>
                </a:solidFill>
              </a:rPr>
              <a:t>“Behold, I am coming as a thief. Blessed is he who watches, and keeps his garments, </a:t>
            </a:r>
            <a:r>
              <a:rPr lang="en" sz="2025" i="1" u="sng">
                <a:solidFill>
                  <a:schemeClr val="dk1"/>
                </a:solidFill>
              </a:rPr>
              <a:t>lest he walk naked and they see his shame</a:t>
            </a:r>
            <a:r>
              <a:rPr lang="en" sz="2025" i="1">
                <a:solidFill>
                  <a:schemeClr val="dk1"/>
                </a:solidFill>
              </a:rPr>
              <a:t>.”</a:t>
            </a:r>
            <a:endParaRPr sz="2025" i="1">
              <a:solidFill>
                <a:schemeClr val="dk1"/>
              </a:solidFill>
            </a:endParaRPr>
          </a:p>
          <a:p>
            <a:pPr marL="457200" lvl="0" indent="-357187" algn="l" rtl="0">
              <a:lnSpc>
                <a:spcPct val="90000"/>
              </a:lnSpc>
              <a:spcBef>
                <a:spcPts val="0"/>
              </a:spcBef>
              <a:spcAft>
                <a:spcPts val="0"/>
              </a:spcAft>
              <a:buClr>
                <a:srgbClr val="00FFFF"/>
              </a:buClr>
              <a:buSzPts val="2025"/>
              <a:buChar char="●"/>
            </a:pPr>
            <a:r>
              <a:rPr lang="en" sz="2025">
                <a:solidFill>
                  <a:srgbClr val="00FFFF"/>
                </a:solidFill>
              </a:rPr>
              <a:t>What is the problem today?  NO SENSE OF SHAME!</a:t>
            </a:r>
            <a:r>
              <a:rPr lang="en" sz="2025">
                <a:solidFill>
                  <a:schemeClr val="dk1"/>
                </a:solidFill>
              </a:rPr>
              <a:t>  </a:t>
            </a:r>
            <a:r>
              <a:rPr lang="en" sz="2025" u="sng">
                <a:solidFill>
                  <a:srgbClr val="FFFF00"/>
                </a:solidFill>
              </a:rPr>
              <a:t>Jer.6:15</a:t>
            </a:r>
            <a:r>
              <a:rPr lang="en" sz="2025">
                <a:solidFill>
                  <a:schemeClr val="dk1"/>
                </a:solidFill>
              </a:rPr>
              <a:t> </a:t>
            </a:r>
            <a:r>
              <a:rPr lang="en" sz="2025" i="1">
                <a:solidFill>
                  <a:schemeClr val="dk1"/>
                </a:solidFill>
              </a:rPr>
              <a:t>“Were they ashamed when they had committed abomination? No! </a:t>
            </a:r>
            <a:r>
              <a:rPr lang="en" sz="2025" i="1" u="sng">
                <a:solidFill>
                  <a:schemeClr val="dk1"/>
                </a:solidFill>
              </a:rPr>
              <a:t>They were not at all ashamed; nor did they know how to blush</a:t>
            </a:r>
            <a:r>
              <a:rPr lang="en" sz="2025" i="1">
                <a:solidFill>
                  <a:schemeClr val="dk1"/>
                </a:solidFill>
              </a:rPr>
              <a:t>....”</a:t>
            </a:r>
            <a:endParaRPr sz="2025">
              <a:solidFill>
                <a:schemeClr val="dk1"/>
              </a:solidFill>
            </a:endParaRPr>
          </a:p>
          <a:p>
            <a:pPr marL="457200" lvl="0" indent="-357187" algn="l" rtl="0">
              <a:lnSpc>
                <a:spcPct val="90000"/>
              </a:lnSpc>
              <a:spcBef>
                <a:spcPts val="0"/>
              </a:spcBef>
              <a:spcAft>
                <a:spcPts val="0"/>
              </a:spcAft>
              <a:buClr>
                <a:srgbClr val="00FFFF"/>
              </a:buClr>
              <a:buSzPts val="2025"/>
              <a:buChar char="●"/>
            </a:pPr>
            <a:r>
              <a:rPr lang="en" sz="2025">
                <a:solidFill>
                  <a:srgbClr val="00FFFF"/>
                </a:solidFill>
              </a:rPr>
              <a:t>Are you seeking a “modest” spouse?  Do they know how to blush?</a:t>
            </a:r>
            <a:endParaRPr sz="2025">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52800" y="0"/>
            <a:ext cx="9237900" cy="48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“HEAVENLY” ATTIRE?</a:t>
            </a:r>
            <a:endParaRPr sz="5000" b="1">
              <a:solidFill>
                <a:srgbClr val="00FFFF"/>
              </a:solidFill>
            </a:endParaRPr>
          </a:p>
        </p:txBody>
      </p:sp>
      <p:sp>
        <p:nvSpPr>
          <p:cNvPr id="85" name="Google Shape;85;p18"/>
          <p:cNvSpPr txBox="1">
            <a:spLocks noGrp="1"/>
          </p:cNvSpPr>
          <p:nvPr>
            <p:ph type="subTitle" idx="1"/>
          </p:nvPr>
        </p:nvSpPr>
        <p:spPr>
          <a:xfrm>
            <a:off x="-181375" y="486000"/>
            <a:ext cx="9366300" cy="4657500"/>
          </a:xfrm>
          <a:prstGeom prst="rect">
            <a:avLst/>
          </a:prstGeom>
        </p:spPr>
        <p:txBody>
          <a:bodyPr spcFirstLastPara="1" wrap="square" lIns="91425" tIns="91425" rIns="91425" bIns="91425" anchor="t" anchorCtr="0">
            <a:noAutofit/>
          </a:bodyPr>
          <a:lstStyle/>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Is.6:1</a:t>
            </a:r>
            <a:r>
              <a:rPr lang="en" sz="2025" i="1" dirty="0">
                <a:solidFill>
                  <a:schemeClr val="dk1"/>
                </a:solidFill>
              </a:rPr>
              <a:t> “...the train of </a:t>
            </a:r>
            <a:r>
              <a:rPr lang="en" sz="2025" i="1" u="sng" dirty="0">
                <a:solidFill>
                  <a:schemeClr val="dk1"/>
                </a:solidFill>
              </a:rPr>
              <a:t>His</a:t>
            </a:r>
            <a:r>
              <a:rPr lang="en" sz="2025" i="1" dirty="0">
                <a:solidFill>
                  <a:schemeClr val="dk1"/>
                </a:solidFill>
              </a:rPr>
              <a:t> </a:t>
            </a:r>
            <a:r>
              <a:rPr lang="en" sz="2025" dirty="0">
                <a:solidFill>
                  <a:srgbClr val="FFFF00"/>
                </a:solidFill>
              </a:rPr>
              <a:t>(God’s)</a:t>
            </a:r>
            <a:r>
              <a:rPr lang="en" sz="2025" i="1" dirty="0">
                <a:solidFill>
                  <a:schemeClr val="dk1"/>
                </a:solidFill>
              </a:rPr>
              <a:t> </a:t>
            </a:r>
            <a:r>
              <a:rPr lang="en" sz="2025" i="1" u="sng" dirty="0">
                <a:solidFill>
                  <a:schemeClr val="dk1"/>
                </a:solidFill>
              </a:rPr>
              <a:t>robe</a:t>
            </a:r>
            <a:r>
              <a:rPr lang="en" sz="2025" i="1" dirty="0">
                <a:solidFill>
                  <a:schemeClr val="dk1"/>
                </a:solidFill>
              </a:rPr>
              <a:t> filled the temple.”</a:t>
            </a:r>
            <a:endParaRPr sz="2025" i="1" dirty="0">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Dan.10:5</a:t>
            </a:r>
            <a:r>
              <a:rPr lang="en" sz="2025" dirty="0">
                <a:solidFill>
                  <a:schemeClr val="dk1"/>
                </a:solidFill>
              </a:rPr>
              <a:t> </a:t>
            </a:r>
            <a:r>
              <a:rPr lang="en" sz="2025" i="1" dirty="0">
                <a:solidFill>
                  <a:schemeClr val="dk1"/>
                </a:solidFill>
              </a:rPr>
              <a:t>“a certain man </a:t>
            </a:r>
            <a:r>
              <a:rPr lang="en" sz="2025" i="1" u="sng" dirty="0">
                <a:solidFill>
                  <a:schemeClr val="dk1"/>
                </a:solidFill>
              </a:rPr>
              <a:t>clothed in linen, whose waist was girded with gold of Uphaz</a:t>
            </a:r>
            <a:r>
              <a:rPr lang="en" sz="2025" i="1" dirty="0">
                <a:solidFill>
                  <a:schemeClr val="dk1"/>
                </a:solidFill>
              </a:rPr>
              <a:t>!”</a:t>
            </a:r>
            <a:endParaRPr sz="2025" i="1" dirty="0">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Mk.16:5</a:t>
            </a:r>
            <a:r>
              <a:rPr lang="en" sz="2025" dirty="0">
                <a:solidFill>
                  <a:schemeClr val="dk1"/>
                </a:solidFill>
              </a:rPr>
              <a:t> </a:t>
            </a:r>
            <a:r>
              <a:rPr lang="en" sz="2025" i="1" dirty="0">
                <a:solidFill>
                  <a:schemeClr val="dk1"/>
                </a:solidFill>
              </a:rPr>
              <a:t>“a young man clothed in </a:t>
            </a:r>
            <a:r>
              <a:rPr lang="en" sz="2025" i="1" u="sng" dirty="0">
                <a:solidFill>
                  <a:schemeClr val="dk1"/>
                </a:solidFill>
              </a:rPr>
              <a:t>a long white robe</a:t>
            </a:r>
            <a:r>
              <a:rPr lang="en" sz="2025" i="1" dirty="0">
                <a:solidFill>
                  <a:schemeClr val="dk1"/>
                </a:solidFill>
              </a:rPr>
              <a:t> sitting on the right side”</a:t>
            </a:r>
            <a:endParaRPr sz="2025" i="1" dirty="0">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Acts 1:10</a:t>
            </a:r>
            <a:r>
              <a:rPr lang="en" sz="2025" dirty="0">
                <a:solidFill>
                  <a:schemeClr val="dk1"/>
                </a:solidFill>
              </a:rPr>
              <a:t> </a:t>
            </a:r>
            <a:r>
              <a:rPr lang="en" sz="2025" i="1" dirty="0">
                <a:solidFill>
                  <a:schemeClr val="dk1"/>
                </a:solidFill>
              </a:rPr>
              <a:t>“as He went up, behold, two men stood by them </a:t>
            </a:r>
            <a:r>
              <a:rPr lang="en" sz="2025" i="1" u="sng" dirty="0">
                <a:solidFill>
                  <a:schemeClr val="dk1"/>
                </a:solidFill>
              </a:rPr>
              <a:t>in white apparel</a:t>
            </a:r>
            <a:r>
              <a:rPr lang="en" sz="2025" i="1" dirty="0">
                <a:solidFill>
                  <a:schemeClr val="dk1"/>
                </a:solidFill>
              </a:rPr>
              <a:t>,”</a:t>
            </a:r>
            <a:endParaRPr sz="2025" i="1" dirty="0">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Acts 10:30</a:t>
            </a:r>
            <a:r>
              <a:rPr lang="en" sz="2025" dirty="0">
                <a:solidFill>
                  <a:schemeClr val="dk1"/>
                </a:solidFill>
              </a:rPr>
              <a:t> </a:t>
            </a:r>
            <a:r>
              <a:rPr lang="en" sz="2025" i="1" dirty="0">
                <a:solidFill>
                  <a:schemeClr val="dk1"/>
                </a:solidFill>
              </a:rPr>
              <a:t>“and behold, a man stood before me </a:t>
            </a:r>
            <a:r>
              <a:rPr lang="en" sz="2025" i="1" u="sng" dirty="0">
                <a:solidFill>
                  <a:schemeClr val="dk1"/>
                </a:solidFill>
              </a:rPr>
              <a:t>in bright clothing</a:t>
            </a:r>
            <a:r>
              <a:rPr lang="en" sz="2025" i="1" dirty="0">
                <a:solidFill>
                  <a:schemeClr val="dk1"/>
                </a:solidFill>
              </a:rPr>
              <a:t>,”</a:t>
            </a:r>
            <a:endParaRPr sz="2025" i="1" dirty="0">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Rev.1:13</a:t>
            </a:r>
            <a:r>
              <a:rPr lang="en" sz="2025" dirty="0">
                <a:solidFill>
                  <a:schemeClr val="dk1"/>
                </a:solidFill>
              </a:rPr>
              <a:t> </a:t>
            </a:r>
            <a:r>
              <a:rPr lang="en" sz="2025" i="1" dirty="0">
                <a:solidFill>
                  <a:schemeClr val="dk1"/>
                </a:solidFill>
              </a:rPr>
              <a:t>“and in the midst of the seven lampstands One like the Son of Man, clothed with </a:t>
            </a:r>
            <a:r>
              <a:rPr lang="en" sz="2025" i="1" u="sng" dirty="0">
                <a:solidFill>
                  <a:schemeClr val="dk1"/>
                </a:solidFill>
              </a:rPr>
              <a:t>a garment down to the feet and girded about the chest with a golden band</a:t>
            </a:r>
            <a:r>
              <a:rPr lang="en" sz="2025" i="1" dirty="0">
                <a:solidFill>
                  <a:schemeClr val="dk1"/>
                </a:solidFill>
              </a:rPr>
              <a:t>.”</a:t>
            </a:r>
            <a:endParaRPr sz="2025" i="1" dirty="0">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Rev.7:9</a:t>
            </a:r>
            <a:r>
              <a:rPr lang="en" sz="2025" dirty="0">
                <a:solidFill>
                  <a:schemeClr val="dk1"/>
                </a:solidFill>
              </a:rPr>
              <a:t> </a:t>
            </a:r>
            <a:r>
              <a:rPr lang="en" sz="2025" i="1" dirty="0">
                <a:solidFill>
                  <a:schemeClr val="dk1"/>
                </a:solidFill>
              </a:rPr>
              <a:t>“of </a:t>
            </a:r>
            <a:r>
              <a:rPr lang="en" sz="2025" i="1" u="sng" dirty="0">
                <a:solidFill>
                  <a:schemeClr val="dk1"/>
                </a:solidFill>
              </a:rPr>
              <a:t>all nations, tribes, peoples, and tongues</a:t>
            </a:r>
            <a:r>
              <a:rPr lang="en" sz="2025" i="1" dirty="0">
                <a:solidFill>
                  <a:schemeClr val="dk1"/>
                </a:solidFill>
              </a:rPr>
              <a:t>, standing before the throne and before the Lamb, </a:t>
            </a:r>
            <a:r>
              <a:rPr lang="en" sz="2025" i="1" u="sng" dirty="0">
                <a:solidFill>
                  <a:schemeClr val="dk1"/>
                </a:solidFill>
              </a:rPr>
              <a:t>clothed with white robes</a:t>
            </a:r>
            <a:r>
              <a:rPr lang="en" sz="2025" i="1" dirty="0">
                <a:solidFill>
                  <a:schemeClr val="dk1"/>
                </a:solidFill>
              </a:rPr>
              <a:t>,”</a:t>
            </a:r>
            <a:endParaRPr sz="2025" i="1" dirty="0">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Rev.15:6</a:t>
            </a:r>
            <a:r>
              <a:rPr lang="en" sz="2025" dirty="0">
                <a:solidFill>
                  <a:schemeClr val="dk1"/>
                </a:solidFill>
              </a:rPr>
              <a:t> </a:t>
            </a:r>
            <a:r>
              <a:rPr lang="en" sz="2025" i="1" dirty="0">
                <a:solidFill>
                  <a:schemeClr val="dk1"/>
                </a:solidFill>
              </a:rPr>
              <a:t>“seven angels having the seven plagues, </a:t>
            </a:r>
            <a:r>
              <a:rPr lang="en" sz="2025" i="1" u="sng" dirty="0">
                <a:solidFill>
                  <a:schemeClr val="dk1"/>
                </a:solidFill>
              </a:rPr>
              <a:t>clothed in pure bright linen, and having their chests girded with golden bands</a:t>
            </a:r>
            <a:r>
              <a:rPr lang="en" sz="2025" i="1" dirty="0">
                <a:solidFill>
                  <a:schemeClr val="dk1"/>
                </a:solidFill>
              </a:rPr>
              <a:t>.”</a:t>
            </a:r>
            <a:endParaRPr sz="2025" i="1" dirty="0">
              <a:solidFill>
                <a:schemeClr val="dk1"/>
              </a:solidFill>
            </a:endParaRPr>
          </a:p>
          <a:p>
            <a:pPr marL="457200" lvl="0" indent="-357187" algn="l" rtl="0">
              <a:lnSpc>
                <a:spcPct val="90000"/>
              </a:lnSpc>
              <a:spcBef>
                <a:spcPts val="0"/>
              </a:spcBef>
              <a:spcAft>
                <a:spcPts val="0"/>
              </a:spcAft>
              <a:buClr>
                <a:srgbClr val="FFFF00"/>
              </a:buClr>
              <a:buSzPts val="2025"/>
              <a:buChar char="●"/>
            </a:pPr>
            <a:r>
              <a:rPr lang="en" sz="2025" u="sng" dirty="0">
                <a:solidFill>
                  <a:srgbClr val="FFFF00"/>
                </a:solidFill>
              </a:rPr>
              <a:t>Rev.19:13-14</a:t>
            </a:r>
            <a:r>
              <a:rPr lang="en" sz="2025" dirty="0">
                <a:solidFill>
                  <a:schemeClr val="dk1"/>
                </a:solidFill>
              </a:rPr>
              <a:t> </a:t>
            </a:r>
            <a:r>
              <a:rPr lang="en" sz="2025" i="1" dirty="0">
                <a:solidFill>
                  <a:schemeClr val="dk1"/>
                </a:solidFill>
              </a:rPr>
              <a:t>“He was </a:t>
            </a:r>
            <a:r>
              <a:rPr lang="en" sz="2025" i="1" u="sng" dirty="0">
                <a:solidFill>
                  <a:schemeClr val="dk1"/>
                </a:solidFill>
              </a:rPr>
              <a:t>clothed with a robe</a:t>
            </a:r>
            <a:r>
              <a:rPr lang="en" sz="2025" i="1" dirty="0">
                <a:solidFill>
                  <a:schemeClr val="dk1"/>
                </a:solidFill>
              </a:rPr>
              <a:t> dipped in blood, and His name is called The Word of God. 14 And the armies in heaven, </a:t>
            </a:r>
            <a:r>
              <a:rPr lang="en" sz="2025" i="1" u="sng" dirty="0">
                <a:solidFill>
                  <a:schemeClr val="dk1"/>
                </a:solidFill>
              </a:rPr>
              <a:t>clothed in fine linen, white and clean</a:t>
            </a:r>
            <a:r>
              <a:rPr lang="en" sz="2025" i="1" dirty="0">
                <a:solidFill>
                  <a:schemeClr val="dk1"/>
                </a:solidFill>
              </a:rPr>
              <a:t>, followed Him on white horses.”</a:t>
            </a:r>
            <a:r>
              <a:rPr lang="en" sz="2025" dirty="0">
                <a:solidFill>
                  <a:schemeClr val="dk1"/>
                </a:solidFill>
              </a:rPr>
              <a:t>  </a:t>
            </a:r>
            <a:r>
              <a:rPr lang="en" sz="2025" dirty="0">
                <a:solidFill>
                  <a:srgbClr val="00FFFF"/>
                </a:solidFill>
              </a:rPr>
              <a:t>We are clothed in heaven!</a:t>
            </a:r>
            <a:endParaRPr sz="2025" dirty="0">
              <a:solidFill>
                <a:srgbClr val="00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52800" y="0"/>
            <a:ext cx="9237900" cy="48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INCITING LUST?</a:t>
            </a:r>
            <a:endParaRPr sz="5000" b="1">
              <a:solidFill>
                <a:srgbClr val="00FFFF"/>
              </a:solidFill>
            </a:endParaRPr>
          </a:p>
        </p:txBody>
      </p:sp>
      <p:sp>
        <p:nvSpPr>
          <p:cNvPr id="91" name="Google Shape;91;p19"/>
          <p:cNvSpPr txBox="1">
            <a:spLocks noGrp="1"/>
          </p:cNvSpPr>
          <p:nvPr>
            <p:ph type="subTitle" idx="1"/>
          </p:nvPr>
        </p:nvSpPr>
        <p:spPr>
          <a:xfrm>
            <a:off x="-147525" y="486000"/>
            <a:ext cx="9332400" cy="4657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Even after all this scripture, someone might say “I’m not convinced.  I’m not dressing this way to get attention (which would be immodest - see previous lesson), and I feel I wear enough clothing.”</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QUESTION:</a:t>
            </a:r>
            <a:r>
              <a:rPr lang="en" sz="2000">
                <a:solidFill>
                  <a:schemeClr val="dk1"/>
                </a:solidFill>
              </a:rPr>
              <a:t> Do you care, at all, that you are causing your brothers/sisters to lust after you?!</a:t>
            </a:r>
            <a:endParaRPr sz="200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Rom.14:13</a:t>
            </a:r>
            <a:r>
              <a:rPr lang="en" sz="2000">
                <a:solidFill>
                  <a:srgbClr val="00FFFF"/>
                </a:solidFill>
              </a:rPr>
              <a:t> </a:t>
            </a:r>
            <a:r>
              <a:rPr lang="en" sz="2000" i="1">
                <a:solidFill>
                  <a:schemeClr val="dk1"/>
                </a:solidFill>
              </a:rPr>
              <a:t>“Therefore let us not judge one another anymore, but rather resolve this, </a:t>
            </a:r>
            <a:r>
              <a:rPr lang="en" sz="2000" i="1" u="sng">
                <a:solidFill>
                  <a:schemeClr val="dk1"/>
                </a:solidFill>
              </a:rPr>
              <a:t>not to put a stumbling block or a cause to fall in our brother’s way</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Matt.18:6</a:t>
            </a:r>
            <a:r>
              <a:rPr lang="en" sz="2000">
                <a:solidFill>
                  <a:srgbClr val="00FFFF"/>
                </a:solidFill>
              </a:rPr>
              <a:t> </a:t>
            </a:r>
            <a:r>
              <a:rPr lang="en" sz="2000" i="1">
                <a:solidFill>
                  <a:schemeClr val="dk1"/>
                </a:solidFill>
              </a:rPr>
              <a:t>“But </a:t>
            </a:r>
            <a:r>
              <a:rPr lang="en" sz="2000" i="1" u="sng">
                <a:solidFill>
                  <a:schemeClr val="dk1"/>
                </a:solidFill>
              </a:rPr>
              <a:t>whoever causes one of these little ones who believe in Me to sin</a:t>
            </a:r>
            <a:r>
              <a:rPr lang="en" sz="2000" i="1">
                <a:solidFill>
                  <a:schemeClr val="dk1"/>
                </a:solidFill>
              </a:rPr>
              <a:t>, it would be better for him if a millstone were hung around his neck, and he were drowned in the depth of the sea.”</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Matt.5:28</a:t>
            </a:r>
            <a:r>
              <a:rPr lang="en" sz="2000">
                <a:solidFill>
                  <a:srgbClr val="00FFFF"/>
                </a:solidFill>
              </a:rPr>
              <a:t> </a:t>
            </a:r>
            <a:r>
              <a:rPr lang="en" sz="2000" i="1">
                <a:solidFill>
                  <a:schemeClr val="dk1"/>
                </a:solidFill>
              </a:rPr>
              <a:t>“But I say to you that </a:t>
            </a:r>
            <a:r>
              <a:rPr lang="en" sz="2000" i="1" u="sng">
                <a:solidFill>
                  <a:schemeClr val="dk1"/>
                </a:solidFill>
              </a:rPr>
              <a:t>whoever looks at a woman to lust for her</a:t>
            </a:r>
            <a:r>
              <a:rPr lang="en" sz="2000" i="1">
                <a:solidFill>
                  <a:schemeClr val="dk1"/>
                </a:solidFill>
              </a:rPr>
              <a:t> has already committed adultery with her in his heart.”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Pet.2:11</a:t>
            </a:r>
            <a:r>
              <a:rPr lang="en" sz="2000">
                <a:solidFill>
                  <a:srgbClr val="00FFFF"/>
                </a:solidFill>
              </a:rPr>
              <a:t> </a:t>
            </a:r>
            <a:r>
              <a:rPr lang="en" sz="2000" i="1">
                <a:solidFill>
                  <a:schemeClr val="dk1"/>
                </a:solidFill>
              </a:rPr>
              <a:t>“Beloved, </a:t>
            </a:r>
            <a:r>
              <a:rPr lang="en" sz="2000" i="1" u="sng">
                <a:solidFill>
                  <a:schemeClr val="dk1"/>
                </a:solidFill>
              </a:rPr>
              <a:t>I beg you</a:t>
            </a:r>
            <a:r>
              <a:rPr lang="en" sz="2000" i="1">
                <a:solidFill>
                  <a:schemeClr val="dk1"/>
                </a:solidFill>
              </a:rPr>
              <a:t> as sojourners and pilgrims, abstain from </a:t>
            </a:r>
            <a:r>
              <a:rPr lang="en" sz="2000" i="1" u="sng">
                <a:solidFill>
                  <a:schemeClr val="dk1"/>
                </a:solidFill>
              </a:rPr>
              <a:t>fleshly lusts which war against the soul</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If you love ME, at all, will you PLEASE cover up so that I can go to heaven?!</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52800" y="0"/>
            <a:ext cx="9237900" cy="48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LASCIVIOUSNESS</a:t>
            </a:r>
            <a:endParaRPr sz="5000" b="1">
              <a:solidFill>
                <a:srgbClr val="00FFFF"/>
              </a:solidFill>
            </a:endParaRPr>
          </a:p>
        </p:txBody>
      </p:sp>
      <p:sp>
        <p:nvSpPr>
          <p:cNvPr id="97" name="Google Shape;97;p20"/>
          <p:cNvSpPr txBox="1">
            <a:spLocks noGrp="1"/>
          </p:cNvSpPr>
          <p:nvPr>
            <p:ph type="subTitle" idx="1"/>
          </p:nvPr>
        </p:nvSpPr>
        <p:spPr>
          <a:xfrm>
            <a:off x="-174600" y="381700"/>
            <a:ext cx="9407100" cy="47616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While we are on the subjects of Modesty and Nakedness, let’s pause to talk about this word.  Gr. “aselgeia” - sensuality, lack of restraint, uninhibited sexual debauchery, insolence, unbridled lust.  Often translated “lewdness”.</a:t>
            </a:r>
            <a:endParaRPr sz="200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Someone might look at modern day dancing, with the swaying and thrusting of the hips and pelvic areas, and say “That’s not condemned in the bible!”</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YES, IT IS, and it is what THIS Greek word is referring to.  When dancers are essentially representing sexual movement, just with (some) clothes on (think of music concerts/videos today), that is LASCIVIOUSNESS, or “lewdness”!  </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Prov.7:10-11</a:t>
            </a:r>
            <a:r>
              <a:rPr lang="en" sz="2000">
                <a:solidFill>
                  <a:srgbClr val="00FFFF"/>
                </a:solidFill>
              </a:rPr>
              <a:t> </a:t>
            </a:r>
            <a:r>
              <a:rPr lang="en" sz="2000" i="1">
                <a:solidFill>
                  <a:schemeClr val="dk1"/>
                </a:solidFill>
              </a:rPr>
              <a:t>“And there a woman met him, </a:t>
            </a:r>
            <a:r>
              <a:rPr lang="en" sz="2000" i="1" u="sng">
                <a:solidFill>
                  <a:schemeClr val="dk1"/>
                </a:solidFill>
              </a:rPr>
              <a:t>with the attire of a harlot</a:t>
            </a:r>
            <a:r>
              <a:rPr lang="en" sz="2000" i="1">
                <a:solidFill>
                  <a:schemeClr val="dk1"/>
                </a:solidFill>
              </a:rPr>
              <a:t>, and a crafty heart.11 </a:t>
            </a:r>
            <a:r>
              <a:rPr lang="en" sz="2000" i="1" u="sng">
                <a:solidFill>
                  <a:schemeClr val="dk1"/>
                </a:solidFill>
              </a:rPr>
              <a:t>She was loud and rebellious</a:t>
            </a:r>
            <a:r>
              <a:rPr lang="en" sz="2000" i="1">
                <a:solidFill>
                  <a:schemeClr val="dk1"/>
                </a:solidFill>
              </a:rPr>
              <a:t>, Her feet would not stay at home.”</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Rom.13:13</a:t>
            </a:r>
            <a:r>
              <a:rPr lang="en" sz="2000">
                <a:solidFill>
                  <a:srgbClr val="00FFFF"/>
                </a:solidFill>
              </a:rPr>
              <a:t> </a:t>
            </a:r>
            <a:r>
              <a:rPr lang="en" sz="2000" i="1">
                <a:solidFill>
                  <a:schemeClr val="dk1"/>
                </a:solidFill>
              </a:rPr>
              <a:t>“Let us walk properly, as in the day, not in revelry and drunkenness, </a:t>
            </a:r>
            <a:r>
              <a:rPr lang="en" sz="2000" i="1" u="sng">
                <a:solidFill>
                  <a:schemeClr val="dk1"/>
                </a:solidFill>
              </a:rPr>
              <a:t>not in lewdness and lust</a:t>
            </a:r>
            <a:r>
              <a:rPr lang="en" sz="2000" i="1">
                <a:solidFill>
                  <a:schemeClr val="dk1"/>
                </a:solidFill>
              </a:rPr>
              <a:t>, not in strife and envy.”</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Eph.4:19</a:t>
            </a:r>
            <a:r>
              <a:rPr lang="en" sz="2000">
                <a:solidFill>
                  <a:srgbClr val="00FFFF"/>
                </a:solidFill>
              </a:rPr>
              <a:t> </a:t>
            </a:r>
            <a:r>
              <a:rPr lang="en" sz="2000" i="1">
                <a:solidFill>
                  <a:schemeClr val="dk1"/>
                </a:solidFill>
              </a:rPr>
              <a:t>“who, </a:t>
            </a:r>
            <a:r>
              <a:rPr lang="en" sz="2000" i="1" u="sng">
                <a:solidFill>
                  <a:schemeClr val="dk1"/>
                </a:solidFill>
              </a:rPr>
              <a:t>being past feeling</a:t>
            </a:r>
            <a:r>
              <a:rPr lang="en" sz="2000" i="1">
                <a:solidFill>
                  <a:schemeClr val="dk1"/>
                </a:solidFill>
              </a:rPr>
              <a:t>, have </a:t>
            </a:r>
            <a:r>
              <a:rPr lang="en" sz="2000" i="1" u="sng">
                <a:solidFill>
                  <a:schemeClr val="dk1"/>
                </a:solidFill>
              </a:rPr>
              <a:t>given themselves over to lewdness</a:t>
            </a:r>
            <a:r>
              <a:rPr lang="en" sz="2000" i="1">
                <a:solidFill>
                  <a:schemeClr val="dk1"/>
                </a:solidFill>
              </a:rPr>
              <a:t>, to work all uncleanness with greediness.”</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Pet.4:3</a:t>
            </a:r>
            <a:r>
              <a:rPr lang="en" sz="2000">
                <a:solidFill>
                  <a:srgbClr val="00FFFF"/>
                </a:solidFill>
              </a:rPr>
              <a:t> </a:t>
            </a:r>
            <a:r>
              <a:rPr lang="en" sz="2000" i="1">
                <a:solidFill>
                  <a:schemeClr val="dk1"/>
                </a:solidFill>
              </a:rPr>
              <a:t>“For we have spent enough of our past lifetime in doing the will of the Gentiles - when we walked in </a:t>
            </a:r>
            <a:r>
              <a:rPr lang="en" sz="2000" i="1" u="sng">
                <a:solidFill>
                  <a:schemeClr val="dk1"/>
                </a:solidFill>
              </a:rPr>
              <a:t>lewdness, lusts, drunkenness, revelries, drinking parties, and abominable idolatries</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52800" y="0"/>
            <a:ext cx="9237900" cy="48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MEN AND CHILDREN TOO!</a:t>
            </a:r>
            <a:endParaRPr sz="5000" b="1">
              <a:solidFill>
                <a:srgbClr val="00FFFF"/>
              </a:solidFill>
            </a:endParaRPr>
          </a:p>
        </p:txBody>
      </p:sp>
      <p:sp>
        <p:nvSpPr>
          <p:cNvPr id="103" name="Google Shape;103;p21"/>
          <p:cNvSpPr txBox="1">
            <a:spLocks noGrp="1"/>
          </p:cNvSpPr>
          <p:nvPr>
            <p:ph type="subTitle" idx="1"/>
          </p:nvPr>
        </p:nvSpPr>
        <p:spPr>
          <a:xfrm>
            <a:off x="-174600" y="361400"/>
            <a:ext cx="9407100" cy="47820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I found an article from 2019 that said women could legally go around “topless” in 6 states, after they had sued for “sexual discrimination”.  Ironically, I agree with those women on one point - it IS sexual discrimination, and hypocritical, to say that men do not need to wear coverings but women do!</a:t>
            </a:r>
            <a:endParaRPr sz="200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Go into the bedding section of a fancy store and ask the sales clerk for those “his and her half” bed sheets like they show on television!  His chest is laid bare, but she is strategically covered!  This is hypocrisy.</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God’s priests of old, God’s angels, are all MALE, but they are fully clothed!</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Jn.21:7</a:t>
            </a:r>
            <a:r>
              <a:rPr lang="en" sz="2000">
                <a:solidFill>
                  <a:schemeClr val="dk1"/>
                </a:solidFill>
              </a:rPr>
              <a:t> </a:t>
            </a:r>
            <a:r>
              <a:rPr lang="en" sz="2000" i="1">
                <a:solidFill>
                  <a:schemeClr val="dk1"/>
                </a:solidFill>
              </a:rPr>
              <a:t>“...Now when Simon Peter heard that it was the Lord, he put on his outer garment (for he had removed it), </a:t>
            </a:r>
            <a:r>
              <a:rPr lang="en" sz="2000" i="1" u="sng">
                <a:solidFill>
                  <a:schemeClr val="dk1"/>
                </a:solidFill>
              </a:rPr>
              <a:t>and plunged into the sea</a:t>
            </a:r>
            <a:r>
              <a:rPr lang="en" sz="2000" i="1">
                <a:solidFill>
                  <a:schemeClr val="dk1"/>
                </a:solidFill>
              </a:rPr>
              <a:t>.”</a:t>
            </a:r>
            <a:r>
              <a:rPr lang="en" sz="2000">
                <a:solidFill>
                  <a:schemeClr val="dk1"/>
                </a:solidFill>
              </a:rPr>
              <a:t> </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Why can the “6 pack abs” guy go shirtless, but fat, old, pale, hairy man can’t?</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Regarding children, WHY do we take pictures of our naked toddlers?  WHY do we let our children go swimming with barely anything on, only to tell them a few years later that they suddenly need to “cover up”?  WHY do we let our little boys go play in the summer without a shirt on, but dad can’t do that?  We can teach our children NOW standards that they will keep forever!</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What other disobedience is OK for children to commit, but not for adults?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2297</Words>
  <Application>Microsoft Office PowerPoint</Application>
  <PresentationFormat>On-screen Show (16:9)</PresentationFormat>
  <Paragraphs>78</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Dark</vt:lpstr>
      <vt:lpstr>WHO TOLD YOU THAT YOU ARE NOT NAKED?!</vt:lpstr>
      <vt:lpstr>NAKEDNESS</vt:lpstr>
      <vt:lpstr>COMPARE THIS TO TODAY</vt:lpstr>
      <vt:lpstr>ANCIENT STANDARDS</vt:lpstr>
      <vt:lpstr>THE SHAME OF NAKEDNESS</vt:lpstr>
      <vt:lpstr>“HEAVENLY” ATTIRE?</vt:lpstr>
      <vt:lpstr>INCITING LUST?</vt:lpstr>
      <vt:lpstr>LASCIVIOUSNESS</vt:lpstr>
      <vt:lpstr>MEN AND CHILDREN TOO!</vt:lpstr>
      <vt:lpstr>APPLICATION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2024-06-23T03:26:56Z</dcterms:modified>
</cp:coreProperties>
</file>