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e8b9e00ce4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e8b9e00ce4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e8b9e00ce4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e8b9e00ce4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e8b9e00ce4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e8b9e00ce4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e8b9e00ce4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e8b9e00ce4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e8b9e00ce4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e8b9e00ce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e8b9e00ce4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e8b9e00ce4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e8b9e00ce4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e8b9e00ce4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e8b9e00ce4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e8b9e00ce4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e8b9e00ce4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e8b9e00ce4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e8b9e00ce4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e8b9e00ce4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e8b9e00ce4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e8b9e00ce4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e8b9e00ce4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e8b9e00ce4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52800" y="0"/>
            <a:ext cx="9237900" cy="61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WHICH BAPTISM?</a:t>
            </a:r>
            <a:endParaRPr sz="6000" b="1">
              <a:solidFill>
                <a:srgbClr val="00FFFF"/>
              </a:solidFill>
            </a:endParaRPr>
          </a:p>
        </p:txBody>
      </p:sp>
      <p:sp>
        <p:nvSpPr>
          <p:cNvPr id="55" name="Google Shape;55;p13"/>
          <p:cNvSpPr txBox="1">
            <a:spLocks noGrp="1"/>
          </p:cNvSpPr>
          <p:nvPr>
            <p:ph type="subTitle" idx="1"/>
          </p:nvPr>
        </p:nvSpPr>
        <p:spPr>
          <a:xfrm>
            <a:off x="-52800" y="615900"/>
            <a:ext cx="9237900" cy="45276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3100" u="sng">
                <a:solidFill>
                  <a:srgbClr val="FFFF00"/>
                </a:solidFill>
              </a:rPr>
              <a:t>Eph.4:1-6</a:t>
            </a:r>
            <a:r>
              <a:rPr lang="en" sz="3100"/>
              <a:t> </a:t>
            </a:r>
            <a:r>
              <a:rPr lang="en" sz="3100">
                <a:solidFill>
                  <a:srgbClr val="00FFFF"/>
                </a:solidFill>
              </a:rPr>
              <a:t>(NASB95) </a:t>
            </a:r>
            <a:r>
              <a:rPr lang="en" sz="3100" i="1">
                <a:solidFill>
                  <a:schemeClr val="dk1"/>
                </a:solidFill>
              </a:rPr>
              <a:t>“Therefore I, the prisoner of the Lord, implore you to walk in a manner worthy of the calling with which you have been called, 2 with all humility and gentleness, with patience, showing tolerance for one another in love, 3 </a:t>
            </a:r>
            <a:r>
              <a:rPr lang="en" sz="3100" i="1" u="sng">
                <a:solidFill>
                  <a:schemeClr val="dk1"/>
                </a:solidFill>
              </a:rPr>
              <a:t>being diligent to preserve the unity of the Spirit in the bond of peace</a:t>
            </a:r>
            <a:r>
              <a:rPr lang="en" sz="3100" i="1">
                <a:solidFill>
                  <a:schemeClr val="dk1"/>
                </a:solidFill>
              </a:rPr>
              <a:t>. 4 There is one body and one Spirit, just as also you were called in one hope of your calling; 5 one Lord, one faith, </a:t>
            </a:r>
            <a:r>
              <a:rPr lang="en" sz="3100" i="1" u="sng">
                <a:solidFill>
                  <a:srgbClr val="FFFF00"/>
                </a:solidFill>
              </a:rPr>
              <a:t>one baptism</a:t>
            </a:r>
            <a:r>
              <a:rPr lang="en" sz="3100" i="1">
                <a:solidFill>
                  <a:schemeClr val="dk1"/>
                </a:solidFill>
              </a:rPr>
              <a:t>, 6 one God and Father of all who is over all and through all and in all.”</a:t>
            </a:r>
            <a:endParaRPr sz="31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06925" y="0"/>
            <a:ext cx="93732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GIFTS OF THE HOLY SPIRIT?</a:t>
            </a:r>
            <a:endParaRPr sz="5000" b="1">
              <a:solidFill>
                <a:srgbClr val="00FFFF"/>
              </a:solidFill>
            </a:endParaRPr>
          </a:p>
        </p:txBody>
      </p:sp>
      <p:sp>
        <p:nvSpPr>
          <p:cNvPr id="109" name="Google Shape;109;p22"/>
          <p:cNvSpPr txBox="1">
            <a:spLocks noGrp="1"/>
          </p:cNvSpPr>
          <p:nvPr>
            <p:ph type="subTitle" idx="1"/>
          </p:nvPr>
        </p:nvSpPr>
        <p:spPr>
          <a:xfrm>
            <a:off x="-188150" y="517043"/>
            <a:ext cx="9373200" cy="4625882"/>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800" dirty="0">
                <a:solidFill>
                  <a:srgbClr val="FFFF00"/>
                </a:solidFill>
              </a:rPr>
              <a:t>The ability of some believers to perform miracles was bestowed through the laying on of the apostles’ hands.  </a:t>
            </a:r>
            <a:r>
              <a:rPr lang="en" sz="1800" u="sng" dirty="0">
                <a:solidFill>
                  <a:srgbClr val="FFFF00"/>
                </a:solidFill>
              </a:rPr>
              <a:t>Acts 8:18</a:t>
            </a:r>
            <a:r>
              <a:rPr lang="en" sz="1800" dirty="0">
                <a:solidFill>
                  <a:srgbClr val="FFFF00"/>
                </a:solidFill>
              </a:rPr>
              <a:t> </a:t>
            </a:r>
            <a:r>
              <a:rPr lang="en" sz="1800" i="1" dirty="0">
                <a:solidFill>
                  <a:schemeClr val="dk1"/>
                </a:solidFill>
              </a:rPr>
              <a:t>“And when Simon saw that </a:t>
            </a:r>
            <a:r>
              <a:rPr lang="en" sz="1800" i="1" u="sng" dirty="0">
                <a:solidFill>
                  <a:schemeClr val="dk1"/>
                </a:solidFill>
              </a:rPr>
              <a:t>through the laying on of the apostles’ hands the Holy Spirit was given</a:t>
            </a:r>
            <a:r>
              <a:rPr lang="en" sz="1800" i="1" dirty="0">
                <a:solidFill>
                  <a:schemeClr val="dk1"/>
                </a:solidFill>
              </a:rPr>
              <a:t>, he offered them money,”</a:t>
            </a:r>
            <a:r>
              <a:rPr lang="en" sz="1800" dirty="0">
                <a:solidFill>
                  <a:srgbClr val="FFFF00"/>
                </a:solidFill>
              </a:rPr>
              <a:t>  </a:t>
            </a:r>
            <a:r>
              <a:rPr lang="en" sz="1800" u="sng" dirty="0">
                <a:solidFill>
                  <a:srgbClr val="FFFF00"/>
                </a:solidFill>
              </a:rPr>
              <a:t>Rom.1:11</a:t>
            </a:r>
            <a:r>
              <a:rPr lang="en" sz="1800" dirty="0">
                <a:solidFill>
                  <a:srgbClr val="FFFF00"/>
                </a:solidFill>
              </a:rPr>
              <a:t> </a:t>
            </a:r>
            <a:r>
              <a:rPr lang="en" sz="1800" i="1" dirty="0">
                <a:solidFill>
                  <a:schemeClr val="dk1"/>
                </a:solidFill>
              </a:rPr>
              <a:t>“For I </a:t>
            </a:r>
            <a:r>
              <a:rPr lang="en" sz="1800" dirty="0">
                <a:solidFill>
                  <a:srgbClr val="FFFF00"/>
                </a:solidFill>
              </a:rPr>
              <a:t>(Paul) </a:t>
            </a:r>
            <a:r>
              <a:rPr lang="en" sz="1800" i="1" dirty="0">
                <a:solidFill>
                  <a:schemeClr val="dk1"/>
                </a:solidFill>
              </a:rPr>
              <a:t>long to see you so </a:t>
            </a:r>
            <a:r>
              <a:rPr lang="en" sz="1800" i="1" u="sng" dirty="0">
                <a:solidFill>
                  <a:schemeClr val="dk1"/>
                </a:solidFill>
              </a:rPr>
              <a:t>that I may impart some spiritual gift to you</a:t>
            </a:r>
            <a:r>
              <a:rPr lang="en" sz="1800" i="1" dirty="0">
                <a:solidFill>
                  <a:schemeClr val="dk1"/>
                </a:solidFill>
              </a:rPr>
              <a:t>, that you may be established;”</a:t>
            </a:r>
            <a:endParaRPr sz="1800" i="1" dirty="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800" dirty="0">
                <a:solidFill>
                  <a:srgbClr val="00FFFF"/>
                </a:solidFill>
              </a:rPr>
              <a:t>Many today teach that a person needs to be actively moved by the Spirit, via speaking in tongues, a “miracle”, a “vision”, or something similar, in order to be saved.  Could this be the </a:t>
            </a:r>
            <a:r>
              <a:rPr lang="en" sz="1800" i="1" dirty="0">
                <a:solidFill>
                  <a:schemeClr val="dk1"/>
                </a:solidFill>
              </a:rPr>
              <a:t>“one baptism”</a:t>
            </a:r>
            <a:r>
              <a:rPr lang="en" sz="1800" dirty="0">
                <a:solidFill>
                  <a:srgbClr val="00FFFF"/>
                </a:solidFill>
              </a:rPr>
              <a:t> that Paul was referring to in Ephesians 4?</a:t>
            </a:r>
            <a:endParaRPr sz="1800" dirty="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800" dirty="0">
                <a:solidFill>
                  <a:srgbClr val="FFFF00"/>
                </a:solidFill>
              </a:rPr>
              <a:t>QUESTION:  Where, in scripture, was a person EVER explicitly commanded to be baptized with the Holy Spirit?  If the Holy Spirit was the One doing the miraculous “immersing” in His own power, then a person had no control over if they received that ability or not! </a:t>
            </a:r>
            <a:r>
              <a:rPr lang="en" sz="1800" u="sng" dirty="0">
                <a:solidFill>
                  <a:srgbClr val="FFFF00"/>
                </a:solidFill>
              </a:rPr>
              <a:t>1 Cor.12:11</a:t>
            </a:r>
            <a:r>
              <a:rPr lang="en" sz="1800" dirty="0">
                <a:solidFill>
                  <a:srgbClr val="FFFF00"/>
                </a:solidFill>
              </a:rPr>
              <a:t> </a:t>
            </a:r>
            <a:r>
              <a:rPr lang="en" sz="1800" i="1" dirty="0">
                <a:solidFill>
                  <a:schemeClr val="dk1"/>
                </a:solidFill>
              </a:rPr>
              <a:t>“But one and the same Spirit works all these things, </a:t>
            </a:r>
            <a:r>
              <a:rPr lang="en" sz="1800" i="1" u="sng" dirty="0">
                <a:solidFill>
                  <a:schemeClr val="dk1"/>
                </a:solidFill>
              </a:rPr>
              <a:t>distributing to each one individually just as He wills</a:t>
            </a:r>
            <a:r>
              <a:rPr lang="en" sz="1800" i="1" dirty="0">
                <a:solidFill>
                  <a:schemeClr val="dk1"/>
                </a:solidFill>
              </a:rPr>
              <a:t>.”</a:t>
            </a:r>
            <a:endParaRPr sz="1800" i="1" dirty="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800" dirty="0">
                <a:solidFill>
                  <a:srgbClr val="00FFFF"/>
                </a:solidFill>
              </a:rPr>
              <a:t>What did the Holy Spirit call those Roman Christians who had no spiritual gifts yet?</a:t>
            </a:r>
            <a:r>
              <a:rPr lang="en" sz="1800" dirty="0">
                <a:solidFill>
                  <a:srgbClr val="FFFF00"/>
                </a:solidFill>
              </a:rPr>
              <a:t>  </a:t>
            </a:r>
            <a:r>
              <a:rPr lang="en" sz="1800" u="sng" dirty="0">
                <a:solidFill>
                  <a:srgbClr val="FFFF00"/>
                </a:solidFill>
              </a:rPr>
              <a:t>Rom.1:7-8</a:t>
            </a:r>
            <a:r>
              <a:rPr lang="en" sz="1800" dirty="0">
                <a:solidFill>
                  <a:srgbClr val="FFFF00"/>
                </a:solidFill>
              </a:rPr>
              <a:t> </a:t>
            </a:r>
            <a:r>
              <a:rPr lang="en" sz="1800" i="1" dirty="0">
                <a:solidFill>
                  <a:schemeClr val="dk1"/>
                </a:solidFill>
              </a:rPr>
              <a:t>“To all who are </a:t>
            </a:r>
            <a:r>
              <a:rPr lang="en" sz="1800" i="1" u="sng" dirty="0">
                <a:solidFill>
                  <a:schemeClr val="dk1"/>
                </a:solidFill>
              </a:rPr>
              <a:t>beloved of God</a:t>
            </a:r>
            <a:r>
              <a:rPr lang="en" sz="1800" i="1" dirty="0">
                <a:solidFill>
                  <a:schemeClr val="dk1"/>
                </a:solidFill>
              </a:rPr>
              <a:t> in Rome, </a:t>
            </a:r>
            <a:r>
              <a:rPr lang="en" sz="1800" i="1" u="sng" dirty="0">
                <a:solidFill>
                  <a:schemeClr val="dk1"/>
                </a:solidFill>
              </a:rPr>
              <a:t>called as saints</a:t>
            </a:r>
            <a:r>
              <a:rPr lang="en" sz="1800" i="1" dirty="0">
                <a:solidFill>
                  <a:schemeClr val="dk1"/>
                </a:solidFill>
              </a:rPr>
              <a:t>: </a:t>
            </a:r>
            <a:r>
              <a:rPr lang="en" sz="1800" i="1" u="sng" dirty="0">
                <a:solidFill>
                  <a:schemeClr val="dk1"/>
                </a:solidFill>
              </a:rPr>
              <a:t>Grace to you and peace</a:t>
            </a:r>
            <a:r>
              <a:rPr lang="en" sz="1800" i="1" dirty="0">
                <a:solidFill>
                  <a:schemeClr val="dk1"/>
                </a:solidFill>
              </a:rPr>
              <a:t> from God our Father and the Lord Jesus Christ. 8 First, I thank my God through Jesus Christ for you all, because </a:t>
            </a:r>
            <a:r>
              <a:rPr lang="en" sz="1800" i="1" u="sng" dirty="0">
                <a:solidFill>
                  <a:schemeClr val="dk1"/>
                </a:solidFill>
              </a:rPr>
              <a:t>your faith is being proclaimed throughout the whole world</a:t>
            </a:r>
            <a:r>
              <a:rPr lang="en" sz="1800" i="1" dirty="0">
                <a:solidFill>
                  <a:schemeClr val="dk1"/>
                </a:solidFill>
              </a:rPr>
              <a:t>.”</a:t>
            </a:r>
            <a:r>
              <a:rPr lang="en" sz="1800" dirty="0">
                <a:solidFill>
                  <a:srgbClr val="FFFF00"/>
                </a:solidFill>
              </a:rPr>
              <a:t>  </a:t>
            </a:r>
            <a:r>
              <a:rPr lang="en" sz="1800" dirty="0">
                <a:solidFill>
                  <a:srgbClr val="00FFFF"/>
                </a:solidFill>
              </a:rPr>
              <a:t>No gifts of the Holy Spirit yet, but clearly saved!</a:t>
            </a:r>
            <a:endParaRPr sz="18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06925" y="0"/>
            <a:ext cx="93732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IS IT SPIRIT BAPTISM HERE?</a:t>
            </a:r>
            <a:endParaRPr sz="5000" b="1">
              <a:solidFill>
                <a:srgbClr val="00FFFF"/>
              </a:solidFill>
            </a:endParaRPr>
          </a:p>
        </p:txBody>
      </p:sp>
      <p:sp>
        <p:nvSpPr>
          <p:cNvPr id="115" name="Google Shape;115;p23"/>
          <p:cNvSpPr txBox="1">
            <a:spLocks noGrp="1"/>
          </p:cNvSpPr>
          <p:nvPr>
            <p:ph type="subTitle" idx="1"/>
          </p:nvPr>
        </p:nvSpPr>
        <p:spPr>
          <a:xfrm>
            <a:off x="-188200" y="382995"/>
            <a:ext cx="9373200" cy="475993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Matt.28:19</a:t>
            </a:r>
            <a:r>
              <a:rPr lang="en" sz="2000" dirty="0">
                <a:solidFill>
                  <a:srgbClr val="00FFFF"/>
                </a:solidFill>
              </a:rPr>
              <a:t> </a:t>
            </a:r>
            <a:r>
              <a:rPr lang="en" sz="2000" i="1" dirty="0">
                <a:solidFill>
                  <a:schemeClr val="dk1"/>
                </a:solidFill>
              </a:rPr>
              <a:t>“Go therefore and </a:t>
            </a:r>
            <a:r>
              <a:rPr lang="en" sz="2000" i="1" u="sng" dirty="0">
                <a:solidFill>
                  <a:schemeClr val="dk1"/>
                </a:solidFill>
              </a:rPr>
              <a:t>make disciples of all the nations</a:t>
            </a:r>
            <a:r>
              <a:rPr lang="en" sz="2000" i="1" dirty="0">
                <a:solidFill>
                  <a:schemeClr val="dk1"/>
                </a:solidFill>
              </a:rPr>
              <a:t>, </a:t>
            </a:r>
            <a:r>
              <a:rPr lang="en" sz="2000" i="1" u="sng" dirty="0">
                <a:solidFill>
                  <a:schemeClr val="dk1"/>
                </a:solidFill>
              </a:rPr>
              <a:t>baptizing them in the name of the Father and the Son and the Holy Spirit</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Acts 2:38</a:t>
            </a:r>
            <a:r>
              <a:rPr lang="en" sz="2000" dirty="0">
                <a:solidFill>
                  <a:srgbClr val="00FFFF"/>
                </a:solidFill>
              </a:rPr>
              <a:t> </a:t>
            </a:r>
            <a:r>
              <a:rPr lang="en" sz="2000" i="1" dirty="0">
                <a:solidFill>
                  <a:schemeClr val="dk1"/>
                </a:solidFill>
              </a:rPr>
              <a:t>“Peter said to them, “Repent, and </a:t>
            </a:r>
            <a:r>
              <a:rPr lang="en" sz="2000" i="1" u="sng" dirty="0">
                <a:solidFill>
                  <a:schemeClr val="dk1"/>
                </a:solidFill>
              </a:rPr>
              <a:t>each of you be baptized in the name of Jesus Christ for the forgiveness of your sins</a:t>
            </a:r>
            <a:r>
              <a:rPr lang="en" sz="2000" i="1" dirty="0">
                <a:solidFill>
                  <a:schemeClr val="dk1"/>
                </a:solidFill>
              </a:rPr>
              <a:t>; and you will receive the gift of the Holy Spirit.”</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1 Cor.12:13</a:t>
            </a:r>
            <a:r>
              <a:rPr lang="en" sz="2000" dirty="0">
                <a:solidFill>
                  <a:srgbClr val="00FFFF"/>
                </a:solidFill>
              </a:rPr>
              <a:t> </a:t>
            </a:r>
            <a:r>
              <a:rPr lang="en" sz="2000" i="1" dirty="0">
                <a:solidFill>
                  <a:schemeClr val="dk1"/>
                </a:solidFill>
              </a:rPr>
              <a:t>“For </a:t>
            </a:r>
            <a:r>
              <a:rPr lang="en" sz="2000" i="1" u="sng" dirty="0">
                <a:solidFill>
                  <a:schemeClr val="dk1"/>
                </a:solidFill>
              </a:rPr>
              <a:t>by one Spirit we were all baptized into one body</a:t>
            </a:r>
            <a:r>
              <a:rPr lang="en" sz="2000" i="1" dirty="0">
                <a:solidFill>
                  <a:schemeClr val="dk1"/>
                </a:solidFill>
              </a:rPr>
              <a:t>, whether Jews or Greeks, whether slaves or free, and </a:t>
            </a:r>
            <a:r>
              <a:rPr lang="en" sz="2000" i="1" u="sng" dirty="0">
                <a:solidFill>
                  <a:schemeClr val="dk1"/>
                </a:solidFill>
              </a:rPr>
              <a:t>we were all made to drink of one Spirit</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Those that say that the Holy Spirit must cause miraculous events through us in order to be saved will point to these verses, which do not specify WATER, and say “See!  Right there, he’s telling them to baptize people, or to be baptized, with the Holy Spirit!  And 1 Cor.12 says it is the Holy Spirit who baptized us into the body, Christ’s church!”</a:t>
            </a:r>
            <a:endParaRPr sz="2000" dirty="0">
              <a:solidFill>
                <a:srgbClr val="FFFF00"/>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Let’s take </a:t>
            </a:r>
            <a:r>
              <a:rPr lang="en" sz="2000" u="sng" dirty="0">
                <a:solidFill>
                  <a:srgbClr val="FFFF00"/>
                </a:solidFill>
              </a:rPr>
              <a:t>Acts 2:38</a:t>
            </a:r>
            <a:r>
              <a:rPr lang="en" sz="2000" dirty="0">
                <a:solidFill>
                  <a:srgbClr val="00FFFF"/>
                </a:solidFill>
              </a:rPr>
              <a:t>, a famous verse, as an example.  It is true that water is nowhere mentioned in this passage.  If this was the only example of baptism we had, we wouldn’t know the method.  It could be the Holy Spirit, or it could be that they were baptized in a vat of grape juice.  The text does not say.</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06925" y="0"/>
            <a:ext cx="93732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“IN THE NAME OF THE LORD”</a:t>
            </a:r>
            <a:endParaRPr sz="4900" b="1">
              <a:solidFill>
                <a:srgbClr val="00FFFF"/>
              </a:solidFill>
            </a:endParaRPr>
          </a:p>
        </p:txBody>
      </p:sp>
      <p:sp>
        <p:nvSpPr>
          <p:cNvPr id="121" name="Google Shape;121;p24"/>
          <p:cNvSpPr txBox="1">
            <a:spLocks noGrp="1"/>
          </p:cNvSpPr>
          <p:nvPr>
            <p:ph type="subTitle" idx="1"/>
          </p:nvPr>
        </p:nvSpPr>
        <p:spPr>
          <a:xfrm>
            <a:off x="-201675" y="354270"/>
            <a:ext cx="9468000" cy="4788655"/>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i="1" dirty="0">
                <a:solidFill>
                  <a:schemeClr val="dk1"/>
                </a:solidFill>
              </a:rPr>
              <a:t>“In the name of the Lord”</a:t>
            </a:r>
            <a:r>
              <a:rPr lang="en" sz="1900" dirty="0">
                <a:solidFill>
                  <a:srgbClr val="FFFF00"/>
                </a:solidFill>
              </a:rPr>
              <a:t> means “by/under the command and authority of God”.  If we can determine which baptism was “under the command of God”, for ALL believers, we will know what the </a:t>
            </a:r>
            <a:r>
              <a:rPr lang="en" sz="1900" i="1" dirty="0">
                <a:solidFill>
                  <a:schemeClr val="dk1"/>
                </a:solidFill>
              </a:rPr>
              <a:t>“one baptism”</a:t>
            </a:r>
            <a:r>
              <a:rPr lang="en" sz="1900" dirty="0">
                <a:solidFill>
                  <a:srgbClr val="FFFF00"/>
                </a:solidFill>
              </a:rPr>
              <a:t> that unites all believers is!</a:t>
            </a:r>
            <a:endParaRPr sz="1900" dirty="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Matt.28:19</a:t>
            </a:r>
            <a:r>
              <a:rPr lang="en" sz="1900" dirty="0">
                <a:solidFill>
                  <a:srgbClr val="FFFF00"/>
                </a:solidFill>
              </a:rPr>
              <a:t> </a:t>
            </a:r>
            <a:r>
              <a:rPr lang="en" sz="1900" i="1" dirty="0">
                <a:solidFill>
                  <a:schemeClr val="dk1"/>
                </a:solidFill>
              </a:rPr>
              <a:t>“</a:t>
            </a:r>
            <a:r>
              <a:rPr lang="en" sz="1900" i="1" u="sng" dirty="0">
                <a:solidFill>
                  <a:schemeClr val="dk1"/>
                </a:solidFill>
              </a:rPr>
              <a:t>in the name of</a:t>
            </a:r>
            <a:r>
              <a:rPr lang="en" sz="1900" i="1" dirty="0">
                <a:solidFill>
                  <a:schemeClr val="dk1"/>
                </a:solidFill>
              </a:rPr>
              <a:t> the Father, the Son, and the Holy Spirit.”</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Acts 2:38</a:t>
            </a:r>
            <a:r>
              <a:rPr lang="en" sz="1900" dirty="0">
                <a:solidFill>
                  <a:srgbClr val="FFFF00"/>
                </a:solidFill>
              </a:rPr>
              <a:t> </a:t>
            </a:r>
            <a:r>
              <a:rPr lang="en" sz="1900" i="1" dirty="0">
                <a:solidFill>
                  <a:schemeClr val="dk1"/>
                </a:solidFill>
              </a:rPr>
              <a:t>“be baptized </a:t>
            </a:r>
            <a:r>
              <a:rPr lang="en" sz="1900" i="1" u="sng" dirty="0">
                <a:solidFill>
                  <a:schemeClr val="dk1"/>
                </a:solidFill>
              </a:rPr>
              <a:t>in the name of Jesus Christ</a:t>
            </a:r>
            <a:r>
              <a:rPr lang="en" sz="1900" i="1" dirty="0">
                <a:solidFill>
                  <a:schemeClr val="dk1"/>
                </a:solidFill>
              </a:rPr>
              <a:t>.”</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Acts 8:14-16</a:t>
            </a:r>
            <a:r>
              <a:rPr lang="en" sz="1900" dirty="0">
                <a:solidFill>
                  <a:srgbClr val="FFFF00"/>
                </a:solidFill>
              </a:rPr>
              <a:t> </a:t>
            </a:r>
            <a:r>
              <a:rPr lang="en" sz="1900" i="1" dirty="0">
                <a:solidFill>
                  <a:schemeClr val="dk1"/>
                </a:solidFill>
              </a:rPr>
              <a:t>“Now when the apostles who were at Jerusalem heard that Samaria had received the word of God, they sent Peter and John to them, 15 who, when they had come down, prayed for them </a:t>
            </a:r>
            <a:r>
              <a:rPr lang="en" sz="1900" i="1" u="sng" dirty="0">
                <a:solidFill>
                  <a:schemeClr val="dk1"/>
                </a:solidFill>
              </a:rPr>
              <a:t>that they might receive the Holy Spirit</a:t>
            </a:r>
            <a:r>
              <a:rPr lang="en" sz="1900" i="1" dirty="0">
                <a:solidFill>
                  <a:schemeClr val="dk1"/>
                </a:solidFill>
              </a:rPr>
              <a:t>. 16 For </a:t>
            </a:r>
            <a:r>
              <a:rPr lang="en" sz="1900" i="1" u="sng" dirty="0">
                <a:solidFill>
                  <a:schemeClr val="dk1"/>
                </a:solidFill>
              </a:rPr>
              <a:t>as yet He had fallen upon none of them</a:t>
            </a:r>
            <a:r>
              <a:rPr lang="en" sz="1900" i="1" dirty="0">
                <a:solidFill>
                  <a:schemeClr val="dk1"/>
                </a:solidFill>
              </a:rPr>
              <a:t>. </a:t>
            </a:r>
            <a:r>
              <a:rPr lang="en" sz="1900" i="1" u="sng" dirty="0">
                <a:solidFill>
                  <a:schemeClr val="dk1"/>
                </a:solidFill>
              </a:rPr>
              <a:t>They had only been baptized in the name of the Lord Jesus</a:t>
            </a:r>
            <a:r>
              <a:rPr lang="en" sz="1900" i="1" dirty="0">
                <a:solidFill>
                  <a:schemeClr val="dk1"/>
                </a:solidFill>
              </a:rPr>
              <a:t>.”</a:t>
            </a:r>
            <a:r>
              <a:rPr lang="en" sz="1900" dirty="0">
                <a:solidFill>
                  <a:srgbClr val="FFFF00"/>
                </a:solidFill>
              </a:rPr>
              <a:t> </a:t>
            </a:r>
            <a:r>
              <a:rPr lang="en" sz="1900" dirty="0">
                <a:solidFill>
                  <a:srgbClr val="00FFFF"/>
                </a:solidFill>
              </a:rPr>
              <a:t> They had NOT received miraculous gifts of the Holy Spirit, but they HAD been baptized </a:t>
            </a:r>
            <a:r>
              <a:rPr lang="en" sz="1900" i="1" dirty="0">
                <a:solidFill>
                  <a:schemeClr val="dk1"/>
                </a:solidFill>
              </a:rPr>
              <a:t>“in the name of the Lord” </a:t>
            </a:r>
            <a:r>
              <a:rPr lang="en" sz="1900" dirty="0">
                <a:solidFill>
                  <a:srgbClr val="00FFFF"/>
                </a:solidFill>
              </a:rPr>
              <a:t>!  Then what baptism is it that is </a:t>
            </a:r>
            <a:r>
              <a:rPr lang="en" sz="1900" i="1" dirty="0">
                <a:solidFill>
                  <a:schemeClr val="dk1"/>
                </a:solidFill>
              </a:rPr>
              <a:t>“in the name of the Lord”</a:t>
            </a:r>
            <a:r>
              <a:rPr lang="en" sz="1900" dirty="0">
                <a:solidFill>
                  <a:srgbClr val="FFFF00"/>
                </a:solidFill>
              </a:rPr>
              <a:t> </a:t>
            </a:r>
            <a:r>
              <a:rPr lang="en" sz="1900" dirty="0">
                <a:solidFill>
                  <a:srgbClr val="00FFFF"/>
                </a:solidFill>
              </a:rPr>
              <a:t>?  (See </a:t>
            </a:r>
            <a:r>
              <a:rPr lang="en" sz="1900" u="sng" dirty="0">
                <a:solidFill>
                  <a:srgbClr val="FFFF00"/>
                </a:solidFill>
              </a:rPr>
              <a:t>Acts 19:5</a:t>
            </a:r>
            <a:r>
              <a:rPr lang="en" sz="1900" dirty="0">
                <a:solidFill>
                  <a:srgbClr val="00FFFF"/>
                </a:solidFill>
              </a:rPr>
              <a:t> also)</a:t>
            </a:r>
            <a:endParaRPr sz="1900" dirty="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Acts 10:45-47</a:t>
            </a:r>
            <a:r>
              <a:rPr lang="en" sz="1900" dirty="0">
                <a:solidFill>
                  <a:srgbClr val="FFFF00"/>
                </a:solidFill>
              </a:rPr>
              <a:t> </a:t>
            </a:r>
            <a:r>
              <a:rPr lang="en" sz="1900" i="1" dirty="0">
                <a:solidFill>
                  <a:schemeClr val="dk1"/>
                </a:solidFill>
              </a:rPr>
              <a:t>“All the circumcised believers who came with Peter were amazed, because the gift of the Holy Spirit had been poured out on the Gentiles also. 46 For they were hearing them speaking with tongues and exalting God. Then Peter answered, 47 “</a:t>
            </a:r>
            <a:r>
              <a:rPr lang="en" sz="1900" i="1" u="sng" dirty="0">
                <a:solidFill>
                  <a:schemeClr val="dk1"/>
                </a:solidFill>
              </a:rPr>
              <a:t>Surely no one can refuse the water for these to be baptized</a:t>
            </a:r>
            <a:r>
              <a:rPr lang="en" sz="1900" i="1" dirty="0">
                <a:solidFill>
                  <a:schemeClr val="dk1"/>
                </a:solidFill>
              </a:rPr>
              <a:t> who have received the Holy Spirit just as we did, can he?” 48 And </a:t>
            </a:r>
            <a:r>
              <a:rPr lang="en" sz="1900" i="1" u="sng" dirty="0">
                <a:solidFill>
                  <a:schemeClr val="dk1"/>
                </a:solidFill>
              </a:rPr>
              <a:t>he ordered them to be baptized in the name of Jesus Christ</a:t>
            </a:r>
            <a:r>
              <a:rPr lang="en" sz="1900" i="1" dirty="0">
                <a:solidFill>
                  <a:schemeClr val="dk1"/>
                </a:solidFill>
              </a:rPr>
              <a:t>.”</a:t>
            </a:r>
            <a:r>
              <a:rPr lang="en" sz="1900" dirty="0">
                <a:solidFill>
                  <a:srgbClr val="FFFF00"/>
                </a:solidFill>
              </a:rPr>
              <a:t>  </a:t>
            </a:r>
            <a:r>
              <a:rPr lang="en" sz="1900" dirty="0">
                <a:solidFill>
                  <a:srgbClr val="00FFFF"/>
                </a:solidFill>
              </a:rPr>
              <a:t>In WATER, and AFTER the miracle!</a:t>
            </a: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06925" y="0"/>
            <a:ext cx="9373200" cy="476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t>
            </a:r>
            <a:r>
              <a:rPr lang="en" sz="5000" b="1" u="sng">
                <a:solidFill>
                  <a:srgbClr val="00FFFF"/>
                </a:solidFill>
              </a:rPr>
              <a:t>ONE</a:t>
            </a:r>
            <a:r>
              <a:rPr lang="en" sz="5000" b="1">
                <a:solidFill>
                  <a:srgbClr val="00FFFF"/>
                </a:solidFill>
              </a:rPr>
              <a:t> BAPTISM”</a:t>
            </a:r>
            <a:endParaRPr sz="5000" b="1">
              <a:solidFill>
                <a:srgbClr val="00FFFF"/>
              </a:solidFill>
            </a:endParaRPr>
          </a:p>
        </p:txBody>
      </p:sp>
      <p:sp>
        <p:nvSpPr>
          <p:cNvPr id="127" name="Google Shape;127;p25"/>
          <p:cNvSpPr txBox="1">
            <a:spLocks noGrp="1"/>
          </p:cNvSpPr>
          <p:nvPr>
            <p:ph type="subTitle" idx="1"/>
          </p:nvPr>
        </p:nvSpPr>
        <p:spPr>
          <a:xfrm>
            <a:off x="-181375" y="584066"/>
            <a:ext cx="9373200" cy="4558833"/>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How does the Holy Spirit, through water baptism, “immerse” us into ONE body?</a:t>
            </a:r>
          </a:p>
          <a:p>
            <a:pPr marL="457200" lvl="0" indent="-349250" algn="l" rtl="0">
              <a:lnSpc>
                <a:spcPct val="90000"/>
              </a:lnSpc>
              <a:spcBef>
                <a:spcPts val="0"/>
              </a:spcBef>
              <a:spcAft>
                <a:spcPts val="0"/>
              </a:spcAft>
              <a:buClr>
                <a:srgbClr val="FFFF00"/>
              </a:buClr>
              <a:buSzPts val="1900"/>
              <a:buChar char="●"/>
            </a:pPr>
            <a:r>
              <a:rPr lang="en" sz="1900" dirty="0">
                <a:solidFill>
                  <a:schemeClr val="accent1">
                    <a:lumMod val="40000"/>
                    <a:lumOff val="60000"/>
                  </a:schemeClr>
                </a:solidFill>
              </a:rPr>
              <a:t>Because the Holy Spirit is God, and it is the words of Jesus, relayed through the Holy Spirit to the apostles, by which we are born again!</a:t>
            </a:r>
            <a:endParaRPr sz="1900" dirty="0">
              <a:solidFill>
                <a:schemeClr val="accent1">
                  <a:lumMod val="40000"/>
                  <a:lumOff val="60000"/>
                </a:schemeClr>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Jn.3:5</a:t>
            </a:r>
            <a:r>
              <a:rPr lang="en" sz="1900" dirty="0">
                <a:solidFill>
                  <a:srgbClr val="00FFFF"/>
                </a:solidFill>
              </a:rPr>
              <a:t> </a:t>
            </a:r>
            <a:r>
              <a:rPr lang="en" sz="1900" i="1" dirty="0">
                <a:solidFill>
                  <a:schemeClr val="dk1"/>
                </a:solidFill>
              </a:rPr>
              <a:t>“Jesus answered, “Truly, truly, I say to you, </a:t>
            </a:r>
            <a:r>
              <a:rPr lang="en" sz="1900" i="1" u="sng" dirty="0">
                <a:solidFill>
                  <a:schemeClr val="dk1"/>
                </a:solidFill>
              </a:rPr>
              <a:t>unless one is born of water and the Spirit</a:t>
            </a:r>
            <a:r>
              <a:rPr lang="en" sz="1900" i="1" dirty="0">
                <a:solidFill>
                  <a:schemeClr val="dk1"/>
                </a:solidFill>
              </a:rPr>
              <a:t> he cannot enter into the kingdom of God.”</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1 Pet.1:23</a:t>
            </a:r>
            <a:r>
              <a:rPr lang="en" sz="1900" dirty="0">
                <a:solidFill>
                  <a:srgbClr val="00FFFF"/>
                </a:solidFill>
              </a:rPr>
              <a:t> </a:t>
            </a:r>
            <a:r>
              <a:rPr lang="en" sz="1900" i="1" dirty="0">
                <a:solidFill>
                  <a:schemeClr val="dk1"/>
                </a:solidFill>
              </a:rPr>
              <a:t>“for </a:t>
            </a:r>
            <a:r>
              <a:rPr lang="en" sz="1900" i="1" u="sng" dirty="0">
                <a:solidFill>
                  <a:schemeClr val="dk1"/>
                </a:solidFill>
              </a:rPr>
              <a:t>you have been born again</a:t>
            </a:r>
            <a:r>
              <a:rPr lang="en" sz="1900" i="1" dirty="0">
                <a:solidFill>
                  <a:schemeClr val="dk1"/>
                </a:solidFill>
              </a:rPr>
              <a:t> not of seed which is perishable but imperishable, that is, </a:t>
            </a:r>
            <a:r>
              <a:rPr lang="en" sz="1900" i="1" u="sng" dirty="0">
                <a:solidFill>
                  <a:schemeClr val="dk1"/>
                </a:solidFill>
              </a:rPr>
              <a:t>through the living and enduring word of God</a:t>
            </a:r>
            <a:r>
              <a:rPr lang="en" sz="1900" i="1" dirty="0">
                <a:solidFill>
                  <a:schemeClr val="dk1"/>
                </a:solidFill>
              </a:rPr>
              <a:t>.”</a:t>
            </a:r>
            <a:endParaRPr sz="1900" i="1" dirty="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This is what the Corinthian Christians had already done to be saved!</a:t>
            </a:r>
            <a:endParaRPr sz="1900" dirty="0">
              <a:solidFill>
                <a:srgbClr val="00FFFF"/>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Acts 18:8</a:t>
            </a:r>
            <a:r>
              <a:rPr lang="en" sz="1900" dirty="0">
                <a:solidFill>
                  <a:srgbClr val="00FFFF"/>
                </a:solidFill>
              </a:rPr>
              <a:t> </a:t>
            </a:r>
            <a:r>
              <a:rPr lang="en" sz="1900" i="1" dirty="0">
                <a:solidFill>
                  <a:schemeClr val="dk1"/>
                </a:solidFill>
              </a:rPr>
              <a:t>“and many of the Corinthians </a:t>
            </a:r>
            <a:r>
              <a:rPr lang="en" sz="1900" i="1" u="sng" dirty="0">
                <a:solidFill>
                  <a:schemeClr val="dk1"/>
                </a:solidFill>
              </a:rPr>
              <a:t>when they heard were believing and being baptized</a:t>
            </a:r>
            <a:r>
              <a:rPr lang="en" sz="1900" i="1" dirty="0">
                <a:solidFill>
                  <a:schemeClr val="dk1"/>
                </a:solidFill>
              </a:rPr>
              <a:t>.”</a:t>
            </a:r>
            <a:r>
              <a:rPr lang="en" sz="1900" dirty="0">
                <a:solidFill>
                  <a:srgbClr val="00FFFF"/>
                </a:solidFill>
              </a:rPr>
              <a:t>  </a:t>
            </a:r>
            <a:r>
              <a:rPr lang="en" sz="1900" u="sng" dirty="0">
                <a:solidFill>
                  <a:srgbClr val="FFFF00"/>
                </a:solidFill>
              </a:rPr>
              <a:t>I Cor.6:11</a:t>
            </a:r>
            <a:r>
              <a:rPr lang="en" sz="1900" dirty="0">
                <a:solidFill>
                  <a:srgbClr val="00FFFF"/>
                </a:solidFill>
              </a:rPr>
              <a:t> </a:t>
            </a:r>
            <a:r>
              <a:rPr lang="en" sz="1900" i="1" dirty="0">
                <a:solidFill>
                  <a:schemeClr val="dk1"/>
                </a:solidFill>
              </a:rPr>
              <a:t>“Such were some of you; </a:t>
            </a:r>
            <a:r>
              <a:rPr lang="en" sz="1900" i="1" u="sng" dirty="0">
                <a:solidFill>
                  <a:schemeClr val="dk1"/>
                </a:solidFill>
              </a:rPr>
              <a:t>but you were washed</a:t>
            </a:r>
            <a:r>
              <a:rPr lang="en" sz="1900" i="1" dirty="0">
                <a:solidFill>
                  <a:schemeClr val="dk1"/>
                </a:solidFill>
              </a:rPr>
              <a:t>, but you were sanctified, but you were justified </a:t>
            </a:r>
            <a:r>
              <a:rPr lang="en" sz="1900" i="1" u="sng" dirty="0">
                <a:solidFill>
                  <a:schemeClr val="dk1"/>
                </a:solidFill>
              </a:rPr>
              <a:t>in the name of the Lord Jesus Christ and in the Spirit of our God</a:t>
            </a:r>
            <a:r>
              <a:rPr lang="en" sz="1900" i="1" dirty="0">
                <a:solidFill>
                  <a:schemeClr val="dk1"/>
                </a:solidFill>
              </a:rPr>
              <a:t>.”</a:t>
            </a:r>
            <a:endParaRPr sz="1900" i="1" dirty="0">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dirty="0">
                <a:solidFill>
                  <a:srgbClr val="FFFF00"/>
                </a:solidFill>
              </a:rPr>
              <a:t>There is ONE baptism that is for the forgiveness of sins, ONE baptism that ALL Christians submit to in obedience to the word, and ONE baptism that binds us all together in one body.  And this is why we speak about WATER baptism so often!</a:t>
            </a:r>
            <a:endParaRPr sz="1900" dirty="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u="sng" dirty="0">
                <a:solidFill>
                  <a:srgbClr val="FFFF00"/>
                </a:solidFill>
              </a:rPr>
              <a:t>Col.3:17</a:t>
            </a:r>
            <a:r>
              <a:rPr lang="en" sz="1900" dirty="0">
                <a:solidFill>
                  <a:srgbClr val="00FFFF"/>
                </a:solidFill>
              </a:rPr>
              <a:t> </a:t>
            </a:r>
            <a:r>
              <a:rPr lang="en" sz="1900" i="1" dirty="0">
                <a:solidFill>
                  <a:schemeClr val="dk1"/>
                </a:solidFill>
              </a:rPr>
              <a:t>“</a:t>
            </a:r>
            <a:r>
              <a:rPr lang="en" sz="1900" i="1" u="sng" dirty="0">
                <a:solidFill>
                  <a:schemeClr val="dk1"/>
                </a:solidFill>
              </a:rPr>
              <a:t>Whatever you do in word or deed</a:t>
            </a:r>
            <a:r>
              <a:rPr lang="en" sz="1900" i="1" dirty="0">
                <a:solidFill>
                  <a:schemeClr val="dk1"/>
                </a:solidFill>
              </a:rPr>
              <a:t>, </a:t>
            </a:r>
            <a:r>
              <a:rPr lang="en" sz="1900" i="1" u="sng" dirty="0">
                <a:solidFill>
                  <a:schemeClr val="dk1"/>
                </a:solidFill>
              </a:rPr>
              <a:t>do all in the name of the Lord Jesus</a:t>
            </a:r>
            <a:r>
              <a:rPr lang="en" sz="1900" i="1" dirty="0">
                <a:solidFill>
                  <a:schemeClr val="dk1"/>
                </a:solidFill>
              </a:rPr>
              <a:t>,”</a:t>
            </a:r>
            <a:endParaRPr sz="1900" i="1" dirty="0">
              <a:solidFill>
                <a:schemeClr val="dk1"/>
              </a:solidFill>
            </a:endParaRPr>
          </a:p>
          <a:p>
            <a:pPr marL="457200" lvl="0" indent="-349250" algn="l" rtl="0">
              <a:lnSpc>
                <a:spcPct val="90000"/>
              </a:lnSpc>
              <a:spcBef>
                <a:spcPts val="0"/>
              </a:spcBef>
              <a:spcAft>
                <a:spcPts val="0"/>
              </a:spcAft>
              <a:buClr>
                <a:srgbClr val="00FFFF"/>
              </a:buClr>
              <a:buSzPts val="1900"/>
              <a:buChar char="●"/>
            </a:pPr>
            <a:r>
              <a:rPr lang="en" sz="1900" dirty="0">
                <a:solidFill>
                  <a:srgbClr val="00FFFF"/>
                </a:solidFill>
              </a:rPr>
              <a:t>What about YOU?  You can have your sins washed away TODAY, if you desire.</a:t>
            </a: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52800" y="0"/>
            <a:ext cx="92379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“I’M CONFUSED.”</a:t>
            </a:r>
            <a:endParaRPr sz="5000" b="1">
              <a:solidFill>
                <a:srgbClr val="00FFFF"/>
              </a:solidFill>
            </a:endParaRPr>
          </a:p>
        </p:txBody>
      </p:sp>
      <p:sp>
        <p:nvSpPr>
          <p:cNvPr id="61" name="Google Shape;61;p14"/>
          <p:cNvSpPr txBox="1">
            <a:spLocks noGrp="1"/>
          </p:cNvSpPr>
          <p:nvPr>
            <p:ph type="subTitle" idx="1"/>
          </p:nvPr>
        </p:nvSpPr>
        <p:spPr>
          <a:xfrm>
            <a:off x="-148410" y="496800"/>
            <a:ext cx="9367685" cy="4646700"/>
          </a:xfrm>
          <a:prstGeom prst="rect">
            <a:avLst/>
          </a:prstGeom>
        </p:spPr>
        <p:txBody>
          <a:bodyPr spcFirstLastPara="1" wrap="square" lIns="91425" tIns="91425" rIns="91425" bIns="91425" anchor="t" anchorCtr="0">
            <a:noAutofit/>
          </a:bodyPr>
          <a:lstStyle/>
          <a:p>
            <a:pPr marL="457200" lvl="0" indent="-419100" algn="l" rtl="0">
              <a:lnSpc>
                <a:spcPct val="90000"/>
              </a:lnSpc>
              <a:spcBef>
                <a:spcPts val="0"/>
              </a:spcBef>
              <a:spcAft>
                <a:spcPts val="0"/>
              </a:spcAft>
              <a:buClr>
                <a:srgbClr val="FFFF00"/>
              </a:buClr>
              <a:buSzPts val="3000"/>
              <a:buChar char="●"/>
            </a:pPr>
            <a:r>
              <a:rPr lang="en" sz="3000" dirty="0">
                <a:solidFill>
                  <a:srgbClr val="FFFF00"/>
                </a:solidFill>
              </a:rPr>
              <a:t>Paul is writing in Eph.4 about the very essence of the gospel - those fundamental truths that should unite us all together, among which is </a:t>
            </a:r>
            <a:r>
              <a:rPr lang="en" sz="3000" i="1" dirty="0">
                <a:solidFill>
                  <a:schemeClr val="dk1"/>
                </a:solidFill>
              </a:rPr>
              <a:t>“one baptism.”</a:t>
            </a:r>
            <a:endParaRPr sz="3000" i="1" dirty="0">
              <a:solidFill>
                <a:schemeClr val="dk1"/>
              </a:solidFill>
            </a:endParaRPr>
          </a:p>
          <a:p>
            <a:pPr marL="457200" lvl="0" indent="-419100" algn="l" rtl="0">
              <a:lnSpc>
                <a:spcPct val="90000"/>
              </a:lnSpc>
              <a:spcBef>
                <a:spcPts val="0"/>
              </a:spcBef>
              <a:spcAft>
                <a:spcPts val="0"/>
              </a:spcAft>
              <a:buClr>
                <a:schemeClr val="dk1"/>
              </a:buClr>
              <a:buSzPts val="3000"/>
              <a:buChar char="●"/>
            </a:pPr>
            <a:r>
              <a:rPr lang="en" sz="3000" dirty="0">
                <a:solidFill>
                  <a:schemeClr val="dk1"/>
                </a:solidFill>
              </a:rPr>
              <a:t>But in the New Testament we read of SIX baptisms!</a:t>
            </a:r>
            <a:endParaRPr sz="3000" dirty="0">
              <a:solidFill>
                <a:schemeClr val="dk1"/>
              </a:solidFill>
            </a:endParaRPr>
          </a:p>
          <a:p>
            <a:pPr marL="457200" lvl="0" indent="-419100" algn="l" rtl="0">
              <a:lnSpc>
                <a:spcPct val="90000"/>
              </a:lnSpc>
              <a:spcBef>
                <a:spcPts val="0"/>
              </a:spcBef>
              <a:spcAft>
                <a:spcPts val="0"/>
              </a:spcAft>
              <a:buClr>
                <a:srgbClr val="00FFFF"/>
              </a:buClr>
              <a:buSzPts val="3000"/>
              <a:buChar char="●"/>
            </a:pPr>
            <a:r>
              <a:rPr lang="en" sz="3000" dirty="0">
                <a:solidFill>
                  <a:srgbClr val="00FFFF"/>
                </a:solidFill>
              </a:rPr>
              <a:t>Jesus’ coming “baptism”, which He dreaded.</a:t>
            </a:r>
            <a:endParaRPr sz="3000" dirty="0">
              <a:solidFill>
                <a:srgbClr val="00FFFF"/>
              </a:solidFill>
            </a:endParaRPr>
          </a:p>
          <a:p>
            <a:pPr marL="457200" lvl="0" indent="-419100" algn="l" rtl="0">
              <a:lnSpc>
                <a:spcPct val="90000"/>
              </a:lnSpc>
              <a:spcBef>
                <a:spcPts val="0"/>
              </a:spcBef>
              <a:spcAft>
                <a:spcPts val="0"/>
              </a:spcAft>
              <a:buClr>
                <a:srgbClr val="FFFF00"/>
              </a:buClr>
              <a:buSzPts val="3000"/>
              <a:buChar char="●"/>
            </a:pPr>
            <a:r>
              <a:rPr lang="en" sz="3000" dirty="0">
                <a:solidFill>
                  <a:srgbClr val="FFFF00"/>
                </a:solidFill>
              </a:rPr>
              <a:t>“Baptism” into Moses.</a:t>
            </a:r>
            <a:endParaRPr sz="3000" dirty="0">
              <a:solidFill>
                <a:srgbClr val="FFFF00"/>
              </a:solidFill>
            </a:endParaRPr>
          </a:p>
          <a:p>
            <a:pPr marL="457200" lvl="0" indent="-419100" algn="l" rtl="0">
              <a:lnSpc>
                <a:spcPct val="90000"/>
              </a:lnSpc>
              <a:spcBef>
                <a:spcPts val="0"/>
              </a:spcBef>
              <a:spcAft>
                <a:spcPts val="0"/>
              </a:spcAft>
              <a:buClr>
                <a:schemeClr val="dk1"/>
              </a:buClr>
              <a:buSzPts val="3000"/>
              <a:buChar char="●"/>
            </a:pPr>
            <a:r>
              <a:rPr lang="en" sz="3000" dirty="0">
                <a:solidFill>
                  <a:schemeClr val="dk1"/>
                </a:solidFill>
              </a:rPr>
              <a:t>“Baptism” of fire.</a:t>
            </a:r>
            <a:endParaRPr sz="3000" dirty="0">
              <a:solidFill>
                <a:schemeClr val="dk1"/>
              </a:solidFill>
            </a:endParaRPr>
          </a:p>
          <a:p>
            <a:pPr marL="457200" lvl="0" indent="-419100" algn="l" rtl="0">
              <a:lnSpc>
                <a:spcPct val="90000"/>
              </a:lnSpc>
              <a:spcBef>
                <a:spcPts val="0"/>
              </a:spcBef>
              <a:spcAft>
                <a:spcPts val="0"/>
              </a:spcAft>
              <a:buClr>
                <a:srgbClr val="00FFFF"/>
              </a:buClr>
              <a:buSzPts val="3000"/>
              <a:buChar char="●"/>
            </a:pPr>
            <a:r>
              <a:rPr lang="en" sz="3000" dirty="0">
                <a:solidFill>
                  <a:srgbClr val="00FFFF"/>
                </a:solidFill>
              </a:rPr>
              <a:t>The “baptism” of John the baptizer.</a:t>
            </a:r>
            <a:endParaRPr sz="3000" dirty="0">
              <a:solidFill>
                <a:srgbClr val="00FFFF"/>
              </a:solidFill>
            </a:endParaRPr>
          </a:p>
          <a:p>
            <a:pPr marL="457200" lvl="0" indent="-419100" algn="l" rtl="0">
              <a:lnSpc>
                <a:spcPct val="90000"/>
              </a:lnSpc>
              <a:spcBef>
                <a:spcPts val="0"/>
              </a:spcBef>
              <a:spcAft>
                <a:spcPts val="0"/>
              </a:spcAft>
              <a:buClr>
                <a:srgbClr val="FFFF00"/>
              </a:buClr>
              <a:buSzPts val="3000"/>
              <a:buChar char="●"/>
            </a:pPr>
            <a:r>
              <a:rPr lang="en" sz="3000" dirty="0">
                <a:solidFill>
                  <a:srgbClr val="FFFF00"/>
                </a:solidFill>
              </a:rPr>
              <a:t>“Baptism” of the Holy Spirit.</a:t>
            </a:r>
            <a:endParaRPr sz="3000" dirty="0">
              <a:solidFill>
                <a:srgbClr val="FFFF00"/>
              </a:solidFill>
            </a:endParaRPr>
          </a:p>
          <a:p>
            <a:pPr marL="457200" lvl="0" indent="-419100" algn="l" rtl="0">
              <a:lnSpc>
                <a:spcPct val="90000"/>
              </a:lnSpc>
              <a:spcBef>
                <a:spcPts val="0"/>
              </a:spcBef>
              <a:spcAft>
                <a:spcPts val="0"/>
              </a:spcAft>
              <a:buClr>
                <a:schemeClr val="dk1"/>
              </a:buClr>
              <a:buSzPts val="3000"/>
              <a:buChar char="●"/>
            </a:pPr>
            <a:r>
              <a:rPr lang="en" sz="3000" dirty="0">
                <a:solidFill>
                  <a:schemeClr val="dk1"/>
                </a:solidFill>
              </a:rPr>
              <a:t>“Baptism” in water.</a:t>
            </a:r>
            <a:endParaRPr sz="3000" dirty="0">
              <a:solidFill>
                <a:schemeClr val="dk1"/>
              </a:solidFill>
            </a:endParaRPr>
          </a:p>
          <a:p>
            <a:pPr marL="457200" lvl="0" indent="-419100" algn="l" rtl="0">
              <a:lnSpc>
                <a:spcPct val="90000"/>
              </a:lnSpc>
              <a:spcBef>
                <a:spcPts val="0"/>
              </a:spcBef>
              <a:spcAft>
                <a:spcPts val="0"/>
              </a:spcAft>
              <a:buClr>
                <a:srgbClr val="00FFFF"/>
              </a:buClr>
              <a:buSzPts val="3000"/>
              <a:buChar char="●"/>
            </a:pPr>
            <a:r>
              <a:rPr lang="en" sz="3000" dirty="0">
                <a:solidFill>
                  <a:srgbClr val="00FFFF"/>
                </a:solidFill>
              </a:rPr>
              <a:t>So which one of these is the </a:t>
            </a:r>
            <a:r>
              <a:rPr lang="en" sz="3000" i="1" dirty="0">
                <a:solidFill>
                  <a:schemeClr val="dk1"/>
                </a:solidFill>
              </a:rPr>
              <a:t>“one baptism” </a:t>
            </a:r>
            <a:r>
              <a:rPr lang="en" sz="3000" dirty="0">
                <a:solidFill>
                  <a:srgbClr val="00FFFF"/>
                </a:solidFill>
              </a:rPr>
              <a:t>?</a:t>
            </a:r>
            <a:endParaRPr sz="3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52800" y="0"/>
            <a:ext cx="92379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WE CONFUSE OURSELVES!</a:t>
            </a:r>
            <a:endParaRPr sz="5000" b="1">
              <a:solidFill>
                <a:srgbClr val="00FFFF"/>
              </a:solidFill>
            </a:endParaRPr>
          </a:p>
        </p:txBody>
      </p:sp>
      <p:sp>
        <p:nvSpPr>
          <p:cNvPr id="67" name="Google Shape;67;p15"/>
          <p:cNvSpPr txBox="1">
            <a:spLocks noGrp="1"/>
          </p:cNvSpPr>
          <p:nvPr>
            <p:ph type="subTitle" idx="1"/>
          </p:nvPr>
        </p:nvSpPr>
        <p:spPr>
          <a:xfrm>
            <a:off x="-106925" y="496800"/>
            <a:ext cx="9326100" cy="4646700"/>
          </a:xfrm>
          <a:prstGeom prst="rect">
            <a:avLst/>
          </a:prstGeom>
        </p:spPr>
        <p:txBody>
          <a:bodyPr spcFirstLastPara="1" wrap="square" lIns="91425" tIns="91425" rIns="91425" bIns="91425" anchor="t" anchorCtr="0">
            <a:noAutofit/>
          </a:bodyPr>
          <a:lstStyle/>
          <a:p>
            <a:pPr marL="457200" lvl="0" indent="-400050" algn="l" rtl="0">
              <a:lnSpc>
                <a:spcPct val="90000"/>
              </a:lnSpc>
              <a:spcBef>
                <a:spcPts val="0"/>
              </a:spcBef>
              <a:spcAft>
                <a:spcPts val="0"/>
              </a:spcAft>
              <a:buClr>
                <a:srgbClr val="FFFF00"/>
              </a:buClr>
              <a:buSzPts val="2700"/>
              <a:buChar char="●"/>
            </a:pPr>
            <a:r>
              <a:rPr lang="en" sz="2700" dirty="0">
                <a:solidFill>
                  <a:srgbClr val="FFFF00"/>
                </a:solidFill>
              </a:rPr>
              <a:t>Human beings and the devil are causing confusion, NOT God.</a:t>
            </a:r>
            <a:r>
              <a:rPr lang="en" sz="2700" dirty="0">
                <a:solidFill>
                  <a:schemeClr val="dk1"/>
                </a:solidFill>
              </a:rPr>
              <a:t>  </a:t>
            </a:r>
            <a:r>
              <a:rPr lang="en" sz="2700" u="sng" dirty="0">
                <a:solidFill>
                  <a:srgbClr val="FFFF00"/>
                </a:solidFill>
              </a:rPr>
              <a:t>1 Cor.14:33</a:t>
            </a:r>
            <a:r>
              <a:rPr lang="en" sz="2700" dirty="0">
                <a:solidFill>
                  <a:schemeClr val="dk1"/>
                </a:solidFill>
              </a:rPr>
              <a:t> </a:t>
            </a:r>
            <a:r>
              <a:rPr lang="en" sz="2700" i="1" dirty="0">
                <a:solidFill>
                  <a:schemeClr val="dk1"/>
                </a:solidFill>
              </a:rPr>
              <a:t>“for </a:t>
            </a:r>
            <a:r>
              <a:rPr lang="en" sz="2700" i="1" u="sng" dirty="0">
                <a:solidFill>
                  <a:schemeClr val="dk1"/>
                </a:solidFill>
              </a:rPr>
              <a:t>God is not a God of confusion but of peace</a:t>
            </a:r>
            <a:r>
              <a:rPr lang="en" sz="2700" i="1" dirty="0">
                <a:solidFill>
                  <a:schemeClr val="dk1"/>
                </a:solidFill>
              </a:rPr>
              <a:t>, as in all the churches of the saints.”</a:t>
            </a:r>
            <a:endParaRPr sz="2700" dirty="0">
              <a:solidFill>
                <a:schemeClr val="dk1"/>
              </a:solidFill>
            </a:endParaRPr>
          </a:p>
          <a:p>
            <a:pPr marL="457200" lvl="0" indent="-400050" algn="l" rtl="0">
              <a:lnSpc>
                <a:spcPct val="90000"/>
              </a:lnSpc>
              <a:spcBef>
                <a:spcPts val="0"/>
              </a:spcBef>
              <a:spcAft>
                <a:spcPts val="0"/>
              </a:spcAft>
              <a:buClr>
                <a:schemeClr val="dk1"/>
              </a:buClr>
              <a:buSzPts val="2700"/>
              <a:buChar char="●"/>
            </a:pPr>
            <a:r>
              <a:rPr lang="en" sz="2700" dirty="0">
                <a:solidFill>
                  <a:schemeClr val="dk1"/>
                </a:solidFill>
              </a:rPr>
              <a:t>Let’s first learn what the Greek word “</a:t>
            </a:r>
            <a:r>
              <a:rPr lang="en" sz="2700" u="sng" dirty="0">
                <a:solidFill>
                  <a:schemeClr val="dk1"/>
                </a:solidFill>
              </a:rPr>
              <a:t>baptizo</a:t>
            </a:r>
            <a:r>
              <a:rPr lang="en" sz="2700" dirty="0">
                <a:solidFill>
                  <a:schemeClr val="dk1"/>
                </a:solidFill>
              </a:rPr>
              <a:t>” meant.  “To plunge beneath, to sink, to submerge, to immerse, to overwhelm.”  If our translators had just TRANSLATED, instead of making up a new English word, everyone today would likely agree on what it means!</a:t>
            </a:r>
            <a:endParaRPr sz="2700" dirty="0">
              <a:solidFill>
                <a:schemeClr val="dk1"/>
              </a:solidFill>
            </a:endParaRPr>
          </a:p>
          <a:p>
            <a:pPr marL="457200" lvl="0" indent="-400050" algn="l" rtl="0">
              <a:lnSpc>
                <a:spcPct val="90000"/>
              </a:lnSpc>
              <a:spcBef>
                <a:spcPts val="0"/>
              </a:spcBef>
              <a:spcAft>
                <a:spcPts val="0"/>
              </a:spcAft>
              <a:buClr>
                <a:srgbClr val="00FFFF"/>
              </a:buClr>
              <a:buSzPts val="2700"/>
              <a:buChar char="●"/>
            </a:pPr>
            <a:r>
              <a:rPr lang="en" sz="2700" dirty="0">
                <a:solidFill>
                  <a:srgbClr val="00FFFF"/>
                </a:solidFill>
              </a:rPr>
              <a:t>The ancient Greek language had entirely different words for “sprinkle” and “pour”! </a:t>
            </a:r>
            <a:r>
              <a:rPr lang="en" sz="2700" dirty="0">
                <a:solidFill>
                  <a:schemeClr val="dk1"/>
                </a:solidFill>
              </a:rPr>
              <a:t> </a:t>
            </a:r>
            <a:r>
              <a:rPr lang="en" sz="2700" dirty="0">
                <a:solidFill>
                  <a:srgbClr val="FFFF00"/>
                </a:solidFill>
              </a:rPr>
              <a:t>(</a:t>
            </a:r>
            <a:r>
              <a:rPr lang="en" sz="2700" u="sng" dirty="0">
                <a:solidFill>
                  <a:srgbClr val="FFFF00"/>
                </a:solidFill>
              </a:rPr>
              <a:t>Heb.10:22</a:t>
            </a:r>
            <a:r>
              <a:rPr lang="en" sz="2700" dirty="0">
                <a:solidFill>
                  <a:srgbClr val="FFFF00"/>
                </a:solidFill>
              </a:rPr>
              <a:t>, </a:t>
            </a:r>
            <a:r>
              <a:rPr lang="en" sz="2700" u="sng" dirty="0">
                <a:solidFill>
                  <a:srgbClr val="FFFF00"/>
                </a:solidFill>
              </a:rPr>
              <a:t>Matt.26:7</a:t>
            </a:r>
            <a:r>
              <a:rPr lang="en" sz="2700" dirty="0">
                <a:solidFill>
                  <a:srgbClr val="FFFF00"/>
                </a:solidFill>
              </a:rPr>
              <a:t>)</a:t>
            </a:r>
            <a:endParaRPr sz="2700" dirty="0">
              <a:solidFill>
                <a:srgbClr val="FFFF00"/>
              </a:solidFill>
            </a:endParaRPr>
          </a:p>
          <a:p>
            <a:pPr marL="457200" lvl="0" indent="-412750" algn="l" rtl="0">
              <a:lnSpc>
                <a:spcPct val="90000"/>
              </a:lnSpc>
              <a:spcBef>
                <a:spcPts val="0"/>
              </a:spcBef>
              <a:spcAft>
                <a:spcPts val="0"/>
              </a:spcAft>
              <a:buClr>
                <a:srgbClr val="FFFF00"/>
              </a:buClr>
              <a:buSzPts val="2900"/>
              <a:buChar char="●"/>
            </a:pPr>
            <a:r>
              <a:rPr lang="en" sz="2700" dirty="0">
                <a:solidFill>
                  <a:srgbClr val="FFFF00"/>
                </a:solidFill>
              </a:rPr>
              <a:t>So Paul was telling the Ephesian Christians that they were united by one “immersion”, or one “submerging”.</a:t>
            </a:r>
            <a:r>
              <a:rPr lang="en" dirty="0">
                <a:solidFill>
                  <a:srgbClr val="FFFF00"/>
                </a:solidFill>
              </a:rPr>
              <a:t> </a:t>
            </a:r>
            <a:r>
              <a:rPr lang="en" sz="2900" dirty="0">
                <a:solidFill>
                  <a:schemeClr val="dk1"/>
                </a:solidFill>
              </a:rPr>
              <a:t> </a:t>
            </a:r>
            <a:endParaRPr sz="29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06925" y="0"/>
            <a:ext cx="93732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JESUS’ “DREADED” BAPTISM</a:t>
            </a:r>
            <a:endParaRPr sz="4900" b="1">
              <a:solidFill>
                <a:srgbClr val="00FFFF"/>
              </a:solidFill>
            </a:endParaRPr>
          </a:p>
        </p:txBody>
      </p:sp>
      <p:sp>
        <p:nvSpPr>
          <p:cNvPr id="73" name="Google Shape;73;p16"/>
          <p:cNvSpPr txBox="1">
            <a:spLocks noGrp="1"/>
          </p:cNvSpPr>
          <p:nvPr>
            <p:ph type="subTitle" idx="1"/>
          </p:nvPr>
        </p:nvSpPr>
        <p:spPr>
          <a:xfrm>
            <a:off x="-154025" y="496800"/>
            <a:ext cx="9373200" cy="46467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dirty="0">
                <a:solidFill>
                  <a:srgbClr val="FFFF00"/>
                </a:solidFill>
              </a:rPr>
              <a:t>We know that Jesus was baptized, in water, by His cousin John.  (</a:t>
            </a:r>
            <a:r>
              <a:rPr lang="en" sz="2500" u="sng" dirty="0">
                <a:solidFill>
                  <a:srgbClr val="FFFF00"/>
                </a:solidFill>
              </a:rPr>
              <a:t>Matt.3:15-16</a:t>
            </a:r>
            <a:r>
              <a:rPr lang="en" sz="2500" dirty="0">
                <a:solidFill>
                  <a:srgbClr val="FFFF00"/>
                </a:solidFill>
              </a:rPr>
              <a:t>)  This was </a:t>
            </a:r>
            <a:r>
              <a:rPr lang="en" sz="2500" i="1" dirty="0">
                <a:solidFill>
                  <a:schemeClr val="dk1"/>
                </a:solidFill>
              </a:rPr>
              <a:t>“to fulfill all righteousness”</a:t>
            </a:r>
            <a:r>
              <a:rPr lang="en" sz="2500" dirty="0">
                <a:solidFill>
                  <a:schemeClr val="dk1"/>
                </a:solidFill>
              </a:rPr>
              <a:t>.  </a:t>
            </a:r>
            <a:r>
              <a:rPr lang="en" sz="2500" dirty="0">
                <a:solidFill>
                  <a:srgbClr val="FFFF00"/>
                </a:solidFill>
              </a:rPr>
              <a:t>This was also “John’s baptism.”  (More on this soon.)</a:t>
            </a:r>
            <a:endParaRPr sz="2500" dirty="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dirty="0">
                <a:solidFill>
                  <a:schemeClr val="dk1"/>
                </a:solidFill>
              </a:rPr>
              <a:t>But Jesus anticipated</a:t>
            </a:r>
            <a:r>
              <a:rPr lang="en" sz="2900" dirty="0">
                <a:solidFill>
                  <a:schemeClr val="dk1"/>
                </a:solidFill>
              </a:rPr>
              <a:t> </a:t>
            </a:r>
            <a:r>
              <a:rPr lang="en" sz="2500" dirty="0">
                <a:solidFill>
                  <a:schemeClr val="dk1"/>
                </a:solidFill>
              </a:rPr>
              <a:t>an additional “immersion” that was coming later for Him too!</a:t>
            </a:r>
            <a:endParaRPr sz="2500" dirty="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dirty="0">
                <a:solidFill>
                  <a:srgbClr val="FFFF00"/>
                </a:solidFill>
              </a:rPr>
              <a:t>Mk.10:38</a:t>
            </a:r>
            <a:r>
              <a:rPr lang="en" sz="2500" dirty="0">
                <a:solidFill>
                  <a:schemeClr val="dk1"/>
                </a:solidFill>
              </a:rPr>
              <a:t> </a:t>
            </a:r>
            <a:r>
              <a:rPr lang="en" sz="2500" i="1" dirty="0">
                <a:solidFill>
                  <a:schemeClr val="dk1"/>
                </a:solidFill>
              </a:rPr>
              <a:t>“But Jesus said to them, “You do not know what you are asking. </a:t>
            </a:r>
            <a:r>
              <a:rPr lang="en" sz="2500" i="1" u="sng" dirty="0">
                <a:solidFill>
                  <a:schemeClr val="dk1"/>
                </a:solidFill>
              </a:rPr>
              <a:t>Are you able to drink the cup that I drink</a:t>
            </a:r>
            <a:r>
              <a:rPr lang="en" sz="2500" i="1" dirty="0">
                <a:solidFill>
                  <a:schemeClr val="dk1"/>
                </a:solidFill>
              </a:rPr>
              <a:t>, or to be baptized with the baptism with which I am baptized?”</a:t>
            </a:r>
            <a:endParaRPr sz="2500" i="1" dirty="0">
              <a:solidFill>
                <a:schemeClr val="dk1"/>
              </a:solidFill>
            </a:endParaRPr>
          </a:p>
          <a:p>
            <a:pPr marL="457200" lvl="0" indent="-387350" algn="l" rtl="0">
              <a:lnSpc>
                <a:spcPct val="90000"/>
              </a:lnSpc>
              <a:spcBef>
                <a:spcPts val="0"/>
              </a:spcBef>
              <a:spcAft>
                <a:spcPts val="0"/>
              </a:spcAft>
              <a:buClr>
                <a:srgbClr val="FFFF00"/>
              </a:buClr>
              <a:buSzPts val="2500"/>
              <a:buChar char="●"/>
            </a:pPr>
            <a:r>
              <a:rPr lang="en" sz="2500" u="sng" dirty="0">
                <a:solidFill>
                  <a:srgbClr val="FFFF00"/>
                </a:solidFill>
              </a:rPr>
              <a:t>Lk.12:49-50</a:t>
            </a:r>
            <a:r>
              <a:rPr lang="en" sz="2500" dirty="0">
                <a:solidFill>
                  <a:schemeClr val="dk1"/>
                </a:solidFill>
              </a:rPr>
              <a:t> </a:t>
            </a:r>
            <a:r>
              <a:rPr lang="en" sz="2500" i="1" dirty="0">
                <a:solidFill>
                  <a:schemeClr val="dk1"/>
                </a:solidFill>
              </a:rPr>
              <a:t>“I have come to cast fire upon the earth; and how I wish it were already kindled! 50 But </a:t>
            </a:r>
            <a:r>
              <a:rPr lang="en" sz="2500" i="1" u="sng" dirty="0">
                <a:solidFill>
                  <a:schemeClr val="dk1"/>
                </a:solidFill>
              </a:rPr>
              <a:t>I have a baptism to undergo, and how distressed I am until it is accomplished</a:t>
            </a:r>
            <a:r>
              <a:rPr lang="en" sz="2500" i="1" dirty="0">
                <a:solidFill>
                  <a:schemeClr val="dk1"/>
                </a:solidFill>
              </a:rPr>
              <a:t>!”</a:t>
            </a:r>
            <a:endParaRPr sz="2500" i="1" dirty="0">
              <a:solidFill>
                <a:schemeClr val="dk1"/>
              </a:solidFill>
            </a:endParaRPr>
          </a:p>
          <a:p>
            <a:pPr marL="457200" lvl="0" indent="-387350" algn="l" rtl="0">
              <a:lnSpc>
                <a:spcPct val="90000"/>
              </a:lnSpc>
              <a:spcBef>
                <a:spcPts val="0"/>
              </a:spcBef>
              <a:spcAft>
                <a:spcPts val="0"/>
              </a:spcAft>
              <a:buClr>
                <a:srgbClr val="00FFFF"/>
              </a:buClr>
              <a:buSzPts val="2500"/>
              <a:buChar char="●"/>
            </a:pPr>
            <a:r>
              <a:rPr lang="en" sz="2500" dirty="0">
                <a:solidFill>
                  <a:srgbClr val="00FFFF"/>
                </a:solidFill>
              </a:rPr>
              <a:t>This is Jesus’ “immersion” in suffering when He died for us. We today do not face this unique “immersion” that Jesus did.</a:t>
            </a:r>
            <a:endParaRPr sz="25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06925" y="0"/>
            <a:ext cx="93732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BAPTIZED INTO MOSES?</a:t>
            </a:r>
            <a:endParaRPr sz="5000" b="1">
              <a:solidFill>
                <a:srgbClr val="00FFFF"/>
              </a:solidFill>
            </a:endParaRPr>
          </a:p>
        </p:txBody>
      </p:sp>
      <p:sp>
        <p:nvSpPr>
          <p:cNvPr id="79" name="Google Shape;79;p17"/>
          <p:cNvSpPr txBox="1">
            <a:spLocks noGrp="1"/>
          </p:cNvSpPr>
          <p:nvPr>
            <p:ph type="subTitle" idx="1"/>
          </p:nvPr>
        </p:nvSpPr>
        <p:spPr>
          <a:xfrm>
            <a:off x="-140575" y="496800"/>
            <a:ext cx="9373200" cy="46467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u="sng" dirty="0">
                <a:solidFill>
                  <a:srgbClr val="FFFF00"/>
                </a:solidFill>
              </a:rPr>
              <a:t>1 Cor.10:1-6</a:t>
            </a:r>
            <a:r>
              <a:rPr lang="en" sz="2300" dirty="0">
                <a:solidFill>
                  <a:srgbClr val="FFFF00"/>
                </a:solidFill>
              </a:rPr>
              <a:t> </a:t>
            </a:r>
            <a:r>
              <a:rPr lang="en" sz="2300" i="1" dirty="0">
                <a:solidFill>
                  <a:schemeClr val="dk1"/>
                </a:solidFill>
              </a:rPr>
              <a:t>“For I do not want you to be unaware, brethren, that our fathers were all under the cloud and all passed through the sea; 2 </a:t>
            </a:r>
            <a:r>
              <a:rPr lang="en" sz="2300" i="1" u="sng" dirty="0">
                <a:solidFill>
                  <a:schemeClr val="dk1"/>
                </a:solidFill>
              </a:rPr>
              <a:t>and all were baptized into Moses in the cloud and in the sea</a:t>
            </a:r>
            <a:r>
              <a:rPr lang="en" sz="2300" i="1" dirty="0">
                <a:solidFill>
                  <a:schemeClr val="dk1"/>
                </a:solidFill>
              </a:rPr>
              <a:t>; 3 and all ate the same spiritual food; 4 and all drank the same spiritual drink, for </a:t>
            </a:r>
            <a:r>
              <a:rPr lang="en" sz="2300" i="1" u="sng" dirty="0">
                <a:solidFill>
                  <a:schemeClr val="dk1"/>
                </a:solidFill>
              </a:rPr>
              <a:t>they were drinking from a spiritual rock which followed them; and the rock was Christ</a:t>
            </a:r>
            <a:r>
              <a:rPr lang="en" sz="2300" i="1" dirty="0">
                <a:solidFill>
                  <a:schemeClr val="dk1"/>
                </a:solidFill>
              </a:rPr>
              <a:t>. 5 Nevertheless, with most of them God was not well-pleased; for they were laid low in the wilderness. 6 </a:t>
            </a:r>
            <a:r>
              <a:rPr lang="en" sz="2300" i="1" u="sng" dirty="0">
                <a:solidFill>
                  <a:schemeClr val="dk1"/>
                </a:solidFill>
              </a:rPr>
              <a:t>Now these things happened as examples for us, so that we would not crave evil things as they also craved</a:t>
            </a:r>
            <a:r>
              <a:rPr lang="en" sz="2300" i="1" dirty="0">
                <a:solidFill>
                  <a:schemeClr val="dk1"/>
                </a:solidFill>
              </a:rPr>
              <a:t>.”</a:t>
            </a:r>
            <a:endParaRPr sz="2300" i="1" dirty="0">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dirty="0">
                <a:solidFill>
                  <a:srgbClr val="FFFF00"/>
                </a:solidFill>
              </a:rPr>
              <a:t>The Israelites leaving Egypt were “immersed”, figuratively, under the pillar of cloud and through the Red Sea, wherever Moses led them.  They were “immersed”, figuratively, into Moses’ teaching, his authority, and his writings, which came from God.  But they strayed!</a:t>
            </a:r>
            <a:endParaRPr sz="2300" dirty="0">
              <a:solidFill>
                <a:srgbClr val="FFFF00"/>
              </a:solidFill>
            </a:endParaRPr>
          </a:p>
          <a:p>
            <a:pPr marL="457200" lvl="0" indent="-374650" algn="l" rtl="0">
              <a:lnSpc>
                <a:spcPct val="90000"/>
              </a:lnSpc>
              <a:spcBef>
                <a:spcPts val="0"/>
              </a:spcBef>
              <a:spcAft>
                <a:spcPts val="0"/>
              </a:spcAft>
              <a:buClr>
                <a:srgbClr val="00FFFF"/>
              </a:buClr>
              <a:buSzPts val="2300"/>
              <a:buChar char="●"/>
            </a:pPr>
            <a:r>
              <a:rPr lang="en" sz="2300" dirty="0">
                <a:solidFill>
                  <a:srgbClr val="00FFFF"/>
                </a:solidFill>
              </a:rPr>
              <a:t>This is a warning for us not to doubt and be destroyed like them.    </a:t>
            </a:r>
            <a:endParaRPr sz="23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06925" y="0"/>
            <a:ext cx="93732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BAPTIZED WITH FIRE?</a:t>
            </a:r>
            <a:endParaRPr sz="5000" b="1">
              <a:solidFill>
                <a:srgbClr val="00FFFF"/>
              </a:solidFill>
            </a:endParaRPr>
          </a:p>
        </p:txBody>
      </p:sp>
      <p:sp>
        <p:nvSpPr>
          <p:cNvPr id="85" name="Google Shape;85;p18"/>
          <p:cNvSpPr txBox="1">
            <a:spLocks noGrp="1"/>
          </p:cNvSpPr>
          <p:nvPr>
            <p:ph type="subTitle" idx="1"/>
          </p:nvPr>
        </p:nvSpPr>
        <p:spPr>
          <a:xfrm>
            <a:off x="-140575" y="496800"/>
            <a:ext cx="9373200" cy="46467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u="sng" dirty="0">
                <a:solidFill>
                  <a:srgbClr val="FFFF00"/>
                </a:solidFill>
              </a:rPr>
              <a:t>Lk.3:16</a:t>
            </a:r>
            <a:r>
              <a:rPr lang="en" sz="2300" dirty="0">
                <a:solidFill>
                  <a:srgbClr val="00FFFF"/>
                </a:solidFill>
              </a:rPr>
              <a:t> </a:t>
            </a:r>
            <a:r>
              <a:rPr lang="en" sz="2300" i="1" dirty="0">
                <a:solidFill>
                  <a:schemeClr val="dk1"/>
                </a:solidFill>
              </a:rPr>
              <a:t>“John answered and said to them all, “As for me, I baptize you with water; but One is coming who is mightier than I, and I am not fit to untie the thong of His sandals; He will baptize you with the Holy Spirit </a:t>
            </a:r>
            <a:r>
              <a:rPr lang="en" sz="2300" i="1" u="sng" dirty="0">
                <a:solidFill>
                  <a:schemeClr val="dk1"/>
                </a:solidFill>
              </a:rPr>
              <a:t>and fire</a:t>
            </a:r>
            <a:r>
              <a:rPr lang="en" sz="2300" i="1" dirty="0">
                <a:solidFill>
                  <a:schemeClr val="dk1"/>
                </a:solidFill>
              </a:rPr>
              <a:t>.”</a:t>
            </a:r>
            <a:r>
              <a:rPr lang="en" sz="2300" dirty="0">
                <a:solidFill>
                  <a:srgbClr val="00FFFF"/>
                </a:solidFill>
              </a:rPr>
              <a:t> </a:t>
            </a:r>
            <a:r>
              <a:rPr lang="en" sz="2300" dirty="0">
                <a:solidFill>
                  <a:srgbClr val="FFFF00"/>
                </a:solidFill>
              </a:rPr>
              <a:t>(We will address Holy Spirit baptism soon.)</a:t>
            </a:r>
            <a:endParaRPr sz="2300" dirty="0">
              <a:solidFill>
                <a:srgbClr val="FFFF00"/>
              </a:solidFill>
            </a:endParaRPr>
          </a:p>
          <a:p>
            <a:pPr marL="457200" lvl="0" indent="-374650" algn="l" rtl="0">
              <a:lnSpc>
                <a:spcPct val="90000"/>
              </a:lnSpc>
              <a:spcBef>
                <a:spcPts val="0"/>
              </a:spcBef>
              <a:spcAft>
                <a:spcPts val="0"/>
              </a:spcAft>
              <a:buClr>
                <a:srgbClr val="FFFF00"/>
              </a:buClr>
              <a:buSzPts val="2300"/>
              <a:buChar char="●"/>
            </a:pPr>
            <a:r>
              <a:rPr lang="en" sz="2300" dirty="0">
                <a:solidFill>
                  <a:srgbClr val="FFFF00"/>
                </a:solidFill>
              </a:rPr>
              <a:t>Who does Jesus “immerse” or “overwhelm” with fire, and when?</a:t>
            </a:r>
            <a:endParaRPr sz="2300" dirty="0">
              <a:solidFill>
                <a:srgbClr val="FFFF00"/>
              </a:solidFill>
            </a:endParaRPr>
          </a:p>
          <a:p>
            <a:pPr marL="457200" lvl="0" indent="-374650" algn="l" rtl="0">
              <a:lnSpc>
                <a:spcPct val="90000"/>
              </a:lnSpc>
              <a:spcBef>
                <a:spcPts val="0"/>
              </a:spcBef>
              <a:spcAft>
                <a:spcPts val="0"/>
              </a:spcAft>
              <a:buClr>
                <a:srgbClr val="00FFFF"/>
              </a:buClr>
              <a:buSzPts val="2300"/>
              <a:buChar char="●"/>
            </a:pPr>
            <a:r>
              <a:rPr lang="en" sz="2300" dirty="0">
                <a:solidFill>
                  <a:srgbClr val="00FFFF"/>
                </a:solidFill>
              </a:rPr>
              <a:t>This is a prophecy of Jesus casting unrepentant sinners into hell!</a:t>
            </a:r>
            <a:endParaRPr sz="2300" dirty="0">
              <a:solidFill>
                <a:srgbClr val="00FFFF"/>
              </a:solidFill>
            </a:endParaRPr>
          </a:p>
          <a:p>
            <a:pPr marL="457200" lvl="0" indent="-374650" algn="l" rtl="0">
              <a:lnSpc>
                <a:spcPct val="90000"/>
              </a:lnSpc>
              <a:spcBef>
                <a:spcPts val="0"/>
              </a:spcBef>
              <a:spcAft>
                <a:spcPts val="0"/>
              </a:spcAft>
              <a:buClr>
                <a:srgbClr val="FFFF00"/>
              </a:buClr>
              <a:buSzPts val="2300"/>
              <a:buChar char="●"/>
            </a:pPr>
            <a:r>
              <a:rPr lang="en" sz="2300" u="sng" dirty="0">
                <a:solidFill>
                  <a:srgbClr val="FFFF00"/>
                </a:solidFill>
              </a:rPr>
              <a:t>Matt.25:41</a:t>
            </a:r>
            <a:r>
              <a:rPr lang="en" sz="2300" dirty="0">
                <a:solidFill>
                  <a:srgbClr val="00FFFF"/>
                </a:solidFill>
              </a:rPr>
              <a:t> </a:t>
            </a:r>
            <a:r>
              <a:rPr lang="en" sz="2300" i="1" dirty="0">
                <a:solidFill>
                  <a:schemeClr val="dk1"/>
                </a:solidFill>
              </a:rPr>
              <a:t>“Then He </a:t>
            </a:r>
            <a:r>
              <a:rPr lang="en" sz="2300" dirty="0">
                <a:solidFill>
                  <a:srgbClr val="FFFF00"/>
                </a:solidFill>
              </a:rPr>
              <a:t>(Jesus)</a:t>
            </a:r>
            <a:r>
              <a:rPr lang="en" sz="2300" i="1" dirty="0">
                <a:solidFill>
                  <a:schemeClr val="dk1"/>
                </a:solidFill>
              </a:rPr>
              <a:t> will also say to those on His left, ‘Depart from Me, accursed ones, </a:t>
            </a:r>
            <a:r>
              <a:rPr lang="en" sz="2300" i="1" u="sng" dirty="0">
                <a:solidFill>
                  <a:schemeClr val="dk1"/>
                </a:solidFill>
              </a:rPr>
              <a:t>into the eternal fire</a:t>
            </a:r>
            <a:r>
              <a:rPr lang="en" sz="2300" i="1" dirty="0">
                <a:solidFill>
                  <a:schemeClr val="dk1"/>
                </a:solidFill>
              </a:rPr>
              <a:t> which has been prepared for the devil and his angels;”</a:t>
            </a:r>
            <a:endParaRPr sz="2300" i="1" dirty="0">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dirty="0">
                <a:solidFill>
                  <a:srgbClr val="FFFF00"/>
                </a:solidFill>
              </a:rPr>
              <a:t>Rev.20:14-15</a:t>
            </a:r>
            <a:r>
              <a:rPr lang="en" sz="2300" dirty="0">
                <a:solidFill>
                  <a:srgbClr val="00FFFF"/>
                </a:solidFill>
              </a:rPr>
              <a:t> </a:t>
            </a:r>
            <a:r>
              <a:rPr lang="en" sz="2300" i="1" dirty="0">
                <a:solidFill>
                  <a:schemeClr val="dk1"/>
                </a:solidFill>
              </a:rPr>
              <a:t>“Then death and Hades were thrown into the lake of fire. This is the second death, the lake of fire. 15 And if anyone’s name was not found written in the book of life, </a:t>
            </a:r>
            <a:r>
              <a:rPr lang="en" sz="2300" i="1" u="sng" dirty="0">
                <a:solidFill>
                  <a:schemeClr val="dk1"/>
                </a:solidFill>
              </a:rPr>
              <a:t>he was thrown into the lake of fire</a:t>
            </a:r>
            <a:r>
              <a:rPr lang="en" sz="2300" i="1" dirty="0">
                <a:solidFill>
                  <a:schemeClr val="dk1"/>
                </a:solidFill>
              </a:rPr>
              <a:t>.”  </a:t>
            </a:r>
            <a:endParaRPr sz="2300" dirty="0">
              <a:solidFill>
                <a:schemeClr val="dk1"/>
              </a:solidFill>
            </a:endParaRPr>
          </a:p>
          <a:p>
            <a:pPr marL="457200" lvl="0" indent="-374650" algn="l" rtl="0">
              <a:lnSpc>
                <a:spcPct val="90000"/>
              </a:lnSpc>
              <a:spcBef>
                <a:spcPts val="0"/>
              </a:spcBef>
              <a:spcAft>
                <a:spcPts val="0"/>
              </a:spcAft>
              <a:buClr>
                <a:srgbClr val="00FFFF"/>
              </a:buClr>
              <a:buSzPts val="2300"/>
              <a:buChar char="●"/>
            </a:pPr>
            <a:r>
              <a:rPr lang="en" sz="2300" dirty="0">
                <a:solidFill>
                  <a:srgbClr val="00FFFF"/>
                </a:solidFill>
              </a:rPr>
              <a:t>Faithful Christians escape hell, so this cannot be our </a:t>
            </a:r>
            <a:r>
              <a:rPr lang="en" sz="2300" i="1" dirty="0">
                <a:solidFill>
                  <a:schemeClr val="dk1"/>
                </a:solidFill>
              </a:rPr>
              <a:t>“one baptism.”</a:t>
            </a:r>
            <a:endParaRPr sz="23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06925" y="0"/>
            <a:ext cx="93732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JOHN’S BAPTISM?</a:t>
            </a:r>
            <a:endParaRPr sz="5000" b="1">
              <a:solidFill>
                <a:srgbClr val="00FFFF"/>
              </a:solidFill>
            </a:endParaRPr>
          </a:p>
        </p:txBody>
      </p:sp>
      <p:sp>
        <p:nvSpPr>
          <p:cNvPr id="91" name="Google Shape;91;p19"/>
          <p:cNvSpPr txBox="1">
            <a:spLocks noGrp="1"/>
          </p:cNvSpPr>
          <p:nvPr>
            <p:ph type="subTitle" idx="1"/>
          </p:nvPr>
        </p:nvSpPr>
        <p:spPr>
          <a:xfrm>
            <a:off x="-140575" y="370875"/>
            <a:ext cx="9373200" cy="47724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Mk.1:4</a:t>
            </a:r>
            <a:r>
              <a:rPr lang="en" sz="2000" dirty="0">
                <a:solidFill>
                  <a:srgbClr val="00FFFF"/>
                </a:solidFill>
              </a:rPr>
              <a:t> </a:t>
            </a:r>
            <a:r>
              <a:rPr lang="en" sz="2000" i="1" dirty="0">
                <a:solidFill>
                  <a:schemeClr val="dk1"/>
                </a:solidFill>
              </a:rPr>
              <a:t>“John the baptist</a:t>
            </a:r>
            <a:r>
              <a:rPr lang="en" sz="2000" dirty="0">
                <a:solidFill>
                  <a:srgbClr val="00FFFF"/>
                </a:solidFill>
              </a:rPr>
              <a:t> </a:t>
            </a:r>
            <a:r>
              <a:rPr lang="en" sz="2000" dirty="0">
                <a:solidFill>
                  <a:srgbClr val="FFFF00"/>
                </a:solidFill>
              </a:rPr>
              <a:t>(“immerser”)</a:t>
            </a:r>
            <a:r>
              <a:rPr lang="en" sz="2000" dirty="0">
                <a:solidFill>
                  <a:srgbClr val="00FFFF"/>
                </a:solidFill>
              </a:rPr>
              <a:t> </a:t>
            </a:r>
            <a:r>
              <a:rPr lang="en" sz="2000" i="1" dirty="0">
                <a:solidFill>
                  <a:schemeClr val="dk1"/>
                </a:solidFill>
              </a:rPr>
              <a:t>appeared in the wilderness preaching </a:t>
            </a:r>
            <a:r>
              <a:rPr lang="en" sz="2000" i="1" u="sng" dirty="0">
                <a:solidFill>
                  <a:schemeClr val="dk1"/>
                </a:solidFill>
              </a:rPr>
              <a:t>a baptism of repentance for the forgiveness of sins</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Acts 13:21</a:t>
            </a:r>
            <a:r>
              <a:rPr lang="en" sz="2000" dirty="0">
                <a:solidFill>
                  <a:schemeClr val="dk1"/>
                </a:solidFill>
              </a:rPr>
              <a:t> </a:t>
            </a:r>
            <a:r>
              <a:rPr lang="en" sz="2000" i="1" dirty="0">
                <a:solidFill>
                  <a:schemeClr val="dk1"/>
                </a:solidFill>
              </a:rPr>
              <a:t>“after John had proclaimed </a:t>
            </a:r>
            <a:r>
              <a:rPr lang="en" sz="2000" i="1" u="sng" dirty="0">
                <a:solidFill>
                  <a:schemeClr val="dk1"/>
                </a:solidFill>
              </a:rPr>
              <a:t>before His</a:t>
            </a:r>
            <a:r>
              <a:rPr lang="en" sz="2000" dirty="0">
                <a:solidFill>
                  <a:schemeClr val="dk1"/>
                </a:solidFill>
              </a:rPr>
              <a:t> </a:t>
            </a:r>
            <a:r>
              <a:rPr lang="en" sz="2000" dirty="0">
                <a:solidFill>
                  <a:srgbClr val="FFFF00"/>
                </a:solidFill>
              </a:rPr>
              <a:t>(Jesus’)</a:t>
            </a:r>
            <a:r>
              <a:rPr lang="en" sz="2000" dirty="0">
                <a:solidFill>
                  <a:schemeClr val="dk1"/>
                </a:solidFill>
              </a:rPr>
              <a:t> </a:t>
            </a:r>
            <a:r>
              <a:rPr lang="en" sz="2000" i="1" u="sng" dirty="0">
                <a:solidFill>
                  <a:schemeClr val="dk1"/>
                </a:solidFill>
              </a:rPr>
              <a:t>coming</a:t>
            </a:r>
            <a:r>
              <a:rPr lang="en" sz="2000" i="1" dirty="0">
                <a:solidFill>
                  <a:schemeClr val="dk1"/>
                </a:solidFill>
              </a:rPr>
              <a:t> a baptism of repentance </a:t>
            </a:r>
            <a:r>
              <a:rPr lang="en" sz="2000" i="1" u="sng" dirty="0">
                <a:solidFill>
                  <a:schemeClr val="dk1"/>
                </a:solidFill>
              </a:rPr>
              <a:t>to all the people of Israel</a:t>
            </a:r>
            <a:r>
              <a:rPr lang="en" sz="2000" i="1" dirty="0">
                <a:solidFill>
                  <a:schemeClr val="dk1"/>
                </a:solidFill>
              </a:rPr>
              <a:t>.”</a:t>
            </a:r>
            <a:endParaRPr sz="2000" i="1" dirty="0">
              <a:solidFill>
                <a:schemeClr val="dk1"/>
              </a:solidFill>
            </a:endParaRPr>
          </a:p>
          <a:p>
            <a:pPr marL="457200" lvl="0" indent="-355600" algn="l" rtl="0">
              <a:lnSpc>
                <a:spcPct val="90000"/>
              </a:lnSpc>
              <a:spcBef>
                <a:spcPts val="0"/>
              </a:spcBef>
              <a:spcAft>
                <a:spcPts val="0"/>
              </a:spcAft>
              <a:buClr>
                <a:srgbClr val="00FFFF"/>
              </a:buClr>
              <a:buSzPts val="2000"/>
              <a:buChar char="●"/>
            </a:pPr>
            <a:r>
              <a:rPr lang="en" sz="2000" dirty="0">
                <a:solidFill>
                  <a:srgbClr val="00FFFF"/>
                </a:solidFill>
              </a:rPr>
              <a:t>We see here 1) Repentance being needed for forgiveness of sins, 2) It was before Jesus’ own ministry, and 3) It was for/to Israelites specifically.  After Christ’s death and resurrection, was John’s baptism the correct method?</a:t>
            </a:r>
            <a:endParaRPr sz="2000" dirty="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u="sng" dirty="0">
                <a:solidFill>
                  <a:srgbClr val="FFFF00"/>
                </a:solidFill>
              </a:rPr>
              <a:t>Acts 18:25-26</a:t>
            </a:r>
            <a:r>
              <a:rPr lang="en" sz="2000" dirty="0">
                <a:solidFill>
                  <a:schemeClr val="dk1"/>
                </a:solidFill>
              </a:rPr>
              <a:t> </a:t>
            </a:r>
            <a:r>
              <a:rPr lang="en" sz="2000" i="1" dirty="0">
                <a:solidFill>
                  <a:schemeClr val="dk1"/>
                </a:solidFill>
              </a:rPr>
              <a:t>“This man </a:t>
            </a:r>
            <a:r>
              <a:rPr lang="en" sz="2000" dirty="0">
                <a:solidFill>
                  <a:srgbClr val="FFFF00"/>
                </a:solidFill>
              </a:rPr>
              <a:t>(Apollos)</a:t>
            </a:r>
            <a:r>
              <a:rPr lang="en" sz="2000" i="1" dirty="0">
                <a:solidFill>
                  <a:schemeClr val="dk1"/>
                </a:solidFill>
              </a:rPr>
              <a:t> had been instructed in the way of the Lord; and being fervent in spirit, he was speaking and teaching accurately the things concerning Jesus, </a:t>
            </a:r>
            <a:r>
              <a:rPr lang="en" sz="2000" i="1" u="sng" dirty="0">
                <a:solidFill>
                  <a:schemeClr val="dk1"/>
                </a:solidFill>
              </a:rPr>
              <a:t>being acquainted only with the baptism of John</a:t>
            </a:r>
            <a:r>
              <a:rPr lang="en" sz="2000" i="1" dirty="0">
                <a:solidFill>
                  <a:schemeClr val="dk1"/>
                </a:solidFill>
              </a:rPr>
              <a:t>; 26 and he began to speak out boldly in the synagogue. But when Priscilla and Aquila heard him, </a:t>
            </a:r>
            <a:r>
              <a:rPr lang="en" sz="2000" i="1" u="sng" dirty="0">
                <a:solidFill>
                  <a:schemeClr val="dk1"/>
                </a:solidFill>
              </a:rPr>
              <a:t>they took him aside and explained to him the way of God more accurately</a:t>
            </a:r>
            <a:r>
              <a:rPr lang="en" sz="2000" i="1" dirty="0">
                <a:solidFill>
                  <a:schemeClr val="dk1"/>
                </a:solidFill>
              </a:rPr>
              <a:t>.” </a:t>
            </a:r>
            <a:r>
              <a:rPr lang="en" sz="2000" dirty="0">
                <a:solidFill>
                  <a:srgbClr val="FFFF00"/>
                </a:solidFill>
              </a:rPr>
              <a:t>(See </a:t>
            </a:r>
            <a:r>
              <a:rPr lang="en" sz="2000" u="sng" dirty="0">
                <a:solidFill>
                  <a:srgbClr val="FFFF00"/>
                </a:solidFill>
              </a:rPr>
              <a:t>Acts 19:4-6</a:t>
            </a:r>
            <a:r>
              <a:rPr lang="en" sz="2000" dirty="0">
                <a:solidFill>
                  <a:srgbClr val="FFFF00"/>
                </a:solidFill>
              </a:rPr>
              <a:t> also)</a:t>
            </a:r>
            <a:endParaRPr sz="2000" dirty="0">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dirty="0">
                <a:solidFill>
                  <a:srgbClr val="FFFF00"/>
                </a:solidFill>
              </a:rPr>
              <a:t>When Jesus’ mission on earth was completed, baptism </a:t>
            </a:r>
            <a:r>
              <a:rPr lang="en" sz="2000" u="sng" dirty="0">
                <a:solidFill>
                  <a:srgbClr val="FFFF00"/>
                </a:solidFill>
              </a:rPr>
              <a:t>in the name of Jesus Christ</a:t>
            </a:r>
            <a:r>
              <a:rPr lang="en" sz="2000" dirty="0">
                <a:solidFill>
                  <a:srgbClr val="FFFF00"/>
                </a:solidFill>
              </a:rPr>
              <a:t> was preached instead (more on this soon), AND it was taught to ALL people, Jew and Gentile alike.  Many Ephesian Christians were Gentiles (</a:t>
            </a:r>
            <a:r>
              <a:rPr lang="en" sz="2000" u="sng" dirty="0">
                <a:solidFill>
                  <a:srgbClr val="FFFF00"/>
                </a:solidFill>
              </a:rPr>
              <a:t>Eph.2:11-12</a:t>
            </a:r>
            <a:r>
              <a:rPr lang="en" sz="2000" dirty="0">
                <a:solidFill>
                  <a:srgbClr val="FFFF00"/>
                </a:solidFill>
              </a:rPr>
              <a:t>).  So clearly this is not the </a:t>
            </a:r>
            <a:r>
              <a:rPr lang="en" sz="2000" i="1" dirty="0">
                <a:solidFill>
                  <a:schemeClr val="dk1"/>
                </a:solidFill>
              </a:rPr>
              <a:t>“one baptism”</a:t>
            </a:r>
            <a:r>
              <a:rPr lang="en" sz="2000" dirty="0">
                <a:solidFill>
                  <a:srgbClr val="FFFF00"/>
                </a:solidFill>
              </a:rPr>
              <a:t> Paul wrote of either.</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06925" y="0"/>
            <a:ext cx="93732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PAUSE FOR A MOMENT</a:t>
            </a:r>
            <a:endParaRPr sz="5000" b="1">
              <a:solidFill>
                <a:srgbClr val="00FFFF"/>
              </a:solidFill>
            </a:endParaRPr>
          </a:p>
        </p:txBody>
      </p:sp>
      <p:sp>
        <p:nvSpPr>
          <p:cNvPr id="97" name="Google Shape;97;p20"/>
          <p:cNvSpPr txBox="1">
            <a:spLocks noGrp="1"/>
          </p:cNvSpPr>
          <p:nvPr>
            <p:ph type="subTitle" idx="1"/>
          </p:nvPr>
        </p:nvSpPr>
        <p:spPr>
          <a:xfrm>
            <a:off x="-140575" y="496800"/>
            <a:ext cx="9346200" cy="46464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a:solidFill>
                  <a:srgbClr val="FFFF00"/>
                </a:solidFill>
              </a:rPr>
              <a:t>Remember our goal we set for ourselves in this lesson.  We are trying to deduce, from the scriptures, what the Holy Spirit meant when He inspired the apostle Paul to write that there is only </a:t>
            </a:r>
            <a:r>
              <a:rPr lang="en" sz="2500" i="1">
                <a:solidFill>
                  <a:schemeClr val="dk1"/>
                </a:solidFill>
              </a:rPr>
              <a:t>“one baptism”</a:t>
            </a:r>
            <a:r>
              <a:rPr lang="en" sz="2500">
                <a:solidFill>
                  <a:srgbClr val="FFFF00"/>
                </a:solidFill>
              </a:rPr>
              <a:t> that unites all Christians together.  We are still seeking to discover which baptism He was referring to.</a:t>
            </a:r>
            <a:endParaRPr sz="250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a:solidFill>
                  <a:schemeClr val="dk1"/>
                </a:solidFill>
              </a:rPr>
              <a:t>In quick succession we have eliminated 4 of the 6 possibilities.  There is almost no one today who would teach that the </a:t>
            </a:r>
            <a:r>
              <a:rPr lang="en" sz="2500" i="1">
                <a:solidFill>
                  <a:schemeClr val="dk1"/>
                </a:solidFill>
              </a:rPr>
              <a:t>“one baptism”</a:t>
            </a:r>
            <a:r>
              <a:rPr lang="en" sz="2500">
                <a:solidFill>
                  <a:schemeClr val="dk1"/>
                </a:solidFill>
              </a:rPr>
              <a:t> is any of those 4 we have eliminated.</a:t>
            </a:r>
            <a:endParaRPr sz="2500">
              <a:solidFill>
                <a:schemeClr val="dk1"/>
              </a:solidFill>
            </a:endParaRPr>
          </a:p>
          <a:p>
            <a:pPr marL="457200" lvl="0" indent="-387350" algn="l" rtl="0">
              <a:lnSpc>
                <a:spcPct val="90000"/>
              </a:lnSpc>
              <a:spcBef>
                <a:spcPts val="0"/>
              </a:spcBef>
              <a:spcAft>
                <a:spcPts val="0"/>
              </a:spcAft>
              <a:buClr>
                <a:srgbClr val="00FFFF"/>
              </a:buClr>
              <a:buSzPts val="2500"/>
              <a:buChar char="●"/>
            </a:pPr>
            <a:r>
              <a:rPr lang="en" sz="2500">
                <a:solidFill>
                  <a:srgbClr val="00FFFF"/>
                </a:solidFill>
              </a:rPr>
              <a:t>But if you are in the Pentecostal Holiness denomination, or those which are closely related to them, your church will teach that the next one we are going to discuss IS the </a:t>
            </a:r>
            <a:r>
              <a:rPr lang="en" sz="2500" i="1">
                <a:solidFill>
                  <a:schemeClr val="dk1"/>
                </a:solidFill>
              </a:rPr>
              <a:t>“one baptism”</a:t>
            </a:r>
            <a:r>
              <a:rPr lang="en" sz="2500">
                <a:solidFill>
                  <a:srgbClr val="00FFFF"/>
                </a:solidFill>
              </a:rPr>
              <a:t> that saves us and binds us together.  Let’s examine the scriptures together and see if this is true.</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06925" y="0"/>
            <a:ext cx="9373200" cy="49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HOLY SPIRIT BAPTISM?</a:t>
            </a:r>
            <a:endParaRPr sz="5000" b="1">
              <a:solidFill>
                <a:srgbClr val="00FFFF"/>
              </a:solidFill>
            </a:endParaRPr>
          </a:p>
        </p:txBody>
      </p:sp>
      <p:sp>
        <p:nvSpPr>
          <p:cNvPr id="103" name="Google Shape;103;p21"/>
          <p:cNvSpPr txBox="1">
            <a:spLocks noGrp="1"/>
          </p:cNvSpPr>
          <p:nvPr>
            <p:ph type="subTitle" idx="1"/>
          </p:nvPr>
        </p:nvSpPr>
        <p:spPr>
          <a:xfrm>
            <a:off x="-140575" y="391175"/>
            <a:ext cx="9373200" cy="4752000"/>
          </a:xfrm>
          <a:prstGeom prst="rect">
            <a:avLst/>
          </a:prstGeom>
        </p:spPr>
        <p:txBody>
          <a:bodyPr spcFirstLastPara="1" wrap="square" lIns="91425" tIns="91425" rIns="91425" bIns="91425" anchor="t" anchorCtr="0">
            <a:noAutofit/>
          </a:bodyPr>
          <a:lstStyle/>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Mk.1:8</a:t>
            </a:r>
            <a:r>
              <a:rPr lang="en" sz="2400" dirty="0">
                <a:solidFill>
                  <a:srgbClr val="00FFFF"/>
                </a:solidFill>
              </a:rPr>
              <a:t> </a:t>
            </a:r>
            <a:r>
              <a:rPr lang="en" sz="2400" i="1" dirty="0">
                <a:solidFill>
                  <a:schemeClr val="dk1"/>
                </a:solidFill>
              </a:rPr>
              <a:t>“I baptized you with water; but He </a:t>
            </a:r>
            <a:r>
              <a:rPr lang="en" sz="2400" dirty="0">
                <a:solidFill>
                  <a:srgbClr val="FFFF00"/>
                </a:solidFill>
              </a:rPr>
              <a:t>(Jesus)</a:t>
            </a:r>
            <a:r>
              <a:rPr lang="en" sz="2400" i="1" dirty="0">
                <a:solidFill>
                  <a:schemeClr val="dk1"/>
                </a:solidFill>
              </a:rPr>
              <a:t> will baptize you </a:t>
            </a:r>
            <a:r>
              <a:rPr lang="en" sz="2400" i="1" u="sng" dirty="0">
                <a:solidFill>
                  <a:schemeClr val="dk1"/>
                </a:solidFill>
              </a:rPr>
              <a:t>with the Holy Spirit</a:t>
            </a:r>
            <a:r>
              <a:rPr lang="en" sz="2400" i="1" dirty="0">
                <a:solidFill>
                  <a:schemeClr val="dk1"/>
                </a:solidFill>
              </a:rPr>
              <a:t>.”</a:t>
            </a:r>
            <a:endParaRPr sz="2400" i="1" dirty="0">
              <a:solidFill>
                <a:schemeClr val="dk1"/>
              </a:solidFill>
            </a:endParaRPr>
          </a:p>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Lk.3:16</a:t>
            </a:r>
            <a:r>
              <a:rPr lang="en" sz="2400" dirty="0">
                <a:solidFill>
                  <a:schemeClr val="dk1"/>
                </a:solidFill>
              </a:rPr>
              <a:t> </a:t>
            </a:r>
            <a:r>
              <a:rPr lang="en" sz="2400" i="1" dirty="0">
                <a:solidFill>
                  <a:schemeClr val="dk1"/>
                </a:solidFill>
              </a:rPr>
              <a:t>“...He will baptize you </a:t>
            </a:r>
            <a:r>
              <a:rPr lang="en" sz="2400" i="1" u="sng" dirty="0">
                <a:solidFill>
                  <a:schemeClr val="dk1"/>
                </a:solidFill>
              </a:rPr>
              <a:t>with the Holy Spirit</a:t>
            </a:r>
            <a:r>
              <a:rPr lang="en" sz="2400" i="1" dirty="0">
                <a:solidFill>
                  <a:schemeClr val="dk1"/>
                </a:solidFill>
              </a:rPr>
              <a:t> and fire.”</a:t>
            </a:r>
            <a:endParaRPr sz="2400" i="1" dirty="0">
              <a:solidFill>
                <a:schemeClr val="dk1"/>
              </a:solidFill>
            </a:endParaRPr>
          </a:p>
          <a:p>
            <a:pPr marL="457200" lvl="0" indent="-381000" algn="l" rtl="0">
              <a:lnSpc>
                <a:spcPct val="90000"/>
              </a:lnSpc>
              <a:spcBef>
                <a:spcPts val="0"/>
              </a:spcBef>
              <a:spcAft>
                <a:spcPts val="0"/>
              </a:spcAft>
              <a:buClr>
                <a:srgbClr val="00FFFF"/>
              </a:buClr>
              <a:buSzPts val="2400"/>
              <a:buChar char="●"/>
            </a:pPr>
            <a:r>
              <a:rPr lang="en" sz="2400" dirty="0">
                <a:solidFill>
                  <a:srgbClr val="00FFFF"/>
                </a:solidFill>
              </a:rPr>
              <a:t>Baptism with the Holy Spirit is when God “immersed” a person with the ability to do something miraculous, such as speaking in tongues.  We know of this happening on 2 occasions.</a:t>
            </a:r>
            <a:endParaRPr sz="2400" dirty="0">
              <a:solidFill>
                <a:srgbClr val="00FFFF"/>
              </a:solidFill>
            </a:endParaRPr>
          </a:p>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Acts 1:5</a:t>
            </a:r>
            <a:r>
              <a:rPr lang="en" sz="2400" dirty="0">
                <a:solidFill>
                  <a:schemeClr val="dk1"/>
                </a:solidFill>
              </a:rPr>
              <a:t> </a:t>
            </a:r>
            <a:r>
              <a:rPr lang="en" sz="2400" i="1" dirty="0">
                <a:solidFill>
                  <a:schemeClr val="dk1"/>
                </a:solidFill>
              </a:rPr>
              <a:t>“for John baptized with water, but </a:t>
            </a:r>
            <a:r>
              <a:rPr lang="en" sz="2400" i="1" u="sng" dirty="0">
                <a:solidFill>
                  <a:schemeClr val="dk1"/>
                </a:solidFill>
              </a:rPr>
              <a:t>you</a:t>
            </a:r>
            <a:r>
              <a:rPr lang="en" sz="2400" dirty="0">
                <a:solidFill>
                  <a:schemeClr val="dk1"/>
                </a:solidFill>
              </a:rPr>
              <a:t> </a:t>
            </a:r>
            <a:r>
              <a:rPr lang="en" sz="2400" dirty="0">
                <a:solidFill>
                  <a:srgbClr val="FFFF00"/>
                </a:solidFill>
              </a:rPr>
              <a:t>(apostles)</a:t>
            </a:r>
            <a:r>
              <a:rPr lang="en" sz="2400" dirty="0">
                <a:solidFill>
                  <a:schemeClr val="dk1"/>
                </a:solidFill>
              </a:rPr>
              <a:t> </a:t>
            </a:r>
            <a:r>
              <a:rPr lang="en" sz="2400" i="1" u="sng" dirty="0">
                <a:solidFill>
                  <a:schemeClr val="dk1"/>
                </a:solidFill>
              </a:rPr>
              <a:t>will be baptized with the Holy Spirit not many days from now</a:t>
            </a:r>
            <a:r>
              <a:rPr lang="en" sz="2400" i="1" dirty="0">
                <a:solidFill>
                  <a:schemeClr val="dk1"/>
                </a:solidFill>
              </a:rPr>
              <a:t>.”</a:t>
            </a:r>
            <a:r>
              <a:rPr lang="en" sz="2400" dirty="0">
                <a:solidFill>
                  <a:schemeClr val="dk1"/>
                </a:solidFill>
              </a:rPr>
              <a:t>  </a:t>
            </a:r>
            <a:r>
              <a:rPr lang="en" sz="2400" dirty="0">
                <a:solidFill>
                  <a:srgbClr val="FFFF00"/>
                </a:solidFill>
              </a:rPr>
              <a:t>This occurred in Acts 2 on the Jewish Day of Pentecost.</a:t>
            </a:r>
            <a:endParaRPr sz="2400" dirty="0">
              <a:solidFill>
                <a:srgbClr val="FFFF00"/>
              </a:solidFill>
            </a:endParaRPr>
          </a:p>
          <a:p>
            <a:pPr marL="457200" lvl="0" indent="-381000" algn="l" rtl="0">
              <a:lnSpc>
                <a:spcPct val="90000"/>
              </a:lnSpc>
              <a:spcBef>
                <a:spcPts val="0"/>
              </a:spcBef>
              <a:spcAft>
                <a:spcPts val="0"/>
              </a:spcAft>
              <a:buClr>
                <a:srgbClr val="FFFF00"/>
              </a:buClr>
              <a:buSzPts val="2400"/>
              <a:buChar char="●"/>
            </a:pPr>
            <a:r>
              <a:rPr lang="en" sz="2400" u="sng" dirty="0">
                <a:solidFill>
                  <a:srgbClr val="FFFF00"/>
                </a:solidFill>
              </a:rPr>
              <a:t>Acts 11:16</a:t>
            </a:r>
            <a:r>
              <a:rPr lang="en" sz="2400" dirty="0">
                <a:solidFill>
                  <a:schemeClr val="dk1"/>
                </a:solidFill>
              </a:rPr>
              <a:t> </a:t>
            </a:r>
            <a:r>
              <a:rPr lang="en" sz="2400" i="1" dirty="0">
                <a:solidFill>
                  <a:schemeClr val="dk1"/>
                </a:solidFill>
              </a:rPr>
              <a:t>“And </a:t>
            </a:r>
            <a:r>
              <a:rPr lang="en" sz="2400" i="1" u="sng" dirty="0">
                <a:solidFill>
                  <a:schemeClr val="dk1"/>
                </a:solidFill>
              </a:rPr>
              <a:t>I remembered the word of the Lord</a:t>
            </a:r>
            <a:r>
              <a:rPr lang="en" sz="2400" i="1" dirty="0">
                <a:solidFill>
                  <a:schemeClr val="dk1"/>
                </a:solidFill>
              </a:rPr>
              <a:t>, how He used to say, ‘John baptized with water, but you will be baptized with the Holy Spirit.”</a:t>
            </a:r>
            <a:r>
              <a:rPr lang="en" sz="2400" dirty="0">
                <a:solidFill>
                  <a:schemeClr val="dk1"/>
                </a:solidFill>
              </a:rPr>
              <a:t> </a:t>
            </a:r>
            <a:r>
              <a:rPr lang="en" sz="2400" dirty="0">
                <a:solidFill>
                  <a:srgbClr val="FFFF00"/>
                </a:solidFill>
              </a:rPr>
              <a:t>Peter here is speaking about Cornelius’ household, the first ever Gentile converts, speaking in tongues.</a:t>
            </a:r>
            <a:endParaRPr sz="2400" dirty="0">
              <a:solidFill>
                <a:srgbClr val="FFFF00"/>
              </a:solidFill>
            </a:endParaRPr>
          </a:p>
          <a:p>
            <a:pPr marL="457200" lvl="0" indent="-381000" algn="l" rtl="0">
              <a:lnSpc>
                <a:spcPct val="90000"/>
              </a:lnSpc>
              <a:spcBef>
                <a:spcPts val="0"/>
              </a:spcBef>
              <a:spcAft>
                <a:spcPts val="0"/>
              </a:spcAft>
              <a:buClr>
                <a:srgbClr val="00FFFF"/>
              </a:buClr>
              <a:buSzPts val="2400"/>
              <a:buChar char="●"/>
            </a:pPr>
            <a:r>
              <a:rPr lang="en" sz="2400" dirty="0">
                <a:solidFill>
                  <a:srgbClr val="00FFFF"/>
                </a:solidFill>
              </a:rPr>
              <a:t>Does a person need to experience THIS baptism to be saved?</a:t>
            </a:r>
            <a:endParaRPr sz="24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2694</Words>
  <Application>Microsoft Office PowerPoint</Application>
  <PresentationFormat>On-screen Show (16:9)</PresentationFormat>
  <Paragraphs>78</Paragraphs>
  <Slides>13</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Simple Dark</vt:lpstr>
      <vt:lpstr>WHICH BAPTISM?</vt:lpstr>
      <vt:lpstr>“I’M CONFUSED.”</vt:lpstr>
      <vt:lpstr>WE CONFUSE OURSELVES!</vt:lpstr>
      <vt:lpstr>JESUS’ “DREADED” BAPTISM</vt:lpstr>
      <vt:lpstr>BAPTIZED INTO MOSES?</vt:lpstr>
      <vt:lpstr>BAPTIZED WITH FIRE?</vt:lpstr>
      <vt:lpstr>JOHN’S BAPTISM?</vt:lpstr>
      <vt:lpstr>PAUSE FOR A MOMENT</vt:lpstr>
      <vt:lpstr>HOLY SPIRIT BAPTISM?</vt:lpstr>
      <vt:lpstr>GIFTS OF THE HOLY SPIRIT?</vt:lpstr>
      <vt:lpstr>IS IT SPIRIT BAPTISM HERE?</vt:lpstr>
      <vt:lpstr>“IN THE NAME OF THE LORD”</vt:lpstr>
      <vt:lpstr>“ONE BAPTISM”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2024-06-30T03:23:19Z</dcterms:modified>
</cp:coreProperties>
</file>