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191e87f0a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e191e87f0a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df657feaa4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df657feaa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191e87f0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191e87f0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191e87f0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191e87f0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191e87f0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191e87f0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191e87f0a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191e87f0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191e87f0a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191e87f0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191e87f0a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e191e87f0a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191e87f0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191e87f0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2800" y="0"/>
            <a:ext cx="9231300" cy="55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LOOKING UP THE DISCIPLES</a:t>
            </a:r>
            <a:endParaRPr sz="5000" b="1">
              <a:solidFill>
                <a:srgbClr val="00FFFF"/>
              </a:solidFill>
            </a:endParaRPr>
          </a:p>
        </p:txBody>
      </p:sp>
      <p:sp>
        <p:nvSpPr>
          <p:cNvPr id="55" name="Google Shape;55;p13"/>
          <p:cNvSpPr txBox="1">
            <a:spLocks noGrp="1"/>
          </p:cNvSpPr>
          <p:nvPr>
            <p:ph type="subTitle" idx="1"/>
          </p:nvPr>
        </p:nvSpPr>
        <p:spPr>
          <a:xfrm>
            <a:off x="-52800" y="553500"/>
            <a:ext cx="9231300" cy="45900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935"/>
              <a:buNone/>
            </a:pPr>
            <a:endParaRPr sz="3525" u="sng">
              <a:solidFill>
                <a:srgbClr val="FFFF00"/>
              </a:solidFill>
            </a:endParaRPr>
          </a:p>
          <a:p>
            <a:pPr marL="0" lvl="0" indent="0" algn="l" rtl="0">
              <a:lnSpc>
                <a:spcPct val="80000"/>
              </a:lnSpc>
              <a:spcBef>
                <a:spcPts val="0"/>
              </a:spcBef>
              <a:spcAft>
                <a:spcPts val="0"/>
              </a:spcAft>
              <a:buSzPts val="935"/>
              <a:buNone/>
            </a:pPr>
            <a:r>
              <a:rPr lang="en" sz="3525" u="sng">
                <a:solidFill>
                  <a:srgbClr val="FFFF00"/>
                </a:solidFill>
              </a:rPr>
              <a:t>Heb.10:23-25</a:t>
            </a:r>
            <a:r>
              <a:rPr lang="en" sz="3525">
                <a:solidFill>
                  <a:schemeClr val="dk1"/>
                </a:solidFill>
              </a:rPr>
              <a:t> </a:t>
            </a:r>
            <a:r>
              <a:rPr lang="en" sz="3525">
                <a:solidFill>
                  <a:srgbClr val="00FFFF"/>
                </a:solidFill>
              </a:rPr>
              <a:t>(NASB95)</a:t>
            </a:r>
            <a:r>
              <a:rPr lang="en" sz="3525">
                <a:solidFill>
                  <a:schemeClr val="dk1"/>
                </a:solidFill>
              </a:rPr>
              <a:t> </a:t>
            </a:r>
            <a:r>
              <a:rPr lang="en" sz="3525" i="1">
                <a:solidFill>
                  <a:schemeClr val="dk1"/>
                </a:solidFill>
              </a:rPr>
              <a:t>“Let us hold fast the confession of our hope </a:t>
            </a:r>
            <a:r>
              <a:rPr lang="en" sz="3525" i="1" u="sng">
                <a:solidFill>
                  <a:schemeClr val="dk1"/>
                </a:solidFill>
              </a:rPr>
              <a:t>without wavering</a:t>
            </a:r>
            <a:r>
              <a:rPr lang="en" sz="3525" i="1">
                <a:solidFill>
                  <a:schemeClr val="dk1"/>
                </a:solidFill>
              </a:rPr>
              <a:t>, for He who promised is faithful; 24 and </a:t>
            </a:r>
            <a:r>
              <a:rPr lang="en" sz="3525" i="1" u="sng">
                <a:solidFill>
                  <a:srgbClr val="00FFFF"/>
                </a:solidFill>
              </a:rPr>
              <a:t>let us consider how to stimulate one another to love and good deeds</a:t>
            </a:r>
            <a:r>
              <a:rPr lang="en" sz="3525" i="1">
                <a:solidFill>
                  <a:schemeClr val="dk1"/>
                </a:solidFill>
              </a:rPr>
              <a:t>, 25 </a:t>
            </a:r>
            <a:r>
              <a:rPr lang="en" sz="3525" i="1" u="sng">
                <a:solidFill>
                  <a:schemeClr val="dk1"/>
                </a:solidFill>
              </a:rPr>
              <a:t>not forsaking our own assembling together</a:t>
            </a:r>
            <a:r>
              <a:rPr lang="en" sz="3525" i="1">
                <a:solidFill>
                  <a:schemeClr val="dk1"/>
                </a:solidFill>
              </a:rPr>
              <a:t>, as is the habit of some, but </a:t>
            </a:r>
            <a:r>
              <a:rPr lang="en" sz="3525" i="1" u="sng">
                <a:solidFill>
                  <a:srgbClr val="00FFFF"/>
                </a:solidFill>
              </a:rPr>
              <a:t>encouraging one another</a:t>
            </a:r>
            <a:r>
              <a:rPr lang="en" sz="3525" i="1">
                <a:solidFill>
                  <a:schemeClr val="dk1"/>
                </a:solidFill>
              </a:rPr>
              <a:t>; and all the more as you see the day drawing near.”</a:t>
            </a:r>
            <a:endParaRPr sz="3525"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27225" y="0"/>
            <a:ext cx="9400500" cy="494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LOOK FOR YOUR BRETHREN</a:t>
            </a:r>
            <a:endParaRPr sz="5000" b="1">
              <a:solidFill>
                <a:srgbClr val="00FFFF"/>
              </a:solidFill>
            </a:endParaRPr>
          </a:p>
        </p:txBody>
      </p:sp>
      <p:sp>
        <p:nvSpPr>
          <p:cNvPr id="109" name="Google Shape;109;p22"/>
          <p:cNvSpPr txBox="1">
            <a:spLocks noGrp="1"/>
          </p:cNvSpPr>
          <p:nvPr>
            <p:ph type="subTitle" idx="1"/>
          </p:nvPr>
        </p:nvSpPr>
        <p:spPr>
          <a:xfrm>
            <a:off x="-154300" y="418250"/>
            <a:ext cx="9373200" cy="4725300"/>
          </a:xfrm>
          <a:prstGeom prst="rect">
            <a:avLst/>
          </a:prstGeom>
        </p:spPr>
        <p:txBody>
          <a:bodyPr spcFirstLastPara="1" wrap="square" lIns="91425" tIns="91425" rIns="91425" bIns="91425" anchor="t" anchorCtr="0">
            <a:noAutofit/>
          </a:bodyPr>
          <a:lstStyle/>
          <a:p>
            <a:pPr marL="457200" lvl="0" indent="-369887" algn="l" rtl="0">
              <a:lnSpc>
                <a:spcPct val="80000"/>
              </a:lnSpc>
              <a:spcBef>
                <a:spcPts val="0"/>
              </a:spcBef>
              <a:spcAft>
                <a:spcPts val="0"/>
              </a:spcAft>
              <a:buClr>
                <a:srgbClr val="FFFF00"/>
              </a:buClr>
              <a:buSzPts val="2225"/>
              <a:buChar char="●"/>
            </a:pPr>
            <a:r>
              <a:rPr lang="en" sz="2225" dirty="0">
                <a:solidFill>
                  <a:srgbClr val="FFFF00"/>
                </a:solidFill>
              </a:rPr>
              <a:t>If Christians could find other disciples in a day before the printing press, a postal service, phones, GPS, television, radio and internet, what’s our excuse today?</a:t>
            </a:r>
            <a:endParaRPr sz="2225" dirty="0">
              <a:solidFill>
                <a:srgbClr val="FFFF00"/>
              </a:solidFill>
            </a:endParaRPr>
          </a:p>
          <a:p>
            <a:pPr marL="457200" lvl="0" indent="-369887" algn="l" rtl="0">
              <a:lnSpc>
                <a:spcPct val="80000"/>
              </a:lnSpc>
              <a:spcBef>
                <a:spcPts val="0"/>
              </a:spcBef>
              <a:spcAft>
                <a:spcPts val="0"/>
              </a:spcAft>
              <a:buClr>
                <a:schemeClr val="dk1"/>
              </a:buClr>
              <a:buSzPts val="2225"/>
              <a:buChar char="●"/>
            </a:pPr>
            <a:r>
              <a:rPr lang="en" sz="2225" dirty="0">
                <a:solidFill>
                  <a:schemeClr val="dk1"/>
                </a:solidFill>
              </a:rPr>
              <a:t>www.bible.ca</a:t>
            </a:r>
            <a:endParaRPr sz="2225" dirty="0">
              <a:solidFill>
                <a:schemeClr val="dk1"/>
              </a:solidFill>
            </a:endParaRPr>
          </a:p>
          <a:p>
            <a:pPr marL="457200" lvl="0" indent="-369887" algn="l" rtl="0">
              <a:lnSpc>
                <a:spcPct val="80000"/>
              </a:lnSpc>
              <a:spcBef>
                <a:spcPts val="0"/>
              </a:spcBef>
              <a:spcAft>
                <a:spcPts val="0"/>
              </a:spcAft>
              <a:buClr>
                <a:schemeClr val="dk1"/>
              </a:buClr>
              <a:buSzPts val="2225"/>
              <a:buChar char="●"/>
            </a:pPr>
            <a:r>
              <a:rPr lang="en" sz="2225" dirty="0">
                <a:solidFill>
                  <a:schemeClr val="dk1"/>
                </a:solidFill>
              </a:rPr>
              <a:t>www.truthdirectory.org</a:t>
            </a:r>
            <a:endParaRPr sz="2225" dirty="0">
              <a:solidFill>
                <a:schemeClr val="dk1"/>
              </a:solidFill>
            </a:endParaRPr>
          </a:p>
          <a:p>
            <a:pPr marL="457200" lvl="0" indent="-369887" algn="l" rtl="0">
              <a:lnSpc>
                <a:spcPct val="80000"/>
              </a:lnSpc>
              <a:spcBef>
                <a:spcPts val="0"/>
              </a:spcBef>
              <a:spcAft>
                <a:spcPts val="0"/>
              </a:spcAft>
              <a:buClr>
                <a:schemeClr val="dk1"/>
              </a:buClr>
              <a:buSzPts val="2225"/>
              <a:buChar char="●"/>
            </a:pPr>
            <a:r>
              <a:rPr lang="en" sz="2225" dirty="0">
                <a:solidFill>
                  <a:schemeClr val="dk1"/>
                </a:solidFill>
              </a:rPr>
              <a:t>www.truthzip.com</a:t>
            </a:r>
            <a:endParaRPr sz="2225" dirty="0">
              <a:solidFill>
                <a:schemeClr val="dk1"/>
              </a:solidFill>
            </a:endParaRPr>
          </a:p>
          <a:p>
            <a:pPr marL="457200" lvl="0" indent="-369887" algn="l" rtl="0">
              <a:lnSpc>
                <a:spcPct val="80000"/>
              </a:lnSpc>
              <a:spcBef>
                <a:spcPts val="0"/>
              </a:spcBef>
              <a:spcAft>
                <a:spcPts val="0"/>
              </a:spcAft>
              <a:buClr>
                <a:schemeClr val="dk1"/>
              </a:buClr>
              <a:buSzPts val="2225"/>
              <a:buChar char="●"/>
            </a:pPr>
            <a:r>
              <a:rPr lang="en" sz="2225" dirty="0">
                <a:solidFill>
                  <a:schemeClr val="dk1"/>
                </a:solidFill>
              </a:rPr>
              <a:t>www.wheresaintsmeet.com</a:t>
            </a:r>
            <a:endParaRPr sz="2225" dirty="0">
              <a:solidFill>
                <a:schemeClr val="dk1"/>
              </a:solidFill>
            </a:endParaRPr>
          </a:p>
          <a:p>
            <a:pPr marL="457200" lvl="0" indent="-369887" algn="l" rtl="0">
              <a:lnSpc>
                <a:spcPct val="80000"/>
              </a:lnSpc>
              <a:spcBef>
                <a:spcPts val="0"/>
              </a:spcBef>
              <a:spcAft>
                <a:spcPts val="0"/>
              </a:spcAft>
              <a:buClr>
                <a:srgbClr val="FFFF00"/>
              </a:buClr>
              <a:buSzPts val="2225"/>
              <a:buChar char="●"/>
            </a:pPr>
            <a:r>
              <a:rPr lang="en" sz="2225" dirty="0">
                <a:solidFill>
                  <a:srgbClr val="FFFF00"/>
                </a:solidFill>
              </a:rPr>
              <a:t>A phone book! (that rare and ancient device)</a:t>
            </a:r>
            <a:endParaRPr sz="2225" dirty="0">
              <a:solidFill>
                <a:srgbClr val="FFFF00"/>
              </a:solidFill>
            </a:endParaRPr>
          </a:p>
          <a:p>
            <a:pPr marL="457200" lvl="0" indent="-369887" algn="l" rtl="0">
              <a:lnSpc>
                <a:spcPct val="80000"/>
              </a:lnSpc>
              <a:spcBef>
                <a:spcPts val="0"/>
              </a:spcBef>
              <a:spcAft>
                <a:spcPts val="0"/>
              </a:spcAft>
              <a:buClr>
                <a:srgbClr val="00FFFF"/>
              </a:buClr>
              <a:buSzPts val="2225"/>
              <a:buChar char="●"/>
            </a:pPr>
            <a:r>
              <a:rPr lang="en" sz="2225" dirty="0">
                <a:solidFill>
                  <a:srgbClr val="00FFFF"/>
                </a:solidFill>
              </a:rPr>
              <a:t>Or ask someone here, before you travel.  We can even call them!</a:t>
            </a:r>
            <a:endParaRPr sz="2225" dirty="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25" u="sng" dirty="0">
                <a:solidFill>
                  <a:srgbClr val="FFFF00"/>
                </a:solidFill>
              </a:rPr>
              <a:t>Heb.10:23-25</a:t>
            </a:r>
            <a:r>
              <a:rPr lang="en" sz="2225" dirty="0">
                <a:solidFill>
                  <a:schemeClr val="dk1"/>
                </a:solidFill>
              </a:rPr>
              <a:t> </a:t>
            </a:r>
            <a:r>
              <a:rPr lang="en" sz="2225" i="1" dirty="0">
                <a:solidFill>
                  <a:schemeClr val="dk1"/>
                </a:solidFill>
              </a:rPr>
              <a:t>“Let us hold fast the confession of our hope </a:t>
            </a:r>
            <a:r>
              <a:rPr lang="en" sz="2225" i="1" u="sng" dirty="0">
                <a:solidFill>
                  <a:schemeClr val="dk1"/>
                </a:solidFill>
              </a:rPr>
              <a:t>without wavering</a:t>
            </a:r>
            <a:r>
              <a:rPr lang="en" sz="2225" i="1" dirty="0">
                <a:solidFill>
                  <a:schemeClr val="dk1"/>
                </a:solidFill>
              </a:rPr>
              <a:t>, for He who promised is faithful; 24 and let us </a:t>
            </a:r>
            <a:r>
              <a:rPr lang="en" sz="2225" i="1" u="sng" dirty="0">
                <a:solidFill>
                  <a:schemeClr val="dk1"/>
                </a:solidFill>
              </a:rPr>
              <a:t>consider how to stimulate one another to love and good deeds</a:t>
            </a:r>
            <a:r>
              <a:rPr lang="en" sz="2225" i="1" dirty="0">
                <a:solidFill>
                  <a:schemeClr val="dk1"/>
                </a:solidFill>
              </a:rPr>
              <a:t>, 25 not forsaking our own assembling together, as is the habit of some, but </a:t>
            </a:r>
            <a:r>
              <a:rPr lang="en" sz="2225" i="1" u="sng" dirty="0">
                <a:solidFill>
                  <a:schemeClr val="dk1"/>
                </a:solidFill>
              </a:rPr>
              <a:t>encouraging one another</a:t>
            </a:r>
            <a:r>
              <a:rPr lang="en" sz="2225" i="1" dirty="0">
                <a:solidFill>
                  <a:schemeClr val="dk1"/>
                </a:solidFill>
              </a:rPr>
              <a:t>; and all the more as you see the day drawing near.”  </a:t>
            </a:r>
            <a:r>
              <a:rPr lang="en" sz="2225" dirty="0">
                <a:solidFill>
                  <a:srgbClr val="00FFFF"/>
                </a:solidFill>
              </a:rPr>
              <a:t>Does it say “unless you’re on vacation”?  What is your own “habit”?</a:t>
            </a:r>
            <a:endParaRPr sz="2225" dirty="0">
              <a:solidFill>
                <a:srgbClr val="00FFFF"/>
              </a:solidFill>
            </a:endParaRPr>
          </a:p>
          <a:p>
            <a:pPr marL="457200" lvl="0" indent="-369887" algn="l" rtl="0">
              <a:lnSpc>
                <a:spcPct val="80000"/>
              </a:lnSpc>
              <a:spcBef>
                <a:spcPts val="0"/>
              </a:spcBef>
              <a:spcAft>
                <a:spcPts val="0"/>
              </a:spcAft>
              <a:buClr>
                <a:srgbClr val="FFFF00"/>
              </a:buClr>
              <a:buSzPts val="2225"/>
              <a:buChar char="●"/>
            </a:pPr>
            <a:r>
              <a:rPr lang="en" sz="2225" u="sng" dirty="0">
                <a:solidFill>
                  <a:srgbClr val="FFFF00"/>
                </a:solidFill>
              </a:rPr>
              <a:t>Col.3:17</a:t>
            </a:r>
            <a:r>
              <a:rPr lang="en" sz="2225" dirty="0">
                <a:solidFill>
                  <a:schemeClr val="dk1"/>
                </a:solidFill>
              </a:rPr>
              <a:t> </a:t>
            </a:r>
            <a:r>
              <a:rPr lang="en" sz="2225" i="1" dirty="0">
                <a:solidFill>
                  <a:schemeClr val="dk1"/>
                </a:solidFill>
              </a:rPr>
              <a:t>“</a:t>
            </a:r>
            <a:r>
              <a:rPr lang="en" sz="2225" i="1" u="sng" dirty="0">
                <a:solidFill>
                  <a:schemeClr val="dk1"/>
                </a:solidFill>
              </a:rPr>
              <a:t>Whatever you do in word or deed, do all in the name of the Lord Jesus</a:t>
            </a:r>
            <a:r>
              <a:rPr lang="en" sz="2225" i="1" dirty="0">
                <a:solidFill>
                  <a:schemeClr val="dk1"/>
                </a:solidFill>
              </a:rPr>
              <a:t>, giving thanks through Him to God the Father.”  </a:t>
            </a:r>
            <a:r>
              <a:rPr lang="en" sz="2225" dirty="0">
                <a:solidFill>
                  <a:schemeClr val="accent1">
                    <a:lumMod val="60000"/>
                    <a:lumOff val="40000"/>
                  </a:schemeClr>
                </a:solidFill>
              </a:rPr>
              <a:t>Are YOU?</a:t>
            </a:r>
            <a:endParaRPr sz="2225" dirty="0">
              <a:solidFill>
                <a:schemeClr val="accent1">
                  <a:lumMod val="60000"/>
                  <a:lumOff val="40000"/>
                </a:schemeClr>
              </a:solidFill>
            </a:endParaRPr>
          </a:p>
          <a:p>
            <a:pPr marL="0" lvl="0" indent="0" algn="l" rtl="0">
              <a:lnSpc>
                <a:spcPct val="80000"/>
              </a:lnSpc>
              <a:spcBef>
                <a:spcPts val="0"/>
              </a:spcBef>
              <a:spcAft>
                <a:spcPts val="0"/>
              </a:spcAft>
              <a:buNone/>
            </a:pPr>
            <a:endParaRPr sz="2025"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2800" y="0"/>
            <a:ext cx="9231300" cy="55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“SUMMER SERIES”</a:t>
            </a:r>
            <a:endParaRPr sz="5000" b="1">
              <a:solidFill>
                <a:srgbClr val="00FFFF"/>
              </a:solidFill>
            </a:endParaRPr>
          </a:p>
        </p:txBody>
      </p:sp>
      <p:sp>
        <p:nvSpPr>
          <p:cNvPr id="61" name="Google Shape;61;p14"/>
          <p:cNvSpPr txBox="1">
            <a:spLocks noGrp="1"/>
          </p:cNvSpPr>
          <p:nvPr>
            <p:ph type="subTitle" idx="1"/>
          </p:nvPr>
        </p:nvSpPr>
        <p:spPr>
          <a:xfrm>
            <a:off x="-52800" y="553500"/>
            <a:ext cx="9285600" cy="4590000"/>
          </a:xfrm>
          <a:prstGeom prst="rect">
            <a:avLst/>
          </a:prstGeom>
        </p:spPr>
        <p:txBody>
          <a:bodyPr spcFirstLastPara="1" wrap="square" lIns="91425" tIns="91425" rIns="91425" bIns="91425" anchor="t" anchorCtr="0">
            <a:noAutofit/>
          </a:bodyPr>
          <a:lstStyle/>
          <a:p>
            <a:pPr marL="457200" lvl="0" indent="-439737" algn="l" rtl="0">
              <a:lnSpc>
                <a:spcPct val="80000"/>
              </a:lnSpc>
              <a:spcBef>
                <a:spcPts val="0"/>
              </a:spcBef>
              <a:spcAft>
                <a:spcPts val="0"/>
              </a:spcAft>
              <a:buClr>
                <a:srgbClr val="FFFF00"/>
              </a:buClr>
              <a:buSzPts val="3325"/>
              <a:buChar char="●"/>
            </a:pPr>
            <a:r>
              <a:rPr lang="en" sz="3325">
                <a:solidFill>
                  <a:srgbClr val="FFFF00"/>
                </a:solidFill>
              </a:rPr>
              <a:t>This is the time of year when the kids and grandkids are out of school, so we plan many vacations.  It’s also the hottest time of year, so we get outside and engage in activities we do not the rest of the year.  As summer begins I think it would be good to have 4 lessons on these subjects:</a:t>
            </a:r>
            <a:endParaRPr sz="3325">
              <a:solidFill>
                <a:srgbClr val="FFFF00"/>
              </a:solidFill>
            </a:endParaRPr>
          </a:p>
          <a:p>
            <a:pPr marL="457200" lvl="0" indent="-439737" algn="l" rtl="0">
              <a:lnSpc>
                <a:spcPct val="80000"/>
              </a:lnSpc>
              <a:spcBef>
                <a:spcPts val="0"/>
              </a:spcBef>
              <a:spcAft>
                <a:spcPts val="0"/>
              </a:spcAft>
              <a:buClr>
                <a:schemeClr val="dk1"/>
              </a:buClr>
              <a:buSzPts val="3325"/>
              <a:buChar char="●"/>
            </a:pPr>
            <a:r>
              <a:rPr lang="en" sz="3325">
                <a:solidFill>
                  <a:schemeClr val="dk1"/>
                </a:solidFill>
              </a:rPr>
              <a:t>Christians and vacations (today’s lesson)</a:t>
            </a:r>
            <a:endParaRPr sz="3325">
              <a:solidFill>
                <a:schemeClr val="dk1"/>
              </a:solidFill>
            </a:endParaRPr>
          </a:p>
          <a:p>
            <a:pPr marL="457200" lvl="0" indent="-439737" algn="l" rtl="0">
              <a:lnSpc>
                <a:spcPct val="80000"/>
              </a:lnSpc>
              <a:spcBef>
                <a:spcPts val="0"/>
              </a:spcBef>
              <a:spcAft>
                <a:spcPts val="0"/>
              </a:spcAft>
              <a:buClr>
                <a:srgbClr val="00FFFF"/>
              </a:buClr>
              <a:buSzPts val="3325"/>
              <a:buChar char="●"/>
            </a:pPr>
            <a:r>
              <a:rPr lang="en" sz="3325">
                <a:solidFill>
                  <a:srgbClr val="00FFFF"/>
                </a:solidFill>
              </a:rPr>
              <a:t>Christians and entertainment</a:t>
            </a:r>
            <a:endParaRPr sz="3325">
              <a:solidFill>
                <a:srgbClr val="00FFFF"/>
              </a:solidFill>
            </a:endParaRPr>
          </a:p>
          <a:p>
            <a:pPr marL="457200" lvl="0" indent="-439737" algn="l" rtl="0">
              <a:lnSpc>
                <a:spcPct val="80000"/>
              </a:lnSpc>
              <a:spcBef>
                <a:spcPts val="0"/>
              </a:spcBef>
              <a:spcAft>
                <a:spcPts val="0"/>
              </a:spcAft>
              <a:buClr>
                <a:srgbClr val="FFFF00"/>
              </a:buClr>
              <a:buSzPts val="3325"/>
              <a:buChar char="●"/>
            </a:pPr>
            <a:r>
              <a:rPr lang="en" sz="3325">
                <a:solidFill>
                  <a:srgbClr val="FFFF00"/>
                </a:solidFill>
              </a:rPr>
              <a:t>Christians and modesty</a:t>
            </a:r>
            <a:endParaRPr sz="3325">
              <a:solidFill>
                <a:srgbClr val="FFFF00"/>
              </a:solidFill>
            </a:endParaRPr>
          </a:p>
          <a:p>
            <a:pPr marL="457200" lvl="0" indent="-439737" algn="l" rtl="0">
              <a:lnSpc>
                <a:spcPct val="80000"/>
              </a:lnSpc>
              <a:spcBef>
                <a:spcPts val="0"/>
              </a:spcBef>
              <a:spcAft>
                <a:spcPts val="0"/>
              </a:spcAft>
              <a:buClr>
                <a:schemeClr val="dk1"/>
              </a:buClr>
              <a:buSzPts val="3325"/>
              <a:buChar char="●"/>
            </a:pPr>
            <a:r>
              <a:rPr lang="en" sz="3325">
                <a:solidFill>
                  <a:schemeClr val="dk1"/>
                </a:solidFill>
              </a:rPr>
              <a:t>Christians and nakedness</a:t>
            </a:r>
            <a:endParaRPr sz="3325">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52800" y="0"/>
            <a:ext cx="9231300" cy="55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REST </a:t>
            </a:r>
            <a:r>
              <a:rPr lang="en" sz="5000" b="1" u="sng">
                <a:solidFill>
                  <a:srgbClr val="00FFFF"/>
                </a:solidFill>
              </a:rPr>
              <a:t>IS</a:t>
            </a:r>
            <a:r>
              <a:rPr lang="en" sz="5000" b="1">
                <a:solidFill>
                  <a:srgbClr val="00FFFF"/>
                </a:solidFill>
              </a:rPr>
              <a:t> NECESSARY</a:t>
            </a:r>
            <a:endParaRPr sz="5000" b="1">
              <a:solidFill>
                <a:srgbClr val="00FFFF"/>
              </a:solidFill>
            </a:endParaRPr>
          </a:p>
        </p:txBody>
      </p:sp>
      <p:sp>
        <p:nvSpPr>
          <p:cNvPr id="67" name="Google Shape;67;p15"/>
          <p:cNvSpPr txBox="1">
            <a:spLocks noGrp="1"/>
          </p:cNvSpPr>
          <p:nvPr>
            <p:ph type="subTitle" idx="1"/>
          </p:nvPr>
        </p:nvSpPr>
        <p:spPr>
          <a:xfrm>
            <a:off x="-127225" y="553500"/>
            <a:ext cx="9305725" cy="4590000"/>
          </a:xfrm>
          <a:prstGeom prst="rect">
            <a:avLst/>
          </a:prstGeom>
        </p:spPr>
        <p:txBody>
          <a:bodyPr spcFirstLastPara="1" wrap="square" lIns="91425" tIns="91425" rIns="91425" bIns="91425" anchor="t" anchorCtr="0">
            <a:noAutofit/>
          </a:bodyPr>
          <a:lstStyle/>
          <a:p>
            <a:pPr marL="457200" lvl="0" indent="-382587" algn="l" rtl="0">
              <a:lnSpc>
                <a:spcPct val="80000"/>
              </a:lnSpc>
              <a:spcBef>
                <a:spcPts val="0"/>
              </a:spcBef>
              <a:spcAft>
                <a:spcPts val="0"/>
              </a:spcAft>
              <a:buClr>
                <a:srgbClr val="FFFF00"/>
              </a:buClr>
              <a:buSzPts val="2425"/>
              <a:buChar char="●"/>
            </a:pPr>
            <a:r>
              <a:rPr lang="en" sz="2425" dirty="0">
                <a:solidFill>
                  <a:srgbClr val="FFFF00"/>
                </a:solidFill>
              </a:rPr>
              <a:t>Understand that when we speak of “vacations”, it is not a word in the scriptures.  We are abundantly blessed to live in a land of plenty, paid “time off” from work, retirement benefits, etc.</a:t>
            </a:r>
            <a:endParaRPr sz="2425" dirty="0">
              <a:solidFill>
                <a:srgbClr val="FFFF00"/>
              </a:solidFill>
            </a:endParaRPr>
          </a:p>
          <a:p>
            <a:pPr marL="457200" lvl="0" indent="-382587" algn="l" rtl="0">
              <a:lnSpc>
                <a:spcPct val="80000"/>
              </a:lnSpc>
              <a:spcBef>
                <a:spcPts val="0"/>
              </a:spcBef>
              <a:spcAft>
                <a:spcPts val="0"/>
              </a:spcAft>
              <a:buClr>
                <a:srgbClr val="00FFFF"/>
              </a:buClr>
              <a:buSzPts val="2425"/>
              <a:buChar char="●"/>
            </a:pPr>
            <a:r>
              <a:rPr lang="en" sz="2425" dirty="0">
                <a:solidFill>
                  <a:srgbClr val="00FFFF"/>
                </a:solidFill>
              </a:rPr>
              <a:t>GOD created rest!</a:t>
            </a:r>
            <a:r>
              <a:rPr lang="en" sz="2425" dirty="0">
                <a:solidFill>
                  <a:schemeClr val="dk1"/>
                </a:solidFill>
              </a:rPr>
              <a:t> </a:t>
            </a:r>
            <a:r>
              <a:rPr lang="en" sz="2425" u="sng" dirty="0">
                <a:solidFill>
                  <a:srgbClr val="FFFF00"/>
                </a:solidFill>
              </a:rPr>
              <a:t>Gen.2:2</a:t>
            </a:r>
            <a:r>
              <a:rPr lang="en" sz="2425" dirty="0">
                <a:solidFill>
                  <a:schemeClr val="dk1"/>
                </a:solidFill>
              </a:rPr>
              <a:t> </a:t>
            </a:r>
            <a:r>
              <a:rPr lang="en" sz="2425" i="1" dirty="0">
                <a:solidFill>
                  <a:schemeClr val="dk1"/>
                </a:solidFill>
              </a:rPr>
              <a:t>“By the seventh day God completed His work which He had done, and </a:t>
            </a:r>
            <a:r>
              <a:rPr lang="en" sz="2425" i="1" u="sng" dirty="0">
                <a:solidFill>
                  <a:schemeClr val="dk1"/>
                </a:solidFill>
              </a:rPr>
              <a:t>He rested on the seventh day from all His work</a:t>
            </a:r>
            <a:r>
              <a:rPr lang="en" sz="2425" i="1" dirty="0">
                <a:solidFill>
                  <a:schemeClr val="dk1"/>
                </a:solidFill>
              </a:rPr>
              <a:t> which He had done.”</a:t>
            </a:r>
            <a:endParaRPr sz="2425" i="1" dirty="0">
              <a:solidFill>
                <a:schemeClr val="dk1"/>
              </a:solidFill>
            </a:endParaRPr>
          </a:p>
          <a:p>
            <a:pPr marL="457200" lvl="0" indent="-382587" algn="l" rtl="0">
              <a:lnSpc>
                <a:spcPct val="80000"/>
              </a:lnSpc>
              <a:spcBef>
                <a:spcPts val="0"/>
              </a:spcBef>
              <a:spcAft>
                <a:spcPts val="0"/>
              </a:spcAft>
              <a:buClr>
                <a:srgbClr val="FFFF00"/>
              </a:buClr>
              <a:buSzPts val="2425"/>
              <a:buChar char="●"/>
            </a:pPr>
            <a:r>
              <a:rPr lang="en" sz="2425" u="sng" dirty="0">
                <a:solidFill>
                  <a:srgbClr val="FFFF00"/>
                </a:solidFill>
              </a:rPr>
              <a:t>Ex.23:12</a:t>
            </a:r>
            <a:r>
              <a:rPr lang="en" sz="2425" dirty="0">
                <a:solidFill>
                  <a:schemeClr val="dk1"/>
                </a:solidFill>
              </a:rPr>
              <a:t> </a:t>
            </a:r>
            <a:r>
              <a:rPr lang="en" sz="2425" i="1" dirty="0">
                <a:solidFill>
                  <a:schemeClr val="dk1"/>
                </a:solidFill>
              </a:rPr>
              <a:t>“Six days you are to do your work, but on the seventh day </a:t>
            </a:r>
            <a:r>
              <a:rPr lang="en" sz="2425" i="1" u="sng" dirty="0">
                <a:solidFill>
                  <a:schemeClr val="dk1"/>
                </a:solidFill>
              </a:rPr>
              <a:t>you shall cease from labor</a:t>
            </a:r>
            <a:r>
              <a:rPr lang="en" sz="2425" i="1" dirty="0">
                <a:solidFill>
                  <a:schemeClr val="dk1"/>
                </a:solidFill>
              </a:rPr>
              <a:t> so that your ox and your donkey may rest, and the son of your female slave, as well as your stranger, may </a:t>
            </a:r>
            <a:r>
              <a:rPr lang="en" sz="2425" i="1" u="sng" dirty="0">
                <a:solidFill>
                  <a:schemeClr val="dk1"/>
                </a:solidFill>
              </a:rPr>
              <a:t>refresh themselves</a:t>
            </a:r>
            <a:r>
              <a:rPr lang="en" sz="2425" i="1" dirty="0">
                <a:solidFill>
                  <a:schemeClr val="dk1"/>
                </a:solidFill>
              </a:rPr>
              <a:t>.”</a:t>
            </a:r>
            <a:endParaRPr sz="2425" i="1" dirty="0">
              <a:solidFill>
                <a:schemeClr val="dk1"/>
              </a:solidFill>
            </a:endParaRPr>
          </a:p>
          <a:p>
            <a:pPr marL="457200" lvl="0" indent="-382587" algn="l" rtl="0">
              <a:lnSpc>
                <a:spcPct val="80000"/>
              </a:lnSpc>
              <a:spcBef>
                <a:spcPts val="0"/>
              </a:spcBef>
              <a:spcAft>
                <a:spcPts val="0"/>
              </a:spcAft>
              <a:buClr>
                <a:srgbClr val="FFFF00"/>
              </a:buClr>
              <a:buSzPts val="2425"/>
              <a:buChar char="●"/>
            </a:pPr>
            <a:r>
              <a:rPr lang="en" sz="2425" u="sng" dirty="0">
                <a:solidFill>
                  <a:srgbClr val="FFFF00"/>
                </a:solidFill>
              </a:rPr>
              <a:t>Mk.2:27</a:t>
            </a:r>
            <a:r>
              <a:rPr lang="en" sz="2425" dirty="0">
                <a:solidFill>
                  <a:schemeClr val="dk1"/>
                </a:solidFill>
              </a:rPr>
              <a:t> </a:t>
            </a:r>
            <a:r>
              <a:rPr lang="en" sz="2425" i="1" dirty="0">
                <a:solidFill>
                  <a:schemeClr val="dk1"/>
                </a:solidFill>
              </a:rPr>
              <a:t>“Jesus said to them, “</a:t>
            </a:r>
            <a:r>
              <a:rPr lang="en" sz="2425" i="1" u="sng" dirty="0">
                <a:solidFill>
                  <a:schemeClr val="dk1"/>
                </a:solidFill>
              </a:rPr>
              <a:t>The Sabbath was made for man</a:t>
            </a:r>
            <a:r>
              <a:rPr lang="en" sz="2425" i="1" dirty="0">
                <a:solidFill>
                  <a:schemeClr val="dk1"/>
                </a:solidFill>
              </a:rPr>
              <a:t>, and not man for the Sabbath.”</a:t>
            </a:r>
            <a:endParaRPr sz="2425" i="1" dirty="0">
              <a:solidFill>
                <a:schemeClr val="dk1"/>
              </a:solidFill>
            </a:endParaRPr>
          </a:p>
          <a:p>
            <a:pPr marL="457200" lvl="0" indent="-382587" algn="l" rtl="0">
              <a:lnSpc>
                <a:spcPct val="80000"/>
              </a:lnSpc>
              <a:spcBef>
                <a:spcPts val="0"/>
              </a:spcBef>
              <a:spcAft>
                <a:spcPts val="0"/>
              </a:spcAft>
              <a:buClr>
                <a:srgbClr val="FFFF00"/>
              </a:buClr>
              <a:buSzPts val="2425"/>
              <a:buChar char="●"/>
            </a:pPr>
            <a:r>
              <a:rPr lang="en" sz="2425" u="sng" dirty="0">
                <a:solidFill>
                  <a:srgbClr val="FFFF00"/>
                </a:solidFill>
              </a:rPr>
              <a:t>Mk.6:31</a:t>
            </a:r>
            <a:r>
              <a:rPr lang="en" sz="2425" dirty="0">
                <a:solidFill>
                  <a:schemeClr val="dk1"/>
                </a:solidFill>
              </a:rPr>
              <a:t> </a:t>
            </a:r>
            <a:r>
              <a:rPr lang="en" sz="2425" i="1" dirty="0">
                <a:solidFill>
                  <a:schemeClr val="dk1"/>
                </a:solidFill>
              </a:rPr>
              <a:t>“And He said to them, “</a:t>
            </a:r>
            <a:r>
              <a:rPr lang="en" sz="2425" i="1" u="sng" dirty="0">
                <a:solidFill>
                  <a:schemeClr val="dk1"/>
                </a:solidFill>
              </a:rPr>
              <a:t>Come away</a:t>
            </a:r>
            <a:r>
              <a:rPr lang="en" sz="2425" i="1" dirty="0">
                <a:solidFill>
                  <a:schemeClr val="dk1"/>
                </a:solidFill>
              </a:rPr>
              <a:t> by yourselves to a secluded place and </a:t>
            </a:r>
            <a:r>
              <a:rPr lang="en" sz="2425" i="1" u="sng" dirty="0">
                <a:solidFill>
                  <a:schemeClr val="dk1"/>
                </a:solidFill>
              </a:rPr>
              <a:t>rest a while</a:t>
            </a:r>
            <a:r>
              <a:rPr lang="en" sz="2425" i="1" dirty="0">
                <a:solidFill>
                  <a:schemeClr val="dk1"/>
                </a:solidFill>
              </a:rPr>
              <a:t>.” (For there were many people coming and going, and they did not even have time to eat.)”</a:t>
            </a:r>
            <a:endParaRPr sz="2425"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27225" y="0"/>
            <a:ext cx="9400500" cy="55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HOW WAS PAUL REFRESHED?</a:t>
            </a:r>
            <a:endParaRPr sz="4800" b="1">
              <a:solidFill>
                <a:srgbClr val="00FFFF"/>
              </a:solidFill>
            </a:endParaRPr>
          </a:p>
        </p:txBody>
      </p:sp>
      <p:sp>
        <p:nvSpPr>
          <p:cNvPr id="73" name="Google Shape;73;p16"/>
          <p:cNvSpPr txBox="1">
            <a:spLocks noGrp="1"/>
          </p:cNvSpPr>
          <p:nvPr>
            <p:ph type="subTitle" idx="1"/>
          </p:nvPr>
        </p:nvSpPr>
        <p:spPr>
          <a:xfrm>
            <a:off x="-154300" y="502175"/>
            <a:ext cx="9373200" cy="4641300"/>
          </a:xfrm>
          <a:prstGeom prst="rect">
            <a:avLst/>
          </a:prstGeom>
        </p:spPr>
        <p:txBody>
          <a:bodyPr spcFirstLastPara="1" wrap="square" lIns="91425" tIns="91425" rIns="91425" bIns="91425" anchor="t" anchorCtr="0">
            <a:noAutofit/>
          </a:bodyPr>
          <a:lstStyle/>
          <a:p>
            <a:pPr marL="457200" lvl="0" indent="-382587" algn="l" rtl="0">
              <a:lnSpc>
                <a:spcPct val="80000"/>
              </a:lnSpc>
              <a:spcBef>
                <a:spcPts val="0"/>
              </a:spcBef>
              <a:spcAft>
                <a:spcPts val="0"/>
              </a:spcAft>
              <a:buClr>
                <a:srgbClr val="FFFF00"/>
              </a:buClr>
              <a:buSzPts val="2425"/>
              <a:buChar char="●"/>
            </a:pPr>
            <a:r>
              <a:rPr lang="en" sz="2425" dirty="0">
                <a:solidFill>
                  <a:srgbClr val="FFFF00"/>
                </a:solidFill>
              </a:rPr>
              <a:t>We’re going to talk a lot about Paul’s example in this lesson, simply because we have so much recorded about both the hard worker he was, and also how much traveling he did.</a:t>
            </a:r>
            <a:endParaRPr sz="2425" dirty="0">
              <a:solidFill>
                <a:srgbClr val="FFFF00"/>
              </a:solidFill>
            </a:endParaRPr>
          </a:p>
          <a:p>
            <a:pPr marL="457200" lvl="0" indent="-382587" algn="l" rtl="0">
              <a:lnSpc>
                <a:spcPct val="80000"/>
              </a:lnSpc>
              <a:spcBef>
                <a:spcPts val="0"/>
              </a:spcBef>
              <a:spcAft>
                <a:spcPts val="0"/>
              </a:spcAft>
              <a:buClr>
                <a:srgbClr val="FFFF00"/>
              </a:buClr>
              <a:buSzPts val="2425"/>
              <a:buChar char="●"/>
            </a:pPr>
            <a:r>
              <a:rPr lang="en" sz="2425" u="sng" dirty="0">
                <a:solidFill>
                  <a:srgbClr val="FFFF00"/>
                </a:solidFill>
              </a:rPr>
              <a:t>Rom.15:32</a:t>
            </a:r>
            <a:r>
              <a:rPr lang="en" sz="2425" dirty="0">
                <a:solidFill>
                  <a:srgbClr val="FFFF00"/>
                </a:solidFill>
              </a:rPr>
              <a:t> </a:t>
            </a:r>
            <a:r>
              <a:rPr lang="en" sz="2425" i="1" dirty="0">
                <a:solidFill>
                  <a:schemeClr val="dk1"/>
                </a:solidFill>
              </a:rPr>
              <a:t>“</a:t>
            </a:r>
            <a:r>
              <a:rPr lang="en" sz="2425" i="1" u="sng" dirty="0">
                <a:solidFill>
                  <a:schemeClr val="dk1"/>
                </a:solidFill>
              </a:rPr>
              <a:t>so that I may come to you</a:t>
            </a:r>
            <a:r>
              <a:rPr lang="en" sz="2425" i="1" dirty="0">
                <a:solidFill>
                  <a:schemeClr val="dk1"/>
                </a:solidFill>
              </a:rPr>
              <a:t> in joy by the will of God </a:t>
            </a:r>
            <a:r>
              <a:rPr lang="en" sz="2425" i="1" u="sng" dirty="0">
                <a:solidFill>
                  <a:schemeClr val="dk1"/>
                </a:solidFill>
              </a:rPr>
              <a:t>and find refreshing rest in your company</a:t>
            </a:r>
            <a:r>
              <a:rPr lang="en" sz="2425" i="1" dirty="0">
                <a:solidFill>
                  <a:schemeClr val="dk1"/>
                </a:solidFill>
              </a:rPr>
              <a:t>.”</a:t>
            </a:r>
            <a:endParaRPr sz="2425" i="1" dirty="0">
              <a:solidFill>
                <a:schemeClr val="dk1"/>
              </a:solidFill>
            </a:endParaRPr>
          </a:p>
          <a:p>
            <a:pPr marL="457200" lvl="0" indent="-382587" algn="l" rtl="0">
              <a:lnSpc>
                <a:spcPct val="80000"/>
              </a:lnSpc>
              <a:spcBef>
                <a:spcPts val="0"/>
              </a:spcBef>
              <a:spcAft>
                <a:spcPts val="0"/>
              </a:spcAft>
              <a:buClr>
                <a:srgbClr val="FFFF00"/>
              </a:buClr>
              <a:buSzPts val="2425"/>
              <a:buChar char="●"/>
            </a:pPr>
            <a:r>
              <a:rPr lang="en" sz="2425" u="sng" dirty="0">
                <a:solidFill>
                  <a:srgbClr val="FFFF00"/>
                </a:solidFill>
              </a:rPr>
              <a:t>2 Tim.1:16</a:t>
            </a:r>
            <a:r>
              <a:rPr lang="en" sz="2425" dirty="0">
                <a:solidFill>
                  <a:srgbClr val="FFFF00"/>
                </a:solidFill>
              </a:rPr>
              <a:t> </a:t>
            </a:r>
            <a:r>
              <a:rPr lang="en" sz="2425" i="1" dirty="0">
                <a:solidFill>
                  <a:schemeClr val="dk1"/>
                </a:solidFill>
              </a:rPr>
              <a:t>“The Lord grant mercy to the house of Onesiphorus, for </a:t>
            </a:r>
            <a:r>
              <a:rPr lang="en" sz="2425" i="1" u="sng" dirty="0">
                <a:solidFill>
                  <a:schemeClr val="dk1"/>
                </a:solidFill>
              </a:rPr>
              <a:t>he often refreshed me</a:t>
            </a:r>
            <a:r>
              <a:rPr lang="en" sz="2425" i="1" dirty="0">
                <a:solidFill>
                  <a:schemeClr val="dk1"/>
                </a:solidFill>
              </a:rPr>
              <a:t> and was not ashamed of my chains;”</a:t>
            </a:r>
            <a:endParaRPr sz="2425" i="1" dirty="0">
              <a:solidFill>
                <a:schemeClr val="dk1"/>
              </a:solidFill>
            </a:endParaRPr>
          </a:p>
          <a:p>
            <a:pPr marL="457200" lvl="0" indent="-382587" algn="l" rtl="0">
              <a:lnSpc>
                <a:spcPct val="80000"/>
              </a:lnSpc>
              <a:spcBef>
                <a:spcPts val="0"/>
              </a:spcBef>
              <a:spcAft>
                <a:spcPts val="0"/>
              </a:spcAft>
              <a:buClr>
                <a:srgbClr val="00FFFF"/>
              </a:buClr>
              <a:buSzPts val="2425"/>
              <a:buChar char="●"/>
            </a:pPr>
            <a:r>
              <a:rPr lang="en" sz="2425" dirty="0">
                <a:solidFill>
                  <a:srgbClr val="00FFFF"/>
                </a:solidFill>
              </a:rPr>
              <a:t>What “refreshed” Titus?</a:t>
            </a:r>
            <a:r>
              <a:rPr lang="en" sz="2425" dirty="0">
                <a:solidFill>
                  <a:srgbClr val="FFFF00"/>
                </a:solidFill>
              </a:rPr>
              <a:t>  </a:t>
            </a:r>
            <a:r>
              <a:rPr lang="en" sz="2425" u="sng" dirty="0">
                <a:solidFill>
                  <a:srgbClr val="FFFF00"/>
                </a:solidFill>
              </a:rPr>
              <a:t>2 Cor.7:13</a:t>
            </a:r>
            <a:r>
              <a:rPr lang="en" sz="2425" dirty="0">
                <a:solidFill>
                  <a:srgbClr val="FFFF00"/>
                </a:solidFill>
              </a:rPr>
              <a:t> </a:t>
            </a:r>
            <a:r>
              <a:rPr lang="en" sz="2425" i="1" dirty="0">
                <a:solidFill>
                  <a:schemeClr val="dk1"/>
                </a:solidFill>
              </a:rPr>
              <a:t>“For this reason we have been comforted. And besides our comfort, we rejoiced even much more for the joy of </a:t>
            </a:r>
            <a:r>
              <a:rPr lang="en" sz="2425" i="1" u="sng" dirty="0">
                <a:solidFill>
                  <a:schemeClr val="dk1"/>
                </a:solidFill>
              </a:rPr>
              <a:t>Titus, because his spirit has been refreshed by you all</a:t>
            </a:r>
            <a:r>
              <a:rPr lang="en" sz="2425" i="1" dirty="0">
                <a:solidFill>
                  <a:schemeClr val="dk1"/>
                </a:solidFill>
              </a:rPr>
              <a:t>.”</a:t>
            </a:r>
            <a:endParaRPr sz="2425" i="1" dirty="0">
              <a:solidFill>
                <a:schemeClr val="dk1"/>
              </a:solidFill>
            </a:endParaRPr>
          </a:p>
          <a:p>
            <a:pPr marL="457200" lvl="0" indent="-382587" algn="l" rtl="0">
              <a:lnSpc>
                <a:spcPct val="80000"/>
              </a:lnSpc>
              <a:spcBef>
                <a:spcPts val="0"/>
              </a:spcBef>
              <a:spcAft>
                <a:spcPts val="0"/>
              </a:spcAft>
              <a:buClr>
                <a:srgbClr val="00FFFF"/>
              </a:buClr>
              <a:buSzPts val="2425"/>
              <a:buChar char="●"/>
            </a:pPr>
            <a:r>
              <a:rPr lang="en" sz="2425" dirty="0">
                <a:solidFill>
                  <a:srgbClr val="00FFFF"/>
                </a:solidFill>
              </a:rPr>
              <a:t>What was Philemon known for doing?</a:t>
            </a:r>
            <a:r>
              <a:rPr lang="en" sz="2425" dirty="0">
                <a:solidFill>
                  <a:srgbClr val="FFFF00"/>
                </a:solidFill>
              </a:rPr>
              <a:t> </a:t>
            </a:r>
            <a:r>
              <a:rPr lang="en" sz="2425" u="sng" dirty="0">
                <a:solidFill>
                  <a:srgbClr val="FFFF00"/>
                </a:solidFill>
              </a:rPr>
              <a:t>Plm.7</a:t>
            </a:r>
            <a:r>
              <a:rPr lang="en" sz="2425" dirty="0">
                <a:solidFill>
                  <a:srgbClr val="FFFF00"/>
                </a:solidFill>
              </a:rPr>
              <a:t> </a:t>
            </a:r>
            <a:r>
              <a:rPr lang="en" sz="2425" i="1" dirty="0">
                <a:solidFill>
                  <a:schemeClr val="dk1"/>
                </a:solidFill>
              </a:rPr>
              <a:t>“For I have come to have much joy and comfort in your love, because </a:t>
            </a:r>
            <a:r>
              <a:rPr lang="en" sz="2425" i="1" u="sng" dirty="0">
                <a:solidFill>
                  <a:schemeClr val="dk1"/>
                </a:solidFill>
              </a:rPr>
              <a:t>the hearts of the saints have been refreshed through you</a:t>
            </a:r>
            <a:r>
              <a:rPr lang="en" sz="2425" i="1" dirty="0">
                <a:solidFill>
                  <a:schemeClr val="dk1"/>
                </a:solidFill>
              </a:rPr>
              <a:t>, brother.”</a:t>
            </a:r>
            <a:endParaRPr sz="2425" i="1" dirty="0">
              <a:solidFill>
                <a:schemeClr val="dk1"/>
              </a:solidFill>
            </a:endParaRPr>
          </a:p>
          <a:p>
            <a:pPr marL="457200" lvl="0" indent="-382587" algn="l" rtl="0">
              <a:lnSpc>
                <a:spcPct val="80000"/>
              </a:lnSpc>
              <a:spcBef>
                <a:spcPts val="0"/>
              </a:spcBef>
              <a:spcAft>
                <a:spcPts val="0"/>
              </a:spcAft>
              <a:buClr>
                <a:srgbClr val="00FFFF"/>
              </a:buClr>
              <a:buSzPts val="2425"/>
              <a:buChar char="●"/>
            </a:pPr>
            <a:r>
              <a:rPr lang="en" sz="2425" dirty="0">
                <a:solidFill>
                  <a:srgbClr val="00FFFF"/>
                </a:solidFill>
              </a:rPr>
              <a:t>Do we consider being with our brethren, when traveling, restful?</a:t>
            </a:r>
            <a:endParaRPr sz="2425"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27225" y="0"/>
            <a:ext cx="9400500" cy="55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“LOOKING UP” THE DISCIPLES</a:t>
            </a:r>
            <a:endParaRPr sz="4700" b="1">
              <a:solidFill>
                <a:srgbClr val="00FFFF"/>
              </a:solidFill>
            </a:endParaRPr>
          </a:p>
        </p:txBody>
      </p:sp>
      <p:sp>
        <p:nvSpPr>
          <p:cNvPr id="79" name="Google Shape;79;p17"/>
          <p:cNvSpPr txBox="1">
            <a:spLocks noGrp="1"/>
          </p:cNvSpPr>
          <p:nvPr>
            <p:ph type="subTitle" idx="1"/>
          </p:nvPr>
        </p:nvSpPr>
        <p:spPr>
          <a:xfrm>
            <a:off x="-154300" y="465625"/>
            <a:ext cx="9373200" cy="4677900"/>
          </a:xfrm>
          <a:prstGeom prst="rect">
            <a:avLst/>
          </a:prstGeom>
        </p:spPr>
        <p:txBody>
          <a:bodyPr spcFirstLastPara="1" wrap="square" lIns="91425" tIns="91425" rIns="91425" bIns="91425" anchor="t" anchorCtr="0">
            <a:noAutofit/>
          </a:bodyPr>
          <a:lstStyle/>
          <a:p>
            <a:pPr marL="457200" lvl="0" indent="-363537" algn="l" rtl="0">
              <a:lnSpc>
                <a:spcPct val="80000"/>
              </a:lnSpc>
              <a:spcBef>
                <a:spcPts val="0"/>
              </a:spcBef>
              <a:spcAft>
                <a:spcPts val="0"/>
              </a:spcAft>
              <a:buClr>
                <a:srgbClr val="00FFFF"/>
              </a:buClr>
              <a:buSzPts val="2125"/>
              <a:buChar char="●"/>
            </a:pPr>
            <a:r>
              <a:rPr lang="en" sz="2125" dirty="0">
                <a:solidFill>
                  <a:srgbClr val="00FFFF"/>
                </a:solidFill>
              </a:rPr>
              <a:t>Where was Paul always trying to be when we traveled?</a:t>
            </a:r>
            <a:r>
              <a:rPr lang="en" sz="2125" dirty="0">
                <a:solidFill>
                  <a:srgbClr val="FFFF00"/>
                </a:solidFill>
              </a:rPr>
              <a:t>  </a:t>
            </a:r>
            <a:r>
              <a:rPr lang="en" sz="2125" u="sng" dirty="0">
                <a:solidFill>
                  <a:srgbClr val="FFFF00"/>
                </a:solidFill>
              </a:rPr>
              <a:t>Acts 21:4</a:t>
            </a:r>
            <a:r>
              <a:rPr lang="en" sz="2125" dirty="0">
                <a:solidFill>
                  <a:srgbClr val="FFFF00"/>
                </a:solidFill>
              </a:rPr>
              <a:t> </a:t>
            </a:r>
            <a:r>
              <a:rPr lang="en" sz="2125" i="1" dirty="0">
                <a:solidFill>
                  <a:schemeClr val="dk1"/>
                </a:solidFill>
              </a:rPr>
              <a:t>“After </a:t>
            </a:r>
            <a:r>
              <a:rPr lang="en" sz="2125" i="1" u="sng" dirty="0">
                <a:solidFill>
                  <a:schemeClr val="dk1"/>
                </a:solidFill>
              </a:rPr>
              <a:t>looking up</a:t>
            </a:r>
            <a:r>
              <a:rPr lang="en" sz="2125" dirty="0">
                <a:solidFill>
                  <a:srgbClr val="FFFF00"/>
                </a:solidFill>
              </a:rPr>
              <a:t> (“finding”) </a:t>
            </a:r>
            <a:r>
              <a:rPr lang="en" sz="2125" i="1" u="sng" dirty="0">
                <a:solidFill>
                  <a:schemeClr val="dk1"/>
                </a:solidFill>
              </a:rPr>
              <a:t>the disciples</a:t>
            </a:r>
            <a:r>
              <a:rPr lang="en" sz="2125" i="1" dirty="0">
                <a:solidFill>
                  <a:schemeClr val="dk1"/>
                </a:solidFill>
              </a:rPr>
              <a:t>, </a:t>
            </a:r>
            <a:r>
              <a:rPr lang="en" sz="2125" i="1" u="sng" dirty="0">
                <a:solidFill>
                  <a:schemeClr val="dk1"/>
                </a:solidFill>
              </a:rPr>
              <a:t>we stayed there seven days</a:t>
            </a:r>
            <a:r>
              <a:rPr lang="en" sz="2125" i="1" dirty="0">
                <a:solidFill>
                  <a:schemeClr val="dk1"/>
                </a:solidFill>
              </a:rPr>
              <a:t>;...”</a:t>
            </a:r>
            <a:r>
              <a:rPr lang="en" sz="2125" dirty="0">
                <a:solidFill>
                  <a:srgbClr val="FFFF00"/>
                </a:solidFill>
              </a:rPr>
              <a:t>  He deliberately sought out brethren (in this case in Tyre).</a:t>
            </a:r>
            <a:endParaRPr sz="2125" dirty="0">
              <a:solidFill>
                <a:srgbClr val="FFFF00"/>
              </a:solidFill>
            </a:endParaRPr>
          </a:p>
          <a:p>
            <a:pPr marL="457200" lvl="0" indent="-363537" algn="l" rtl="0">
              <a:lnSpc>
                <a:spcPct val="80000"/>
              </a:lnSpc>
              <a:spcBef>
                <a:spcPts val="0"/>
              </a:spcBef>
              <a:spcAft>
                <a:spcPts val="0"/>
              </a:spcAft>
              <a:buClr>
                <a:srgbClr val="00FFFF"/>
              </a:buClr>
              <a:buSzPts val="2125"/>
              <a:buChar char="●"/>
            </a:pPr>
            <a:r>
              <a:rPr lang="en" sz="2125" dirty="0">
                <a:solidFill>
                  <a:srgbClr val="00FFFF"/>
                </a:solidFill>
              </a:rPr>
              <a:t>Why </a:t>
            </a:r>
            <a:r>
              <a:rPr lang="en" sz="2125" i="1" dirty="0">
                <a:solidFill>
                  <a:schemeClr val="dk1"/>
                </a:solidFill>
              </a:rPr>
              <a:t>“seven days”</a:t>
            </a:r>
            <a:r>
              <a:rPr lang="en" sz="2125" dirty="0">
                <a:solidFill>
                  <a:srgbClr val="00FFFF"/>
                </a:solidFill>
              </a:rPr>
              <a:t>?  Consider that in </a:t>
            </a:r>
            <a:r>
              <a:rPr lang="en" sz="2125" u="sng" dirty="0">
                <a:solidFill>
                  <a:srgbClr val="FFFF00"/>
                </a:solidFill>
              </a:rPr>
              <a:t>Acts 20</a:t>
            </a:r>
            <a:r>
              <a:rPr lang="en" sz="2125" dirty="0">
                <a:solidFill>
                  <a:srgbClr val="00FFFF"/>
                </a:solidFill>
              </a:rPr>
              <a:t> Paul is in a hurry to get back to Jerusalem.</a:t>
            </a:r>
            <a:r>
              <a:rPr lang="en" sz="2125" dirty="0">
                <a:solidFill>
                  <a:srgbClr val="FFFF00"/>
                </a:solidFill>
              </a:rPr>
              <a:t>  </a:t>
            </a:r>
            <a:r>
              <a:rPr lang="en" sz="2125" u="sng" dirty="0">
                <a:solidFill>
                  <a:srgbClr val="FFFF00"/>
                </a:solidFill>
              </a:rPr>
              <a:t>Acts 20:16</a:t>
            </a:r>
            <a:r>
              <a:rPr lang="en" sz="2125" dirty="0">
                <a:solidFill>
                  <a:srgbClr val="FFFF00"/>
                </a:solidFill>
              </a:rPr>
              <a:t> </a:t>
            </a:r>
            <a:r>
              <a:rPr lang="en" sz="2125" i="1" dirty="0">
                <a:solidFill>
                  <a:schemeClr val="dk1"/>
                </a:solidFill>
              </a:rPr>
              <a:t>“For Paul had decided to sail past Ephesus so that he would not have to spend time in Asia; for </a:t>
            </a:r>
            <a:r>
              <a:rPr lang="en" sz="2125" i="1" u="sng" dirty="0">
                <a:solidFill>
                  <a:schemeClr val="dk1"/>
                </a:solidFill>
              </a:rPr>
              <a:t>he was hurrying to be in Jerusalem, if possible, on the day of Pentecost</a:t>
            </a:r>
            <a:r>
              <a:rPr lang="en" sz="2125" i="1" dirty="0">
                <a:solidFill>
                  <a:schemeClr val="dk1"/>
                </a:solidFill>
              </a:rPr>
              <a:t>.”</a:t>
            </a:r>
            <a:endParaRPr sz="2125" i="1" dirty="0">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25" dirty="0">
                <a:solidFill>
                  <a:srgbClr val="00FFFF"/>
                </a:solidFill>
              </a:rPr>
              <a:t>But earlier in this chapter, he stays 7 days in Troas?!</a:t>
            </a:r>
            <a:r>
              <a:rPr lang="en" sz="2125" dirty="0">
                <a:solidFill>
                  <a:schemeClr val="dk1"/>
                </a:solidFill>
              </a:rPr>
              <a:t>  </a:t>
            </a:r>
            <a:r>
              <a:rPr lang="en" sz="2125" u="sng" dirty="0">
                <a:solidFill>
                  <a:srgbClr val="FFFF00"/>
                </a:solidFill>
              </a:rPr>
              <a:t>Acts 20:6</a:t>
            </a:r>
            <a:r>
              <a:rPr lang="en" sz="2125" dirty="0">
                <a:solidFill>
                  <a:schemeClr val="dk1"/>
                </a:solidFill>
              </a:rPr>
              <a:t> </a:t>
            </a:r>
            <a:r>
              <a:rPr lang="en" sz="2125" i="1" dirty="0">
                <a:solidFill>
                  <a:schemeClr val="dk1"/>
                </a:solidFill>
              </a:rPr>
              <a:t>“We sailed from Philippi after the days of Unleavened Bread, and came to them at Troas within five days; and </a:t>
            </a:r>
            <a:r>
              <a:rPr lang="en" sz="2125" i="1" u="sng" dirty="0">
                <a:solidFill>
                  <a:schemeClr val="dk1"/>
                </a:solidFill>
              </a:rPr>
              <a:t>there we stayed seven days</a:t>
            </a:r>
            <a:r>
              <a:rPr lang="en" sz="2125" i="1" dirty="0">
                <a:solidFill>
                  <a:schemeClr val="dk1"/>
                </a:solidFill>
              </a:rPr>
              <a:t>.”</a:t>
            </a:r>
            <a:r>
              <a:rPr lang="en" sz="2125" dirty="0">
                <a:solidFill>
                  <a:schemeClr val="dk1"/>
                </a:solidFill>
              </a:rPr>
              <a:t>  </a:t>
            </a:r>
            <a:r>
              <a:rPr lang="en" sz="2125" dirty="0">
                <a:solidFill>
                  <a:srgbClr val="FFFF00"/>
                </a:solidFill>
              </a:rPr>
              <a:t>WHY?</a:t>
            </a:r>
            <a:endParaRPr sz="2125" dirty="0">
              <a:solidFill>
                <a:srgbClr val="FFFF00"/>
              </a:solidFill>
            </a:endParaRPr>
          </a:p>
          <a:p>
            <a:pPr marL="457200" lvl="0" indent="-361950" algn="l" rtl="0">
              <a:lnSpc>
                <a:spcPct val="80000"/>
              </a:lnSpc>
              <a:spcBef>
                <a:spcPts val="0"/>
              </a:spcBef>
              <a:spcAft>
                <a:spcPts val="0"/>
              </a:spcAft>
              <a:buClr>
                <a:srgbClr val="00FFFF"/>
              </a:buClr>
              <a:buSzPts val="2100"/>
              <a:buChar char="●"/>
            </a:pPr>
            <a:r>
              <a:rPr lang="en" sz="2125" dirty="0">
                <a:solidFill>
                  <a:srgbClr val="00FFFF"/>
                </a:solidFill>
              </a:rPr>
              <a:t>Because of what happened the next day!</a:t>
            </a:r>
            <a:r>
              <a:rPr lang="en" sz="2125" dirty="0">
                <a:solidFill>
                  <a:schemeClr val="dk1"/>
                </a:solidFill>
              </a:rPr>
              <a:t>  </a:t>
            </a:r>
            <a:r>
              <a:rPr lang="en" sz="2125" u="sng" dirty="0">
                <a:solidFill>
                  <a:srgbClr val="FFFF00"/>
                </a:solidFill>
              </a:rPr>
              <a:t>Acts 20:7</a:t>
            </a:r>
            <a:r>
              <a:rPr lang="en" sz="2125" dirty="0">
                <a:solidFill>
                  <a:schemeClr val="dk1"/>
                </a:solidFill>
              </a:rPr>
              <a:t> </a:t>
            </a:r>
            <a:r>
              <a:rPr lang="en" sz="2125" i="1" dirty="0">
                <a:solidFill>
                  <a:schemeClr val="dk1"/>
                </a:solidFill>
              </a:rPr>
              <a:t>“</a:t>
            </a:r>
            <a:r>
              <a:rPr lang="en" sz="2125" i="1" u="sng" dirty="0">
                <a:solidFill>
                  <a:schemeClr val="dk1"/>
                </a:solidFill>
              </a:rPr>
              <a:t>On the first day of the week, when we were gathered together to break bread</a:t>
            </a:r>
            <a:r>
              <a:rPr lang="en" sz="2125" i="1" dirty="0">
                <a:solidFill>
                  <a:schemeClr val="dk1"/>
                </a:solidFill>
              </a:rPr>
              <a:t>, Paul began talking to them, </a:t>
            </a:r>
            <a:r>
              <a:rPr lang="en" sz="2125" i="1" u="sng" dirty="0">
                <a:solidFill>
                  <a:schemeClr val="dk1"/>
                </a:solidFill>
              </a:rPr>
              <a:t>intending to leave the next day</a:t>
            </a:r>
            <a:r>
              <a:rPr lang="en" sz="2125" i="1" dirty="0">
                <a:solidFill>
                  <a:schemeClr val="dk1"/>
                </a:solidFill>
              </a:rPr>
              <a:t>, and he prolonged his message until midnight.”  </a:t>
            </a:r>
            <a:r>
              <a:rPr lang="en" sz="2125" dirty="0">
                <a:solidFill>
                  <a:srgbClr val="FFFF00"/>
                </a:solidFill>
              </a:rPr>
              <a:t>Paul NEEDED to partake with his brethren!</a:t>
            </a:r>
            <a:endParaRPr sz="2125" i="1" dirty="0">
              <a:solidFill>
                <a:srgbClr val="FFFF00"/>
              </a:solidFill>
            </a:endParaRPr>
          </a:p>
          <a:p>
            <a:pPr marL="457200" lvl="0" indent="-363537" algn="l" rtl="0">
              <a:lnSpc>
                <a:spcPct val="80000"/>
              </a:lnSpc>
              <a:spcBef>
                <a:spcPts val="0"/>
              </a:spcBef>
              <a:spcAft>
                <a:spcPts val="0"/>
              </a:spcAft>
              <a:buClr>
                <a:srgbClr val="FFFF00"/>
              </a:buClr>
              <a:buSzPts val="2125"/>
              <a:buChar char="●"/>
            </a:pPr>
            <a:r>
              <a:rPr lang="en" sz="2125" u="sng" dirty="0">
                <a:solidFill>
                  <a:srgbClr val="FFFF00"/>
                </a:solidFill>
              </a:rPr>
              <a:t>Acts 28:14</a:t>
            </a:r>
            <a:r>
              <a:rPr lang="en" sz="2125" dirty="0">
                <a:solidFill>
                  <a:schemeClr val="dk1"/>
                </a:solidFill>
              </a:rPr>
              <a:t> </a:t>
            </a:r>
            <a:r>
              <a:rPr lang="en" sz="2125" i="1" dirty="0">
                <a:solidFill>
                  <a:schemeClr val="dk1"/>
                </a:solidFill>
              </a:rPr>
              <a:t>“There we found some brethren, and </a:t>
            </a:r>
            <a:r>
              <a:rPr lang="en" sz="2125" i="1" u="sng" dirty="0">
                <a:solidFill>
                  <a:schemeClr val="dk1"/>
                </a:solidFill>
              </a:rPr>
              <a:t>were invited to stay with them for seven days</a:t>
            </a:r>
            <a:r>
              <a:rPr lang="en" sz="2125" i="1" dirty="0">
                <a:solidFill>
                  <a:schemeClr val="dk1"/>
                </a:solidFill>
              </a:rPr>
              <a:t>; and thus we came to Rome.”</a:t>
            </a:r>
            <a:endParaRPr sz="2125" i="1" dirty="0">
              <a:solidFill>
                <a:schemeClr val="dk1"/>
              </a:solidFill>
            </a:endParaRPr>
          </a:p>
          <a:p>
            <a:pPr marL="457200" lvl="0" indent="-363537" algn="l" rtl="0">
              <a:lnSpc>
                <a:spcPct val="80000"/>
              </a:lnSpc>
              <a:spcBef>
                <a:spcPts val="0"/>
              </a:spcBef>
              <a:spcAft>
                <a:spcPts val="0"/>
              </a:spcAft>
              <a:buClr>
                <a:srgbClr val="00FFFF"/>
              </a:buClr>
              <a:buSzPts val="2125"/>
              <a:buChar char="●"/>
            </a:pPr>
            <a:r>
              <a:rPr lang="en" sz="2125" dirty="0">
                <a:solidFill>
                  <a:srgbClr val="00FFFF"/>
                </a:solidFill>
              </a:rPr>
              <a:t>Brethren, it’s not just “accidental” that he delayed 7 days.  It’s deliberate!</a:t>
            </a:r>
            <a:endParaRPr sz="2125"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27225" y="0"/>
            <a:ext cx="9400500" cy="494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WORLDWIDE FAMILY!</a:t>
            </a:r>
            <a:endParaRPr sz="5000" b="1">
              <a:solidFill>
                <a:srgbClr val="00FFFF"/>
              </a:solidFill>
            </a:endParaRPr>
          </a:p>
        </p:txBody>
      </p:sp>
      <p:sp>
        <p:nvSpPr>
          <p:cNvPr id="85" name="Google Shape;85;p18"/>
          <p:cNvSpPr txBox="1">
            <a:spLocks noGrp="1"/>
          </p:cNvSpPr>
          <p:nvPr>
            <p:ph type="subTitle" idx="1"/>
          </p:nvPr>
        </p:nvSpPr>
        <p:spPr>
          <a:xfrm>
            <a:off x="-154300" y="377650"/>
            <a:ext cx="9373200" cy="4765800"/>
          </a:xfrm>
          <a:prstGeom prst="rect">
            <a:avLst/>
          </a:prstGeom>
        </p:spPr>
        <p:txBody>
          <a:bodyPr spcFirstLastPara="1" wrap="square" lIns="91425" tIns="91425" rIns="91425" bIns="91425" anchor="t" anchorCtr="0">
            <a:noAutofit/>
          </a:bodyPr>
          <a:lstStyle/>
          <a:p>
            <a:pPr marL="457200" lvl="0" indent="-369887" algn="l" rtl="0">
              <a:lnSpc>
                <a:spcPct val="80000"/>
              </a:lnSpc>
              <a:spcBef>
                <a:spcPts val="0"/>
              </a:spcBef>
              <a:spcAft>
                <a:spcPts val="0"/>
              </a:spcAft>
              <a:buClr>
                <a:srgbClr val="FFFF00"/>
              </a:buClr>
              <a:buSzPts val="2225"/>
              <a:buChar char="●"/>
            </a:pPr>
            <a:r>
              <a:rPr lang="en" sz="2225">
                <a:solidFill>
                  <a:srgbClr val="FFFF00"/>
                </a:solidFill>
              </a:rPr>
              <a:t>Please consider these other quick examples:</a:t>
            </a:r>
            <a:endParaRPr sz="2225">
              <a:solidFill>
                <a:srgbClr val="FFFF00"/>
              </a:solidFill>
            </a:endParaRPr>
          </a:p>
          <a:p>
            <a:pPr marL="457200" lvl="0" indent="-369887" algn="l" rtl="0">
              <a:lnSpc>
                <a:spcPct val="80000"/>
              </a:lnSpc>
              <a:spcBef>
                <a:spcPts val="0"/>
              </a:spcBef>
              <a:spcAft>
                <a:spcPts val="0"/>
              </a:spcAft>
              <a:buClr>
                <a:srgbClr val="FFFF00"/>
              </a:buClr>
              <a:buSzPts val="2225"/>
              <a:buChar char="●"/>
            </a:pPr>
            <a:r>
              <a:rPr lang="en" sz="2225" u="sng">
                <a:solidFill>
                  <a:srgbClr val="FFFF00"/>
                </a:solidFill>
              </a:rPr>
              <a:t>Acts 14:28</a:t>
            </a:r>
            <a:r>
              <a:rPr lang="en" sz="2225">
                <a:solidFill>
                  <a:srgbClr val="00FFFF"/>
                </a:solidFill>
              </a:rPr>
              <a:t> </a:t>
            </a:r>
            <a:r>
              <a:rPr lang="en" sz="2225" i="1">
                <a:solidFill>
                  <a:schemeClr val="dk1"/>
                </a:solidFill>
              </a:rPr>
              <a:t>“And </a:t>
            </a:r>
            <a:r>
              <a:rPr lang="en" sz="2225" i="1" u="sng">
                <a:solidFill>
                  <a:schemeClr val="dk1"/>
                </a:solidFill>
              </a:rPr>
              <a:t>they spent a long time with the disciples</a:t>
            </a:r>
            <a:r>
              <a:rPr lang="en" sz="2225" i="1">
                <a:solidFill>
                  <a:schemeClr val="dk1"/>
                </a:solidFill>
              </a:rPr>
              <a:t>.”</a:t>
            </a:r>
            <a:endParaRPr sz="2225" i="1">
              <a:solidFill>
                <a:schemeClr val="dk1"/>
              </a:solidFill>
            </a:endParaRPr>
          </a:p>
          <a:p>
            <a:pPr marL="457200" lvl="0" indent="-369887" algn="l" rtl="0">
              <a:lnSpc>
                <a:spcPct val="80000"/>
              </a:lnSpc>
              <a:spcBef>
                <a:spcPts val="0"/>
              </a:spcBef>
              <a:spcAft>
                <a:spcPts val="0"/>
              </a:spcAft>
              <a:buClr>
                <a:srgbClr val="FFFF00"/>
              </a:buClr>
              <a:buSzPts val="2225"/>
              <a:buChar char="●"/>
            </a:pPr>
            <a:r>
              <a:rPr lang="en" sz="2225" u="sng">
                <a:solidFill>
                  <a:srgbClr val="FFFF00"/>
                </a:solidFill>
              </a:rPr>
              <a:t>Acts 15:36</a:t>
            </a:r>
            <a:r>
              <a:rPr lang="en" sz="2225">
                <a:solidFill>
                  <a:srgbClr val="00FFFF"/>
                </a:solidFill>
              </a:rPr>
              <a:t> </a:t>
            </a:r>
            <a:r>
              <a:rPr lang="en" sz="2225" i="1">
                <a:solidFill>
                  <a:schemeClr val="dk1"/>
                </a:solidFill>
              </a:rPr>
              <a:t>“After some days Paul said to Barnabas, “</a:t>
            </a:r>
            <a:r>
              <a:rPr lang="en" sz="2225" i="1" u="sng">
                <a:solidFill>
                  <a:schemeClr val="dk1"/>
                </a:solidFill>
              </a:rPr>
              <a:t>Let us return and visit the brethren in every city in which we proclaimed the word of the Lord, and see how they are</a:t>
            </a:r>
            <a:r>
              <a:rPr lang="en" sz="2225" i="1">
                <a:solidFill>
                  <a:schemeClr val="dk1"/>
                </a:solidFill>
              </a:rPr>
              <a:t>.”</a:t>
            </a:r>
            <a:endParaRPr sz="2225" i="1">
              <a:solidFill>
                <a:schemeClr val="dk1"/>
              </a:solidFill>
            </a:endParaRPr>
          </a:p>
          <a:p>
            <a:pPr marL="457200" lvl="0" indent="-369887" algn="l" rtl="0">
              <a:lnSpc>
                <a:spcPct val="80000"/>
              </a:lnSpc>
              <a:spcBef>
                <a:spcPts val="0"/>
              </a:spcBef>
              <a:spcAft>
                <a:spcPts val="0"/>
              </a:spcAft>
              <a:buClr>
                <a:srgbClr val="FFFF00"/>
              </a:buClr>
              <a:buSzPts val="2225"/>
              <a:buChar char="●"/>
            </a:pPr>
            <a:r>
              <a:rPr lang="en" sz="2225" u="sng">
                <a:solidFill>
                  <a:srgbClr val="FFFF00"/>
                </a:solidFill>
              </a:rPr>
              <a:t>Acts 15:41</a:t>
            </a:r>
            <a:r>
              <a:rPr lang="en" sz="2225">
                <a:solidFill>
                  <a:srgbClr val="00FFFF"/>
                </a:solidFill>
              </a:rPr>
              <a:t> </a:t>
            </a:r>
            <a:r>
              <a:rPr lang="en" sz="2225" i="1">
                <a:solidFill>
                  <a:schemeClr val="dk1"/>
                </a:solidFill>
              </a:rPr>
              <a:t>“And he was traveling through Syria and Cilicia, </a:t>
            </a:r>
            <a:r>
              <a:rPr lang="en" sz="2225" i="1" u="sng">
                <a:solidFill>
                  <a:schemeClr val="dk1"/>
                </a:solidFill>
              </a:rPr>
              <a:t>strengthening the churches</a:t>
            </a:r>
            <a:r>
              <a:rPr lang="en" sz="2225" i="1">
                <a:solidFill>
                  <a:schemeClr val="dk1"/>
                </a:solidFill>
              </a:rPr>
              <a:t>.”</a:t>
            </a:r>
            <a:endParaRPr sz="2225" i="1">
              <a:solidFill>
                <a:schemeClr val="dk1"/>
              </a:solidFill>
            </a:endParaRPr>
          </a:p>
          <a:p>
            <a:pPr marL="457200" lvl="0" indent="-369887" algn="l" rtl="0">
              <a:lnSpc>
                <a:spcPct val="80000"/>
              </a:lnSpc>
              <a:spcBef>
                <a:spcPts val="0"/>
              </a:spcBef>
              <a:spcAft>
                <a:spcPts val="0"/>
              </a:spcAft>
              <a:buClr>
                <a:srgbClr val="FFFF00"/>
              </a:buClr>
              <a:buSzPts val="2225"/>
              <a:buChar char="●"/>
            </a:pPr>
            <a:r>
              <a:rPr lang="en" sz="2225" u="sng">
                <a:solidFill>
                  <a:srgbClr val="FFFF00"/>
                </a:solidFill>
              </a:rPr>
              <a:t>Acts 18:22-23</a:t>
            </a:r>
            <a:r>
              <a:rPr lang="en" sz="2225">
                <a:solidFill>
                  <a:srgbClr val="00FFFF"/>
                </a:solidFill>
              </a:rPr>
              <a:t> </a:t>
            </a:r>
            <a:r>
              <a:rPr lang="en" sz="2225" i="1">
                <a:solidFill>
                  <a:schemeClr val="dk1"/>
                </a:solidFill>
              </a:rPr>
              <a:t>“When he had landed at Caesarea, </a:t>
            </a:r>
            <a:r>
              <a:rPr lang="en" sz="2225" i="1" u="sng">
                <a:solidFill>
                  <a:schemeClr val="dk1"/>
                </a:solidFill>
              </a:rPr>
              <a:t>he went up and greeted the church</a:t>
            </a:r>
            <a:r>
              <a:rPr lang="en" sz="2225" i="1">
                <a:solidFill>
                  <a:schemeClr val="dk1"/>
                </a:solidFill>
              </a:rPr>
              <a:t>, and went down to Antioch. And having spent some time there, he left and passed successively through the Galatian region and Phrygia, </a:t>
            </a:r>
            <a:r>
              <a:rPr lang="en" sz="2225" i="1" u="sng">
                <a:solidFill>
                  <a:schemeClr val="dk1"/>
                </a:solidFill>
              </a:rPr>
              <a:t>strengthening all the disciples</a:t>
            </a:r>
            <a:r>
              <a:rPr lang="en" sz="2225" i="1">
                <a:solidFill>
                  <a:schemeClr val="dk1"/>
                </a:solidFill>
              </a:rPr>
              <a:t>.”</a:t>
            </a:r>
            <a:endParaRPr sz="2225" i="1">
              <a:solidFill>
                <a:schemeClr val="dk1"/>
              </a:solidFill>
            </a:endParaRPr>
          </a:p>
          <a:p>
            <a:pPr marL="457200" lvl="0" indent="-369887" algn="l" rtl="0">
              <a:lnSpc>
                <a:spcPct val="80000"/>
              </a:lnSpc>
              <a:spcBef>
                <a:spcPts val="0"/>
              </a:spcBef>
              <a:spcAft>
                <a:spcPts val="0"/>
              </a:spcAft>
              <a:buClr>
                <a:srgbClr val="FFFF00"/>
              </a:buClr>
              <a:buSzPts val="2225"/>
              <a:buChar char="●"/>
            </a:pPr>
            <a:r>
              <a:rPr lang="en" sz="2225" u="sng">
                <a:solidFill>
                  <a:srgbClr val="FFFF00"/>
                </a:solidFill>
              </a:rPr>
              <a:t>Acts 19:1</a:t>
            </a:r>
            <a:r>
              <a:rPr lang="en" sz="2225">
                <a:solidFill>
                  <a:srgbClr val="00FFFF"/>
                </a:solidFill>
              </a:rPr>
              <a:t> </a:t>
            </a:r>
            <a:r>
              <a:rPr lang="en" sz="2225" i="1">
                <a:solidFill>
                  <a:schemeClr val="dk1"/>
                </a:solidFill>
              </a:rPr>
              <a:t>“It happened that while Apollos was at Corinth, Paul passed through the upper country and came to Ephesus, </a:t>
            </a:r>
            <a:r>
              <a:rPr lang="en" sz="2225" i="1" u="sng">
                <a:solidFill>
                  <a:schemeClr val="dk1"/>
                </a:solidFill>
              </a:rPr>
              <a:t>and found some disciples</a:t>
            </a:r>
            <a:r>
              <a:rPr lang="en" sz="2225" i="1">
                <a:solidFill>
                  <a:schemeClr val="dk1"/>
                </a:solidFill>
              </a:rPr>
              <a:t>.”</a:t>
            </a:r>
            <a:endParaRPr sz="2225" i="1">
              <a:solidFill>
                <a:schemeClr val="dk1"/>
              </a:solidFill>
            </a:endParaRPr>
          </a:p>
          <a:p>
            <a:pPr marL="457200" lvl="0" indent="-369887" algn="l" rtl="0">
              <a:lnSpc>
                <a:spcPct val="80000"/>
              </a:lnSpc>
              <a:spcBef>
                <a:spcPts val="0"/>
              </a:spcBef>
              <a:spcAft>
                <a:spcPts val="0"/>
              </a:spcAft>
              <a:buClr>
                <a:srgbClr val="FFFF00"/>
              </a:buClr>
              <a:buSzPts val="2225"/>
              <a:buChar char="●"/>
            </a:pPr>
            <a:r>
              <a:rPr lang="en" sz="2225" u="sng">
                <a:solidFill>
                  <a:srgbClr val="FFFF00"/>
                </a:solidFill>
              </a:rPr>
              <a:t>Acts 21:17</a:t>
            </a:r>
            <a:r>
              <a:rPr lang="en" sz="2225">
                <a:solidFill>
                  <a:srgbClr val="00FFFF"/>
                </a:solidFill>
              </a:rPr>
              <a:t> </a:t>
            </a:r>
            <a:r>
              <a:rPr lang="en" sz="2225" i="1">
                <a:solidFill>
                  <a:schemeClr val="dk1"/>
                </a:solidFill>
              </a:rPr>
              <a:t>“After we arrived in Jerusalem, </a:t>
            </a:r>
            <a:r>
              <a:rPr lang="en" sz="2225" i="1" u="sng">
                <a:solidFill>
                  <a:schemeClr val="dk1"/>
                </a:solidFill>
              </a:rPr>
              <a:t>the brethren received us gladly</a:t>
            </a:r>
            <a:r>
              <a:rPr lang="en" sz="2225" i="1">
                <a:solidFill>
                  <a:schemeClr val="dk1"/>
                </a:solidFill>
              </a:rPr>
              <a:t>.”</a:t>
            </a:r>
            <a:endParaRPr sz="2225" i="1">
              <a:solidFill>
                <a:schemeClr val="dk1"/>
              </a:solidFill>
            </a:endParaRPr>
          </a:p>
          <a:p>
            <a:pPr marL="457200" lvl="0" indent="-369887" algn="l" rtl="0">
              <a:lnSpc>
                <a:spcPct val="80000"/>
              </a:lnSpc>
              <a:spcBef>
                <a:spcPts val="0"/>
              </a:spcBef>
              <a:spcAft>
                <a:spcPts val="0"/>
              </a:spcAft>
              <a:buClr>
                <a:srgbClr val="00FFFF"/>
              </a:buClr>
              <a:buSzPts val="2225"/>
              <a:buChar char="●"/>
            </a:pPr>
            <a:r>
              <a:rPr lang="en" sz="2225">
                <a:solidFill>
                  <a:srgbClr val="00FFFF"/>
                </a:solidFill>
              </a:rPr>
              <a:t>Do we feel Paul only did this because it was “his job”?!  He loved it!</a:t>
            </a:r>
            <a:endParaRPr sz="22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27225" y="0"/>
            <a:ext cx="9400500" cy="494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“GREETING” THE “BRETHREN”</a:t>
            </a:r>
            <a:endParaRPr sz="4700" b="1">
              <a:solidFill>
                <a:srgbClr val="00FFFF"/>
              </a:solidFill>
            </a:endParaRPr>
          </a:p>
        </p:txBody>
      </p:sp>
      <p:sp>
        <p:nvSpPr>
          <p:cNvPr id="91" name="Google Shape;91;p19"/>
          <p:cNvSpPr txBox="1">
            <a:spLocks noGrp="1"/>
          </p:cNvSpPr>
          <p:nvPr>
            <p:ph type="subTitle" idx="1"/>
          </p:nvPr>
        </p:nvSpPr>
        <p:spPr>
          <a:xfrm>
            <a:off x="-154300" y="418250"/>
            <a:ext cx="9373200" cy="4725300"/>
          </a:xfrm>
          <a:prstGeom prst="rect">
            <a:avLst/>
          </a:prstGeom>
        </p:spPr>
        <p:txBody>
          <a:bodyPr spcFirstLastPara="1" wrap="square" lIns="91425" tIns="91425" rIns="91425" bIns="91425" anchor="t" anchorCtr="0">
            <a:noAutofit/>
          </a:bodyPr>
          <a:lstStyle/>
          <a:p>
            <a:pPr marL="457200" lvl="0" indent="-376237" algn="l" rtl="0">
              <a:lnSpc>
                <a:spcPct val="80000"/>
              </a:lnSpc>
              <a:spcBef>
                <a:spcPts val="0"/>
              </a:spcBef>
              <a:spcAft>
                <a:spcPts val="0"/>
              </a:spcAft>
              <a:buClr>
                <a:srgbClr val="FFFF00"/>
              </a:buClr>
              <a:buSzPts val="2325"/>
              <a:buChar char="●"/>
            </a:pPr>
            <a:r>
              <a:rPr lang="en" sz="2325">
                <a:solidFill>
                  <a:srgbClr val="FFFF00"/>
                </a:solidFill>
              </a:rPr>
              <a:t>The word </a:t>
            </a:r>
            <a:r>
              <a:rPr lang="en" sz="2325" i="1">
                <a:solidFill>
                  <a:schemeClr val="dk1"/>
                </a:solidFill>
              </a:rPr>
              <a:t>“greet”</a:t>
            </a:r>
            <a:r>
              <a:rPr lang="en" sz="2325">
                <a:solidFill>
                  <a:srgbClr val="FFFF00"/>
                </a:solidFill>
              </a:rPr>
              <a:t> occurs 22 times just in </a:t>
            </a:r>
            <a:r>
              <a:rPr lang="en" sz="2325" u="sng">
                <a:solidFill>
                  <a:srgbClr val="FFFF00"/>
                </a:solidFill>
              </a:rPr>
              <a:t>Romans 16</a:t>
            </a:r>
            <a:r>
              <a:rPr lang="en" sz="2325">
                <a:solidFill>
                  <a:srgbClr val="FFFF00"/>
                </a:solidFill>
              </a:rPr>
              <a:t>, which has only 27 verses!  The word occurs 11 times in the entire Old Testament - but 62 times in the New Testament!  WHY?</a:t>
            </a:r>
            <a:endParaRPr sz="2325">
              <a:solidFill>
                <a:srgbClr val="FFFF00"/>
              </a:solidFill>
            </a:endParaRPr>
          </a:p>
          <a:p>
            <a:pPr marL="457200" lvl="0" indent="-376237" algn="l" rtl="0">
              <a:lnSpc>
                <a:spcPct val="80000"/>
              </a:lnSpc>
              <a:spcBef>
                <a:spcPts val="0"/>
              </a:spcBef>
              <a:spcAft>
                <a:spcPts val="0"/>
              </a:spcAft>
              <a:buClr>
                <a:schemeClr val="dk1"/>
              </a:buClr>
              <a:buSzPts val="2325"/>
              <a:buChar char="●"/>
            </a:pPr>
            <a:r>
              <a:rPr lang="en" sz="2325">
                <a:solidFill>
                  <a:schemeClr val="dk1"/>
                </a:solidFill>
              </a:rPr>
              <a:t>The word </a:t>
            </a:r>
            <a:r>
              <a:rPr lang="en" sz="2325" i="1">
                <a:solidFill>
                  <a:schemeClr val="dk1"/>
                </a:solidFill>
              </a:rPr>
              <a:t>“brethren”</a:t>
            </a:r>
            <a:r>
              <a:rPr lang="en" sz="2325">
                <a:solidFill>
                  <a:schemeClr val="dk1"/>
                </a:solidFill>
              </a:rPr>
              <a:t> occurs 55 TIMES in Acts.  Almost twice the number of the next closest book.  How important was it for brethren to be with one another in the book of Acts?  It only occurs 15 times in the entire Old Testament (which is ¾ of the entire bible), but </a:t>
            </a:r>
            <a:r>
              <a:rPr lang="en" sz="2325" u="sng">
                <a:solidFill>
                  <a:schemeClr val="dk1"/>
                </a:solidFill>
              </a:rPr>
              <a:t>188 times</a:t>
            </a:r>
            <a:r>
              <a:rPr lang="en" sz="2325">
                <a:solidFill>
                  <a:schemeClr val="dk1"/>
                </a:solidFill>
              </a:rPr>
              <a:t> in the New Testament!  WHY?</a:t>
            </a:r>
            <a:endParaRPr sz="2325">
              <a:solidFill>
                <a:schemeClr val="dk1"/>
              </a:solidFill>
            </a:endParaRPr>
          </a:p>
          <a:p>
            <a:pPr marL="457200" lvl="0" indent="-376237" algn="l" rtl="0">
              <a:lnSpc>
                <a:spcPct val="80000"/>
              </a:lnSpc>
              <a:spcBef>
                <a:spcPts val="0"/>
              </a:spcBef>
              <a:spcAft>
                <a:spcPts val="0"/>
              </a:spcAft>
              <a:buClr>
                <a:srgbClr val="00FFFF"/>
              </a:buClr>
              <a:buSzPts val="2325"/>
              <a:buChar char="●"/>
            </a:pPr>
            <a:r>
              <a:rPr lang="en" sz="2325">
                <a:solidFill>
                  <a:srgbClr val="00FFFF"/>
                </a:solidFill>
              </a:rPr>
              <a:t>Dear brothers and sisters, I hope the message is clear already.  We are EXPECTED to be seeking out and greeting our brethren, WHEREVER we are.  And lest you think that’s just something that apostles have to do:</a:t>
            </a:r>
            <a:endParaRPr sz="2325">
              <a:solidFill>
                <a:srgbClr val="00FFFF"/>
              </a:solidFill>
            </a:endParaRPr>
          </a:p>
          <a:p>
            <a:pPr marL="457200" lvl="0" indent="-376237" algn="l" rtl="0">
              <a:lnSpc>
                <a:spcPct val="80000"/>
              </a:lnSpc>
              <a:spcBef>
                <a:spcPts val="0"/>
              </a:spcBef>
              <a:spcAft>
                <a:spcPts val="0"/>
              </a:spcAft>
              <a:buClr>
                <a:srgbClr val="FFFF00"/>
              </a:buClr>
              <a:buSzPts val="2325"/>
              <a:buChar char="●"/>
            </a:pPr>
            <a:r>
              <a:rPr lang="en" sz="2325" u="sng">
                <a:solidFill>
                  <a:srgbClr val="FFFF00"/>
                </a:solidFill>
              </a:rPr>
              <a:t>Phil.3:17</a:t>
            </a:r>
            <a:r>
              <a:rPr lang="en" sz="2325">
                <a:solidFill>
                  <a:srgbClr val="00FFFF"/>
                </a:solidFill>
              </a:rPr>
              <a:t> </a:t>
            </a:r>
            <a:r>
              <a:rPr lang="en" sz="2325" i="1">
                <a:solidFill>
                  <a:schemeClr val="dk1"/>
                </a:solidFill>
              </a:rPr>
              <a:t>“Brethren, </a:t>
            </a:r>
            <a:r>
              <a:rPr lang="en" sz="2325" i="1" u="sng">
                <a:solidFill>
                  <a:schemeClr val="dk1"/>
                </a:solidFill>
              </a:rPr>
              <a:t>join in following my example</a:t>
            </a:r>
            <a:r>
              <a:rPr lang="en" sz="2325" i="1">
                <a:solidFill>
                  <a:schemeClr val="dk1"/>
                </a:solidFill>
              </a:rPr>
              <a:t>, and observe those who walk </a:t>
            </a:r>
            <a:r>
              <a:rPr lang="en" sz="2325" i="1" u="sng">
                <a:solidFill>
                  <a:schemeClr val="dk1"/>
                </a:solidFill>
              </a:rPr>
              <a:t>according to the pattern you have in us</a:t>
            </a:r>
            <a:r>
              <a:rPr lang="en" sz="2325" i="1">
                <a:solidFill>
                  <a:schemeClr val="dk1"/>
                </a:solidFill>
              </a:rPr>
              <a:t>.”</a:t>
            </a:r>
            <a:endParaRPr sz="2325" i="1">
              <a:solidFill>
                <a:schemeClr val="dk1"/>
              </a:solidFill>
            </a:endParaRPr>
          </a:p>
          <a:p>
            <a:pPr marL="457200" lvl="0" indent="-376237" algn="l" rtl="0">
              <a:lnSpc>
                <a:spcPct val="80000"/>
              </a:lnSpc>
              <a:spcBef>
                <a:spcPts val="0"/>
              </a:spcBef>
              <a:spcAft>
                <a:spcPts val="0"/>
              </a:spcAft>
              <a:buClr>
                <a:srgbClr val="FFFF00"/>
              </a:buClr>
              <a:buSzPts val="2325"/>
              <a:buChar char="●"/>
            </a:pPr>
            <a:r>
              <a:rPr lang="en" sz="2325">
                <a:solidFill>
                  <a:srgbClr val="FFFF00"/>
                </a:solidFill>
              </a:rPr>
              <a:t>What about all of Paul’s “non-apostle” traveling companions?  Barnabas, Silas, Mark, Luke, etc.  Didn’t they go where Paul did?</a:t>
            </a:r>
            <a:endParaRPr sz="2325">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27225" y="0"/>
            <a:ext cx="94005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TO BE ENCOURAGED</a:t>
            </a:r>
            <a:endParaRPr sz="5000" b="1">
              <a:solidFill>
                <a:srgbClr val="00FFFF"/>
              </a:solidFill>
            </a:endParaRPr>
          </a:p>
        </p:txBody>
      </p:sp>
      <p:sp>
        <p:nvSpPr>
          <p:cNvPr id="97" name="Google Shape;97;p20"/>
          <p:cNvSpPr txBox="1">
            <a:spLocks noGrp="1"/>
          </p:cNvSpPr>
          <p:nvPr>
            <p:ph type="subTitle" idx="1"/>
          </p:nvPr>
        </p:nvSpPr>
        <p:spPr>
          <a:xfrm>
            <a:off x="-167850" y="372225"/>
            <a:ext cx="9400500" cy="4771200"/>
          </a:xfrm>
          <a:prstGeom prst="rect">
            <a:avLst/>
          </a:prstGeom>
        </p:spPr>
        <p:txBody>
          <a:bodyPr spcFirstLastPara="1" wrap="square" lIns="91425" tIns="91425" rIns="91425" bIns="91425" anchor="t" anchorCtr="0">
            <a:noAutofit/>
          </a:bodyPr>
          <a:lstStyle/>
          <a:p>
            <a:pPr marL="457200" lvl="0" indent="-363537" algn="l" rtl="0">
              <a:lnSpc>
                <a:spcPct val="80000"/>
              </a:lnSpc>
              <a:spcBef>
                <a:spcPts val="0"/>
              </a:spcBef>
              <a:spcAft>
                <a:spcPts val="0"/>
              </a:spcAft>
              <a:buClr>
                <a:srgbClr val="FFFF00"/>
              </a:buClr>
              <a:buSzPts val="2125"/>
              <a:buChar char="●"/>
            </a:pPr>
            <a:r>
              <a:rPr lang="en" sz="2125">
                <a:solidFill>
                  <a:srgbClr val="FFFF00"/>
                </a:solidFill>
              </a:rPr>
              <a:t>Aren’t you encouraged to find fellow Christians, your brothers and sisters by the blood of Jesus Christ, assembling and doing the Lord’s will all over this world?</a:t>
            </a:r>
            <a:endParaRPr sz="2125">
              <a:solidFill>
                <a:srgbClr val="FFFF00"/>
              </a:solidFill>
            </a:endParaRPr>
          </a:p>
          <a:p>
            <a:pPr marL="457200" lvl="0" indent="-363537" algn="l" rtl="0">
              <a:lnSpc>
                <a:spcPct val="80000"/>
              </a:lnSpc>
              <a:spcBef>
                <a:spcPts val="0"/>
              </a:spcBef>
              <a:spcAft>
                <a:spcPts val="0"/>
              </a:spcAft>
              <a:buClr>
                <a:schemeClr val="dk1"/>
              </a:buClr>
              <a:buSzPts val="2125"/>
              <a:buChar char="●"/>
            </a:pPr>
            <a:r>
              <a:rPr lang="en" sz="2125">
                <a:solidFill>
                  <a:schemeClr val="dk1"/>
                </a:solidFill>
              </a:rPr>
              <a:t>If you DON’T find this encouraging (as Paul and others did) are your brethren the problem, or are YOU?</a:t>
            </a:r>
            <a:endParaRPr sz="2125">
              <a:solidFill>
                <a:schemeClr val="dk1"/>
              </a:solidFill>
            </a:endParaRPr>
          </a:p>
          <a:p>
            <a:pPr marL="457200" lvl="0" indent="-363537" algn="l" rtl="0">
              <a:lnSpc>
                <a:spcPct val="80000"/>
              </a:lnSpc>
              <a:spcBef>
                <a:spcPts val="0"/>
              </a:spcBef>
              <a:spcAft>
                <a:spcPts val="0"/>
              </a:spcAft>
              <a:buClr>
                <a:srgbClr val="00FFFF"/>
              </a:buClr>
              <a:buSzPts val="2125"/>
              <a:buChar char="●"/>
            </a:pPr>
            <a:r>
              <a:rPr lang="en" sz="2125">
                <a:solidFill>
                  <a:srgbClr val="00FFFF"/>
                </a:solidFill>
              </a:rPr>
              <a:t>When you are choosing to be elsewhere on Sunday, or even Wednesday, is </a:t>
            </a:r>
            <a:r>
              <a:rPr lang="en" sz="2125" i="1">
                <a:solidFill>
                  <a:schemeClr val="dk1"/>
                </a:solidFill>
              </a:rPr>
              <a:t>“looking up the disciples”</a:t>
            </a:r>
            <a:r>
              <a:rPr lang="en" sz="2125">
                <a:solidFill>
                  <a:srgbClr val="00FFFF"/>
                </a:solidFill>
              </a:rPr>
              <a:t> the FIRST thing you plan, or an afterthought, or not even thought of at all?</a:t>
            </a:r>
            <a:endParaRPr sz="2125">
              <a:solidFill>
                <a:srgbClr val="00FFFF"/>
              </a:solidFill>
            </a:endParaRPr>
          </a:p>
          <a:p>
            <a:pPr marL="457200" lvl="0" indent="-363537" algn="l" rtl="0">
              <a:lnSpc>
                <a:spcPct val="80000"/>
              </a:lnSpc>
              <a:spcBef>
                <a:spcPts val="0"/>
              </a:spcBef>
              <a:spcAft>
                <a:spcPts val="0"/>
              </a:spcAft>
              <a:buClr>
                <a:srgbClr val="FFFF00"/>
              </a:buClr>
              <a:buSzPts val="2125"/>
              <a:buChar char="●"/>
            </a:pPr>
            <a:r>
              <a:rPr lang="en" sz="2125">
                <a:solidFill>
                  <a:srgbClr val="FFFF00"/>
                </a:solidFill>
              </a:rPr>
              <a:t>Some Christians travel thousands of miles for a vacation, but consider taking a couple hours to assemble an inconvenience?  Some go to spend time with biological family but they neglect their spiritual family!  If “blood is thicker than water”, whose blood is “thicker”, yours or Christ’s?</a:t>
            </a:r>
            <a:endParaRPr sz="2125">
              <a:solidFill>
                <a:srgbClr val="FFFF00"/>
              </a:solidFill>
            </a:endParaRPr>
          </a:p>
          <a:p>
            <a:pPr marL="457200" lvl="0" indent="-363537" algn="l" rtl="0">
              <a:lnSpc>
                <a:spcPct val="80000"/>
              </a:lnSpc>
              <a:spcBef>
                <a:spcPts val="0"/>
              </a:spcBef>
              <a:spcAft>
                <a:spcPts val="0"/>
              </a:spcAft>
              <a:buClr>
                <a:srgbClr val="FFFF00"/>
              </a:buClr>
              <a:buSzPts val="2125"/>
              <a:buChar char="●"/>
            </a:pPr>
            <a:r>
              <a:rPr lang="en" sz="2125" u="sng">
                <a:solidFill>
                  <a:srgbClr val="FFFF00"/>
                </a:solidFill>
              </a:rPr>
              <a:t>Acts 28:15</a:t>
            </a:r>
            <a:r>
              <a:rPr lang="en" sz="2125">
                <a:solidFill>
                  <a:srgbClr val="FFFF00"/>
                </a:solidFill>
              </a:rPr>
              <a:t> </a:t>
            </a:r>
            <a:r>
              <a:rPr lang="en" sz="2125" i="1">
                <a:solidFill>
                  <a:schemeClr val="dk1"/>
                </a:solidFill>
              </a:rPr>
              <a:t>“And the brethren, when they heard about us, came from there as far as the Market of Appius and Three Inns to meet us; and </a:t>
            </a:r>
            <a:r>
              <a:rPr lang="en" sz="2125" i="1" u="sng">
                <a:solidFill>
                  <a:schemeClr val="dk1"/>
                </a:solidFill>
              </a:rPr>
              <a:t>when Paul saw them, he thanked God and took courage</a:t>
            </a:r>
            <a:r>
              <a:rPr lang="en" sz="2125" i="1">
                <a:solidFill>
                  <a:schemeClr val="dk1"/>
                </a:solidFill>
              </a:rPr>
              <a:t>.”</a:t>
            </a:r>
            <a:endParaRPr sz="2125" i="1">
              <a:solidFill>
                <a:schemeClr val="dk1"/>
              </a:solidFill>
            </a:endParaRPr>
          </a:p>
          <a:p>
            <a:pPr marL="457200" lvl="0" indent="-363537" algn="l" rtl="0">
              <a:lnSpc>
                <a:spcPct val="80000"/>
              </a:lnSpc>
              <a:spcBef>
                <a:spcPts val="0"/>
              </a:spcBef>
              <a:spcAft>
                <a:spcPts val="0"/>
              </a:spcAft>
              <a:buClr>
                <a:srgbClr val="FFFF00"/>
              </a:buClr>
              <a:buSzPts val="2125"/>
              <a:buChar char="●"/>
            </a:pPr>
            <a:r>
              <a:rPr lang="en" sz="2125" u="sng">
                <a:solidFill>
                  <a:srgbClr val="FFFF00"/>
                </a:solidFill>
              </a:rPr>
              <a:t>Rom.1:12</a:t>
            </a:r>
            <a:r>
              <a:rPr lang="en" sz="2125">
                <a:solidFill>
                  <a:srgbClr val="FFFF00"/>
                </a:solidFill>
              </a:rPr>
              <a:t> </a:t>
            </a:r>
            <a:r>
              <a:rPr lang="en" sz="2125" i="1">
                <a:solidFill>
                  <a:schemeClr val="dk1"/>
                </a:solidFill>
              </a:rPr>
              <a:t>“that is, that I may be </a:t>
            </a:r>
            <a:r>
              <a:rPr lang="en" sz="2125" i="1" u="sng">
                <a:solidFill>
                  <a:schemeClr val="dk1"/>
                </a:solidFill>
              </a:rPr>
              <a:t>encouraged together with you</a:t>
            </a:r>
            <a:r>
              <a:rPr lang="en" sz="2125" i="1">
                <a:solidFill>
                  <a:schemeClr val="dk1"/>
                </a:solidFill>
              </a:rPr>
              <a:t> while among you, </a:t>
            </a:r>
            <a:r>
              <a:rPr lang="en" sz="2125" i="1" u="sng">
                <a:solidFill>
                  <a:schemeClr val="dk1"/>
                </a:solidFill>
              </a:rPr>
              <a:t>each of us by the other’s faith, both yours and mine</a:t>
            </a:r>
            <a:r>
              <a:rPr lang="en" sz="2125" i="1">
                <a:solidFill>
                  <a:schemeClr val="dk1"/>
                </a:solidFill>
              </a:rPr>
              <a:t>.”  </a:t>
            </a:r>
            <a:r>
              <a:rPr lang="en" sz="2125">
                <a:solidFill>
                  <a:srgbClr val="00FFFF"/>
                </a:solidFill>
              </a:rPr>
              <a:t>Why did Paul feel something that we don’t?</a:t>
            </a:r>
            <a:endParaRPr sz="21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27225" y="0"/>
            <a:ext cx="9400500" cy="494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TO ENCOURAGE OTHERS!</a:t>
            </a:r>
            <a:endParaRPr sz="5000" b="1">
              <a:solidFill>
                <a:srgbClr val="00FFFF"/>
              </a:solidFill>
            </a:endParaRPr>
          </a:p>
        </p:txBody>
      </p:sp>
      <p:sp>
        <p:nvSpPr>
          <p:cNvPr id="103" name="Google Shape;103;p21"/>
          <p:cNvSpPr txBox="1">
            <a:spLocks noGrp="1"/>
          </p:cNvSpPr>
          <p:nvPr>
            <p:ph type="subTitle" idx="1"/>
          </p:nvPr>
        </p:nvSpPr>
        <p:spPr>
          <a:xfrm>
            <a:off x="-154300" y="418250"/>
            <a:ext cx="9373200" cy="4725300"/>
          </a:xfrm>
          <a:prstGeom prst="rect">
            <a:avLst/>
          </a:prstGeom>
        </p:spPr>
        <p:txBody>
          <a:bodyPr spcFirstLastPara="1" wrap="square" lIns="91425" tIns="91425" rIns="91425" bIns="91425" anchor="t" anchorCtr="0">
            <a:noAutofit/>
          </a:bodyPr>
          <a:lstStyle/>
          <a:p>
            <a:pPr marL="457200" lvl="0" indent="-376237" algn="l" rtl="0">
              <a:lnSpc>
                <a:spcPct val="80000"/>
              </a:lnSpc>
              <a:spcBef>
                <a:spcPts val="0"/>
              </a:spcBef>
              <a:spcAft>
                <a:spcPts val="0"/>
              </a:spcAft>
              <a:buClr>
                <a:srgbClr val="FFFF00"/>
              </a:buClr>
              <a:buSzPts val="2325"/>
              <a:buChar char="●"/>
            </a:pPr>
            <a:r>
              <a:rPr lang="en" sz="2325" dirty="0">
                <a:solidFill>
                  <a:srgbClr val="FFFF00"/>
                </a:solidFill>
              </a:rPr>
              <a:t>Do you remember the Friday night of our recent gospel meeting?  We might have had 60 people or more here that night, as we tried to cram them all in.  How did it make you feel?  Encouraged?</a:t>
            </a:r>
            <a:endParaRPr sz="2325" dirty="0">
              <a:solidFill>
                <a:srgbClr val="FFFF00"/>
              </a:solidFill>
            </a:endParaRPr>
          </a:p>
          <a:p>
            <a:pPr marL="457200" lvl="0" indent="-376237" algn="l" rtl="0">
              <a:lnSpc>
                <a:spcPct val="80000"/>
              </a:lnSpc>
              <a:spcBef>
                <a:spcPts val="0"/>
              </a:spcBef>
              <a:spcAft>
                <a:spcPts val="0"/>
              </a:spcAft>
              <a:buClr>
                <a:srgbClr val="00FFFF"/>
              </a:buClr>
              <a:buSzPts val="2325"/>
              <a:buChar char="●"/>
            </a:pPr>
            <a:r>
              <a:rPr lang="en" sz="2325" dirty="0">
                <a:solidFill>
                  <a:srgbClr val="00FFFF"/>
                </a:solidFill>
              </a:rPr>
              <a:t>Do you just not realize how much encouragement you can offer to other brethren just by being there with them?  ONE visitor matters!</a:t>
            </a:r>
            <a:endParaRPr sz="2325" dirty="0">
              <a:solidFill>
                <a:srgbClr val="00FFFF"/>
              </a:solidFill>
            </a:endParaRPr>
          </a:p>
          <a:p>
            <a:pPr marL="457200" lvl="0" indent="-376237" algn="l" rtl="0">
              <a:lnSpc>
                <a:spcPct val="80000"/>
              </a:lnSpc>
              <a:spcBef>
                <a:spcPts val="0"/>
              </a:spcBef>
              <a:spcAft>
                <a:spcPts val="0"/>
              </a:spcAft>
              <a:buClr>
                <a:srgbClr val="FFFF00"/>
              </a:buClr>
              <a:buSzPts val="2325"/>
              <a:buChar char="●"/>
            </a:pPr>
            <a:r>
              <a:rPr lang="en" sz="2325" u="sng" dirty="0">
                <a:solidFill>
                  <a:srgbClr val="FFFF00"/>
                </a:solidFill>
              </a:rPr>
              <a:t>Acts 11:23</a:t>
            </a:r>
            <a:r>
              <a:rPr lang="en" sz="2325" dirty="0">
                <a:solidFill>
                  <a:srgbClr val="FFFF00"/>
                </a:solidFill>
              </a:rPr>
              <a:t> </a:t>
            </a:r>
            <a:r>
              <a:rPr lang="en" sz="2325" i="1" dirty="0">
                <a:solidFill>
                  <a:schemeClr val="dk1"/>
                </a:solidFill>
              </a:rPr>
              <a:t>“Then when he arrived and witnessed the grace of God, he rejoiced and </a:t>
            </a:r>
            <a:r>
              <a:rPr lang="en" sz="2325" i="1" u="sng" dirty="0">
                <a:solidFill>
                  <a:schemeClr val="dk1"/>
                </a:solidFill>
              </a:rPr>
              <a:t>began to encourage them all with resolute heart</a:t>
            </a:r>
            <a:r>
              <a:rPr lang="en" sz="2325" i="1" dirty="0">
                <a:solidFill>
                  <a:schemeClr val="dk1"/>
                </a:solidFill>
              </a:rPr>
              <a:t> to remain true to the Lord;”</a:t>
            </a:r>
            <a:endParaRPr sz="2325" i="1" dirty="0">
              <a:solidFill>
                <a:schemeClr val="dk1"/>
              </a:solidFill>
            </a:endParaRPr>
          </a:p>
          <a:p>
            <a:pPr marL="457200" lvl="0" indent="-376237" algn="l" rtl="0">
              <a:lnSpc>
                <a:spcPct val="80000"/>
              </a:lnSpc>
              <a:spcBef>
                <a:spcPts val="0"/>
              </a:spcBef>
              <a:spcAft>
                <a:spcPts val="0"/>
              </a:spcAft>
              <a:buClr>
                <a:srgbClr val="FFFF00"/>
              </a:buClr>
              <a:buSzPts val="2325"/>
              <a:buChar char="●"/>
            </a:pPr>
            <a:r>
              <a:rPr lang="en" sz="2325" u="sng" dirty="0">
                <a:solidFill>
                  <a:srgbClr val="FFFF00"/>
                </a:solidFill>
              </a:rPr>
              <a:t>Acts 15:32</a:t>
            </a:r>
            <a:r>
              <a:rPr lang="en" sz="2325" dirty="0">
                <a:solidFill>
                  <a:srgbClr val="FFFF00"/>
                </a:solidFill>
              </a:rPr>
              <a:t> </a:t>
            </a:r>
            <a:r>
              <a:rPr lang="en" sz="2325" i="1" dirty="0">
                <a:solidFill>
                  <a:schemeClr val="dk1"/>
                </a:solidFill>
              </a:rPr>
              <a:t>“Judas and Silas, also being prophets themselves, </a:t>
            </a:r>
            <a:r>
              <a:rPr lang="en" sz="2325" i="1" u="sng" dirty="0">
                <a:solidFill>
                  <a:schemeClr val="dk1"/>
                </a:solidFill>
              </a:rPr>
              <a:t>encouraged and strengthened the brethren</a:t>
            </a:r>
            <a:r>
              <a:rPr lang="en" sz="2325" i="1" dirty="0">
                <a:solidFill>
                  <a:schemeClr val="dk1"/>
                </a:solidFill>
              </a:rPr>
              <a:t> with a lengthy message.”</a:t>
            </a:r>
            <a:endParaRPr sz="2325" i="1" dirty="0">
              <a:solidFill>
                <a:schemeClr val="dk1"/>
              </a:solidFill>
            </a:endParaRPr>
          </a:p>
          <a:p>
            <a:pPr marL="457200" lvl="0" indent="-376237" algn="l" rtl="0">
              <a:lnSpc>
                <a:spcPct val="80000"/>
              </a:lnSpc>
              <a:spcBef>
                <a:spcPts val="0"/>
              </a:spcBef>
              <a:spcAft>
                <a:spcPts val="0"/>
              </a:spcAft>
              <a:buClr>
                <a:srgbClr val="FFFF00"/>
              </a:buClr>
              <a:buSzPts val="2325"/>
              <a:buChar char="●"/>
            </a:pPr>
            <a:r>
              <a:rPr lang="en" sz="2325" u="sng" dirty="0">
                <a:solidFill>
                  <a:srgbClr val="FFFF00"/>
                </a:solidFill>
              </a:rPr>
              <a:t>1 Thess.5:11</a:t>
            </a:r>
            <a:r>
              <a:rPr lang="en" sz="2325" dirty="0">
                <a:solidFill>
                  <a:srgbClr val="FFFF00"/>
                </a:solidFill>
              </a:rPr>
              <a:t> </a:t>
            </a:r>
            <a:r>
              <a:rPr lang="en" sz="2325" i="1" dirty="0">
                <a:solidFill>
                  <a:schemeClr val="dk1"/>
                </a:solidFill>
              </a:rPr>
              <a:t>“Therefore </a:t>
            </a:r>
            <a:r>
              <a:rPr lang="en" sz="2325" i="1" u="sng" dirty="0">
                <a:solidFill>
                  <a:schemeClr val="dk1"/>
                </a:solidFill>
              </a:rPr>
              <a:t>encourage one another and build up one another</a:t>
            </a:r>
            <a:r>
              <a:rPr lang="en" sz="2325" i="1" dirty="0">
                <a:solidFill>
                  <a:schemeClr val="dk1"/>
                </a:solidFill>
              </a:rPr>
              <a:t>, just as you also are doing.”</a:t>
            </a:r>
            <a:endParaRPr sz="2325" i="1" dirty="0">
              <a:solidFill>
                <a:schemeClr val="dk1"/>
              </a:solidFill>
            </a:endParaRPr>
          </a:p>
          <a:p>
            <a:pPr marL="457200" lvl="0" indent="-376237" algn="l" rtl="0">
              <a:lnSpc>
                <a:spcPct val="80000"/>
              </a:lnSpc>
              <a:spcBef>
                <a:spcPts val="0"/>
              </a:spcBef>
              <a:spcAft>
                <a:spcPts val="0"/>
              </a:spcAft>
              <a:buClr>
                <a:srgbClr val="FFFF00"/>
              </a:buClr>
              <a:buSzPts val="2325"/>
              <a:buChar char="●"/>
            </a:pPr>
            <a:r>
              <a:rPr lang="en" sz="2325" u="sng" dirty="0">
                <a:solidFill>
                  <a:srgbClr val="FFFF00"/>
                </a:solidFill>
              </a:rPr>
              <a:t>Heb.3:13</a:t>
            </a:r>
            <a:r>
              <a:rPr lang="en" sz="2325" dirty="0">
                <a:solidFill>
                  <a:srgbClr val="FFFF00"/>
                </a:solidFill>
              </a:rPr>
              <a:t> </a:t>
            </a:r>
            <a:r>
              <a:rPr lang="en" sz="2325" i="1" dirty="0">
                <a:solidFill>
                  <a:schemeClr val="dk1"/>
                </a:solidFill>
              </a:rPr>
              <a:t>“</a:t>
            </a:r>
            <a:r>
              <a:rPr lang="en" sz="2325" i="1" u="sng" dirty="0">
                <a:solidFill>
                  <a:schemeClr val="dk1"/>
                </a:solidFill>
              </a:rPr>
              <a:t>But encourage one another day after day</a:t>
            </a:r>
            <a:r>
              <a:rPr lang="en" sz="2325" i="1" dirty="0">
                <a:solidFill>
                  <a:schemeClr val="dk1"/>
                </a:solidFill>
              </a:rPr>
              <a:t>, as long as it is still called “Today,” </a:t>
            </a:r>
            <a:r>
              <a:rPr lang="en" sz="2325" i="1" u="sng" dirty="0">
                <a:solidFill>
                  <a:schemeClr val="dk1"/>
                </a:solidFill>
              </a:rPr>
              <a:t>so that none of you will be hardened by the deceitfulness of sin</a:t>
            </a:r>
            <a:r>
              <a:rPr lang="en" sz="2325" i="1" dirty="0">
                <a:solidFill>
                  <a:schemeClr val="dk1"/>
                </a:solidFill>
              </a:rPr>
              <a:t>.”</a:t>
            </a:r>
            <a:endParaRPr sz="2325"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1830</Words>
  <Application>Microsoft Office PowerPoint</Application>
  <PresentationFormat>On-screen Show (16:9)</PresentationFormat>
  <Paragraphs>68</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Simple Dark</vt:lpstr>
      <vt:lpstr>LOOKING UP THE DISCIPLES</vt:lpstr>
      <vt:lpstr>A “SUMMER SERIES”</vt:lpstr>
      <vt:lpstr>REST IS NECESSARY</vt:lpstr>
      <vt:lpstr>HOW WAS PAUL REFRESHED?</vt:lpstr>
      <vt:lpstr>“LOOKING UP” THE DISCIPLES</vt:lpstr>
      <vt:lpstr>A WORLDWIDE FAMILY!</vt:lpstr>
      <vt:lpstr>“GREETING” THE “BRETHREN”</vt:lpstr>
      <vt:lpstr>TO BE ENCOURAGED</vt:lpstr>
      <vt:lpstr>TO ENCOURAGE OTHERS!</vt:lpstr>
      <vt:lpstr>LOOK FOR YOUR BRETHREN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UP THE DISCIPLES</dc:title>
  <dc:creator>Eric Bridge</dc:creator>
  <cp:lastModifiedBy>Eric Bridge</cp:lastModifiedBy>
  <cp:revision>1</cp:revision>
  <dcterms:modified xsi:type="dcterms:W3CDTF">2024-06-02T03:24:42Z</dcterms:modified>
</cp:coreProperties>
</file>