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99" d="100"/>
          <a:sy n="199" d="100"/>
        </p:scale>
        <p:origin x="3222" y="31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e5dbd1053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e5dbd1053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e58259ac74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2e58259ac74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e58259ac74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e58259ac74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e58259ac74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e58259ac74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e58259ac74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e58259ac74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e58259ac74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e58259ac74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e58259ac74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2e58259ac74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e58259ac74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e58259ac74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e58259ac74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2e58259ac74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e58259ac74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e58259ac74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e58259ac74_0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e58259ac74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0"/>
              </a:spcBef>
              <a:spcAft>
                <a:spcPts val="0"/>
              </a:spcAft>
              <a:buClr>
                <a:schemeClr val="lt2"/>
              </a:buClr>
              <a:buSzPts val="1400"/>
              <a:buChar char="○"/>
              <a:defRPr>
                <a:solidFill>
                  <a:schemeClr val="lt2"/>
                </a:solidFill>
              </a:defRPr>
            </a:lvl2pPr>
            <a:lvl3pPr marL="1371600" lvl="2" indent="-317500">
              <a:lnSpc>
                <a:spcPct val="115000"/>
              </a:lnSpc>
              <a:spcBef>
                <a:spcPts val="0"/>
              </a:spcBef>
              <a:spcAft>
                <a:spcPts val="0"/>
              </a:spcAft>
              <a:buClr>
                <a:schemeClr val="lt2"/>
              </a:buClr>
              <a:buSzPts val="1400"/>
              <a:buChar char="■"/>
              <a:defRPr>
                <a:solidFill>
                  <a:schemeClr val="lt2"/>
                </a:solidFill>
              </a:defRPr>
            </a:lvl3pPr>
            <a:lvl4pPr marL="1828800" lvl="3" indent="-317500">
              <a:lnSpc>
                <a:spcPct val="115000"/>
              </a:lnSpc>
              <a:spcBef>
                <a:spcPts val="0"/>
              </a:spcBef>
              <a:spcAft>
                <a:spcPts val="0"/>
              </a:spcAft>
              <a:buClr>
                <a:schemeClr val="lt2"/>
              </a:buClr>
              <a:buSzPts val="1400"/>
              <a:buChar char="●"/>
              <a:defRPr>
                <a:solidFill>
                  <a:schemeClr val="lt2"/>
                </a:solidFill>
              </a:defRPr>
            </a:lvl4pPr>
            <a:lvl5pPr marL="2286000" lvl="4" indent="-317500">
              <a:lnSpc>
                <a:spcPct val="115000"/>
              </a:lnSpc>
              <a:spcBef>
                <a:spcPts val="0"/>
              </a:spcBef>
              <a:spcAft>
                <a:spcPts val="0"/>
              </a:spcAft>
              <a:buClr>
                <a:schemeClr val="lt2"/>
              </a:buClr>
              <a:buSzPts val="1400"/>
              <a:buChar char="○"/>
              <a:defRPr>
                <a:solidFill>
                  <a:schemeClr val="lt2"/>
                </a:solidFill>
              </a:defRPr>
            </a:lvl5pPr>
            <a:lvl6pPr marL="2743200" lvl="5" indent="-317500">
              <a:lnSpc>
                <a:spcPct val="115000"/>
              </a:lnSpc>
              <a:spcBef>
                <a:spcPts val="0"/>
              </a:spcBef>
              <a:spcAft>
                <a:spcPts val="0"/>
              </a:spcAft>
              <a:buClr>
                <a:schemeClr val="lt2"/>
              </a:buClr>
              <a:buSzPts val="1400"/>
              <a:buChar char="■"/>
              <a:defRPr>
                <a:solidFill>
                  <a:schemeClr val="lt2"/>
                </a:solidFill>
              </a:defRPr>
            </a:lvl6pPr>
            <a:lvl7pPr marL="3200400" lvl="6" indent="-317500">
              <a:lnSpc>
                <a:spcPct val="115000"/>
              </a:lnSpc>
              <a:spcBef>
                <a:spcPts val="0"/>
              </a:spcBef>
              <a:spcAft>
                <a:spcPts val="0"/>
              </a:spcAft>
              <a:buClr>
                <a:schemeClr val="lt2"/>
              </a:buClr>
              <a:buSzPts val="1400"/>
              <a:buChar char="●"/>
              <a:defRPr>
                <a:solidFill>
                  <a:schemeClr val="lt2"/>
                </a:solidFill>
              </a:defRPr>
            </a:lvl7pPr>
            <a:lvl8pPr marL="3657600" lvl="7" indent="-317500">
              <a:lnSpc>
                <a:spcPct val="115000"/>
              </a:lnSpc>
              <a:spcBef>
                <a:spcPts val="0"/>
              </a:spcBef>
              <a:spcAft>
                <a:spcPts val="0"/>
              </a:spcAft>
              <a:buClr>
                <a:schemeClr val="lt2"/>
              </a:buClr>
              <a:buSzPts val="1400"/>
              <a:buChar char="○"/>
              <a:defRPr>
                <a:solidFill>
                  <a:schemeClr val="lt2"/>
                </a:solidFill>
              </a:defRPr>
            </a:lvl8pPr>
            <a:lvl9pPr marL="4114800" lvl="8" indent="-317500">
              <a:lnSpc>
                <a:spcPct val="115000"/>
              </a:lnSpc>
              <a:spcBef>
                <a:spcPts val="0"/>
              </a:spcBef>
              <a:spcAft>
                <a:spcPts val="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0" y="0"/>
            <a:ext cx="9144000" cy="50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5000" b="1">
                <a:solidFill>
                  <a:srgbClr val="00FFFF"/>
                </a:solidFill>
              </a:rPr>
              <a:t>CHRISTIANS AND MODESTY</a:t>
            </a:r>
            <a:endParaRPr sz="5000" b="1">
              <a:solidFill>
                <a:srgbClr val="00FFFF"/>
              </a:solidFill>
            </a:endParaRPr>
          </a:p>
        </p:txBody>
      </p:sp>
      <p:sp>
        <p:nvSpPr>
          <p:cNvPr id="55" name="Google Shape;55;p13"/>
          <p:cNvSpPr txBox="1">
            <a:spLocks noGrp="1"/>
          </p:cNvSpPr>
          <p:nvPr>
            <p:ph type="subTitle" idx="1"/>
          </p:nvPr>
        </p:nvSpPr>
        <p:spPr>
          <a:xfrm>
            <a:off x="-52800" y="446675"/>
            <a:ext cx="9196800" cy="46968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SzPts val="852"/>
              <a:buNone/>
            </a:pPr>
            <a:r>
              <a:rPr lang="en" sz="2700" u="sng">
                <a:solidFill>
                  <a:srgbClr val="FFFF00"/>
                </a:solidFill>
              </a:rPr>
              <a:t>Is.3:16-23</a:t>
            </a:r>
            <a:r>
              <a:rPr lang="en" sz="2700">
                <a:solidFill>
                  <a:schemeClr val="dk1"/>
                </a:solidFill>
              </a:rPr>
              <a:t> </a:t>
            </a:r>
            <a:r>
              <a:rPr lang="en" sz="2700">
                <a:solidFill>
                  <a:srgbClr val="00FFFF"/>
                </a:solidFill>
              </a:rPr>
              <a:t>(NKJV)</a:t>
            </a:r>
            <a:r>
              <a:rPr lang="en" sz="2700">
                <a:solidFill>
                  <a:schemeClr val="dk1"/>
                </a:solidFill>
              </a:rPr>
              <a:t> </a:t>
            </a:r>
            <a:r>
              <a:rPr lang="en" sz="2700" i="1">
                <a:solidFill>
                  <a:schemeClr val="dk1"/>
                </a:solidFill>
              </a:rPr>
              <a:t>“Moreover the Lord says: “Because </a:t>
            </a:r>
            <a:r>
              <a:rPr lang="en" sz="2700" i="1" u="sng">
                <a:solidFill>
                  <a:schemeClr val="dk1"/>
                </a:solidFill>
              </a:rPr>
              <a:t>the daughters of Zion are haughty</a:t>
            </a:r>
            <a:r>
              <a:rPr lang="en" sz="2700" i="1">
                <a:solidFill>
                  <a:schemeClr val="dk1"/>
                </a:solidFill>
              </a:rPr>
              <a:t>, and walk with </a:t>
            </a:r>
            <a:r>
              <a:rPr lang="en" sz="2700" i="1" u="sng">
                <a:solidFill>
                  <a:schemeClr val="dk1"/>
                </a:solidFill>
              </a:rPr>
              <a:t>outstretched necks and wanton eyes</a:t>
            </a:r>
            <a:r>
              <a:rPr lang="en" sz="2700" i="1">
                <a:solidFill>
                  <a:schemeClr val="dk1"/>
                </a:solidFill>
              </a:rPr>
              <a:t>, </a:t>
            </a:r>
            <a:r>
              <a:rPr lang="en" sz="2700" i="1" u="sng">
                <a:solidFill>
                  <a:schemeClr val="dk1"/>
                </a:solidFill>
              </a:rPr>
              <a:t>walking and mincing as they go</a:t>
            </a:r>
            <a:r>
              <a:rPr lang="en" sz="2700" i="1">
                <a:solidFill>
                  <a:schemeClr val="dk1"/>
                </a:solidFill>
              </a:rPr>
              <a:t>, </a:t>
            </a:r>
            <a:r>
              <a:rPr lang="en" sz="2700" i="1" u="sng">
                <a:solidFill>
                  <a:schemeClr val="dk1"/>
                </a:solidFill>
              </a:rPr>
              <a:t>making a jingling with their feet</a:t>
            </a:r>
            <a:r>
              <a:rPr lang="en" sz="2700" i="1">
                <a:solidFill>
                  <a:schemeClr val="dk1"/>
                </a:solidFill>
              </a:rPr>
              <a:t>, 17 Therefore the Lord will strike with a scab the crown of the head of the daughters of Zion, and the Lord will uncover their secret parts.” 18 In that day </a:t>
            </a:r>
            <a:r>
              <a:rPr lang="en" sz="2700" i="1" u="sng">
                <a:solidFill>
                  <a:schemeClr val="dk1"/>
                </a:solidFill>
              </a:rPr>
              <a:t>the Lord will take away the finery</a:t>
            </a:r>
            <a:r>
              <a:rPr lang="en" sz="2700" i="1">
                <a:solidFill>
                  <a:schemeClr val="dk1"/>
                </a:solidFill>
              </a:rPr>
              <a:t>: The jingling anklets, the scarves, and the crescents; 19 the pendants, the bracelets, and the veils; 20 the headdresses, the leg ornaments, and the headbands; the perfume boxes, the charms, 21 and the rings; the nose jewels, 22 the festal apparel, and the mantles; the outer garments, the purses, 23 and the mirrors; the fine linen, the turbans, and the robes.”</a:t>
            </a:r>
            <a:endParaRPr sz="2700" i="1">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2"/>
          <p:cNvSpPr txBox="1">
            <a:spLocks noGrp="1"/>
          </p:cNvSpPr>
          <p:nvPr>
            <p:ph type="ctrTitle"/>
          </p:nvPr>
        </p:nvSpPr>
        <p:spPr>
          <a:xfrm>
            <a:off x="-154300" y="0"/>
            <a:ext cx="9468000" cy="483300"/>
          </a:xfrm>
          <a:prstGeom prst="rect">
            <a:avLst/>
          </a:prstGeom>
        </p:spPr>
        <p:txBody>
          <a:bodyPr spcFirstLastPara="1" wrap="square" lIns="91425" tIns="91425" rIns="91425" bIns="91425" anchor="ctr" anchorCtr="0">
            <a:noAutofit/>
          </a:bodyPr>
          <a:lstStyle/>
          <a:p>
            <a:pPr marL="0" lvl="0" indent="457200" algn="ctr" rtl="0">
              <a:spcBef>
                <a:spcPts val="0"/>
              </a:spcBef>
              <a:spcAft>
                <a:spcPts val="0"/>
              </a:spcAft>
              <a:buSzPts val="990"/>
              <a:buNone/>
            </a:pPr>
            <a:r>
              <a:rPr lang="en" sz="5000" b="1">
                <a:solidFill>
                  <a:srgbClr val="00FFFF"/>
                </a:solidFill>
              </a:rPr>
              <a:t>SO IS THIS MODEST?</a:t>
            </a:r>
            <a:endParaRPr sz="5000" b="1">
              <a:solidFill>
                <a:srgbClr val="00FFFF"/>
              </a:solidFill>
            </a:endParaRPr>
          </a:p>
        </p:txBody>
      </p:sp>
      <p:sp>
        <p:nvSpPr>
          <p:cNvPr id="109" name="Google Shape;109;p22"/>
          <p:cNvSpPr txBox="1">
            <a:spLocks noGrp="1"/>
          </p:cNvSpPr>
          <p:nvPr>
            <p:ph type="subTitle" idx="1"/>
          </p:nvPr>
        </p:nvSpPr>
        <p:spPr>
          <a:xfrm>
            <a:off x="0" y="374925"/>
            <a:ext cx="9144000" cy="4768500"/>
          </a:xfrm>
          <a:prstGeom prst="rect">
            <a:avLst/>
          </a:prstGeom>
        </p:spPr>
        <p:txBody>
          <a:bodyPr spcFirstLastPara="1" wrap="square" lIns="91425" tIns="91425" rIns="91425" bIns="91425" anchor="t" anchorCtr="0">
            <a:noAutofit/>
          </a:bodyPr>
          <a:lstStyle/>
          <a:p>
            <a:pPr marL="457200" lvl="0" indent="0" algn="l" rtl="0">
              <a:lnSpc>
                <a:spcPct val="80000"/>
              </a:lnSpc>
              <a:spcBef>
                <a:spcPts val="0"/>
              </a:spcBef>
              <a:spcAft>
                <a:spcPts val="0"/>
              </a:spcAft>
              <a:buNone/>
            </a:pPr>
            <a:endParaRPr sz="2100" dirty="0">
              <a:solidFill>
                <a:srgbClr val="00FFFF"/>
              </a:solidFill>
            </a:endParaRPr>
          </a:p>
        </p:txBody>
      </p:sp>
      <p:pic>
        <p:nvPicPr>
          <p:cNvPr id="110" name="Google Shape;110;p22"/>
          <p:cNvPicPr preferRelativeResize="0"/>
          <p:nvPr/>
        </p:nvPicPr>
        <p:blipFill>
          <a:blip r:embed="rId3">
            <a:alphaModFix/>
          </a:blip>
          <a:stretch>
            <a:fillRect/>
          </a:stretch>
        </p:blipFill>
        <p:spPr>
          <a:xfrm>
            <a:off x="0" y="483300"/>
            <a:ext cx="1652675" cy="3252525"/>
          </a:xfrm>
          <a:prstGeom prst="rect">
            <a:avLst/>
          </a:prstGeom>
          <a:noFill/>
          <a:ln>
            <a:noFill/>
          </a:ln>
        </p:spPr>
      </p:pic>
      <p:pic>
        <p:nvPicPr>
          <p:cNvPr id="111" name="Google Shape;111;p22"/>
          <p:cNvPicPr preferRelativeResize="0"/>
          <p:nvPr/>
        </p:nvPicPr>
        <p:blipFill>
          <a:blip r:embed="rId4">
            <a:alphaModFix/>
          </a:blip>
          <a:stretch>
            <a:fillRect/>
          </a:stretch>
        </p:blipFill>
        <p:spPr>
          <a:xfrm>
            <a:off x="1652675" y="1890900"/>
            <a:ext cx="1899725" cy="3252526"/>
          </a:xfrm>
          <a:prstGeom prst="rect">
            <a:avLst/>
          </a:prstGeom>
          <a:noFill/>
          <a:ln>
            <a:noFill/>
          </a:ln>
        </p:spPr>
      </p:pic>
      <p:pic>
        <p:nvPicPr>
          <p:cNvPr id="112" name="Google Shape;112;p22"/>
          <p:cNvPicPr preferRelativeResize="0"/>
          <p:nvPr/>
        </p:nvPicPr>
        <p:blipFill>
          <a:blip r:embed="rId5">
            <a:alphaModFix/>
          </a:blip>
          <a:stretch>
            <a:fillRect/>
          </a:stretch>
        </p:blipFill>
        <p:spPr>
          <a:xfrm>
            <a:off x="7244275" y="483300"/>
            <a:ext cx="1899725" cy="3252525"/>
          </a:xfrm>
          <a:prstGeom prst="rect">
            <a:avLst/>
          </a:prstGeom>
          <a:noFill/>
          <a:ln>
            <a:noFill/>
          </a:ln>
        </p:spPr>
      </p:pic>
      <p:pic>
        <p:nvPicPr>
          <p:cNvPr id="113" name="Google Shape;113;p22"/>
          <p:cNvPicPr preferRelativeResize="0"/>
          <p:nvPr/>
        </p:nvPicPr>
        <p:blipFill>
          <a:blip r:embed="rId6">
            <a:alphaModFix/>
          </a:blip>
          <a:stretch>
            <a:fillRect/>
          </a:stretch>
        </p:blipFill>
        <p:spPr>
          <a:xfrm>
            <a:off x="3537525" y="489375"/>
            <a:ext cx="1800225" cy="3286424"/>
          </a:xfrm>
          <a:prstGeom prst="rect">
            <a:avLst/>
          </a:prstGeom>
          <a:noFill/>
          <a:ln>
            <a:noFill/>
          </a:ln>
        </p:spPr>
      </p:pic>
      <p:pic>
        <p:nvPicPr>
          <p:cNvPr id="114" name="Google Shape;114;p22"/>
          <p:cNvPicPr preferRelativeResize="0"/>
          <p:nvPr/>
        </p:nvPicPr>
        <p:blipFill>
          <a:blip r:embed="rId7">
            <a:alphaModFix/>
          </a:blip>
          <a:stretch>
            <a:fillRect/>
          </a:stretch>
        </p:blipFill>
        <p:spPr>
          <a:xfrm>
            <a:off x="5368225" y="1857000"/>
            <a:ext cx="1854375" cy="3286425"/>
          </a:xfrm>
          <a:prstGeom prst="rect">
            <a:avLst/>
          </a:prstGeom>
          <a:noFill/>
          <a:ln>
            <a:noFill/>
          </a:ln>
        </p:spPr>
      </p:pic>
      <p:pic>
        <p:nvPicPr>
          <p:cNvPr id="115" name="Google Shape;115;p22"/>
          <p:cNvPicPr preferRelativeResize="0"/>
          <p:nvPr/>
        </p:nvPicPr>
        <p:blipFill>
          <a:blip r:embed="rId8">
            <a:alphaModFix/>
          </a:blip>
          <a:stretch>
            <a:fillRect/>
          </a:stretch>
        </p:blipFill>
        <p:spPr>
          <a:xfrm>
            <a:off x="5368225" y="483300"/>
            <a:ext cx="1899725" cy="1401525"/>
          </a:xfrm>
          <a:prstGeom prst="rect">
            <a:avLst/>
          </a:prstGeom>
          <a:noFill/>
          <a:ln>
            <a:noFill/>
          </a:ln>
        </p:spPr>
      </p:pic>
      <p:pic>
        <p:nvPicPr>
          <p:cNvPr id="116" name="Google Shape;116;p22"/>
          <p:cNvPicPr preferRelativeResize="0"/>
          <p:nvPr/>
        </p:nvPicPr>
        <p:blipFill>
          <a:blip r:embed="rId9">
            <a:alphaModFix/>
          </a:blip>
          <a:stretch>
            <a:fillRect/>
          </a:stretch>
        </p:blipFill>
        <p:spPr>
          <a:xfrm>
            <a:off x="3537525" y="3779125"/>
            <a:ext cx="1800223" cy="1364300"/>
          </a:xfrm>
          <a:prstGeom prst="rect">
            <a:avLst/>
          </a:prstGeom>
          <a:noFill/>
          <a:ln>
            <a:noFill/>
          </a:ln>
        </p:spPr>
      </p:pic>
      <p:pic>
        <p:nvPicPr>
          <p:cNvPr id="117" name="Google Shape;117;p22"/>
          <p:cNvPicPr preferRelativeResize="0"/>
          <p:nvPr/>
        </p:nvPicPr>
        <p:blipFill>
          <a:blip r:embed="rId10">
            <a:alphaModFix/>
          </a:blip>
          <a:stretch>
            <a:fillRect/>
          </a:stretch>
        </p:blipFill>
        <p:spPr>
          <a:xfrm>
            <a:off x="1637800" y="483300"/>
            <a:ext cx="1899725" cy="1401525"/>
          </a:xfrm>
          <a:prstGeom prst="rect">
            <a:avLst/>
          </a:prstGeom>
          <a:noFill/>
          <a:ln>
            <a:noFill/>
          </a:ln>
        </p:spPr>
      </p:pic>
      <p:pic>
        <p:nvPicPr>
          <p:cNvPr id="118" name="Google Shape;118;p22"/>
          <p:cNvPicPr preferRelativeResize="0"/>
          <p:nvPr/>
        </p:nvPicPr>
        <p:blipFill>
          <a:blip r:embed="rId11">
            <a:alphaModFix/>
          </a:blip>
          <a:stretch>
            <a:fillRect/>
          </a:stretch>
        </p:blipFill>
        <p:spPr>
          <a:xfrm>
            <a:off x="0" y="3741900"/>
            <a:ext cx="1679750" cy="1401525"/>
          </a:xfrm>
          <a:prstGeom prst="rect">
            <a:avLst/>
          </a:prstGeom>
          <a:noFill/>
          <a:ln>
            <a:noFill/>
          </a:ln>
        </p:spPr>
      </p:pic>
      <p:pic>
        <p:nvPicPr>
          <p:cNvPr id="119" name="Google Shape;119;p22"/>
          <p:cNvPicPr preferRelativeResize="0"/>
          <p:nvPr/>
        </p:nvPicPr>
        <p:blipFill>
          <a:blip r:embed="rId12">
            <a:alphaModFix/>
          </a:blip>
          <a:stretch>
            <a:fillRect/>
          </a:stretch>
        </p:blipFill>
        <p:spPr>
          <a:xfrm>
            <a:off x="7222600" y="3741900"/>
            <a:ext cx="1921398" cy="14015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3"/>
          <p:cNvSpPr txBox="1">
            <a:spLocks noGrp="1"/>
          </p:cNvSpPr>
          <p:nvPr>
            <p:ph type="ctrTitle"/>
          </p:nvPr>
        </p:nvSpPr>
        <p:spPr>
          <a:xfrm>
            <a:off x="-154300" y="0"/>
            <a:ext cx="9468000" cy="483300"/>
          </a:xfrm>
          <a:prstGeom prst="rect">
            <a:avLst/>
          </a:prstGeom>
        </p:spPr>
        <p:txBody>
          <a:bodyPr spcFirstLastPara="1" wrap="square" lIns="91425" tIns="91425" rIns="91425" bIns="91425" anchor="ctr" anchorCtr="0">
            <a:noAutofit/>
          </a:bodyPr>
          <a:lstStyle/>
          <a:p>
            <a:pPr marL="0" lvl="0" indent="457200" algn="ctr" rtl="0">
              <a:spcBef>
                <a:spcPts val="0"/>
              </a:spcBef>
              <a:spcAft>
                <a:spcPts val="0"/>
              </a:spcAft>
              <a:buSzPts val="990"/>
              <a:buNone/>
            </a:pPr>
            <a:r>
              <a:rPr lang="en" sz="5000" b="1">
                <a:solidFill>
                  <a:srgbClr val="00FFFF"/>
                </a:solidFill>
              </a:rPr>
              <a:t>WHO IS TO BLAME?</a:t>
            </a:r>
            <a:endParaRPr sz="5000" b="1">
              <a:solidFill>
                <a:srgbClr val="00FFFF"/>
              </a:solidFill>
            </a:endParaRPr>
          </a:p>
        </p:txBody>
      </p:sp>
      <p:sp>
        <p:nvSpPr>
          <p:cNvPr id="125" name="Google Shape;125;p23"/>
          <p:cNvSpPr txBox="1">
            <a:spLocks noGrp="1"/>
          </p:cNvSpPr>
          <p:nvPr>
            <p:ph type="subTitle" idx="1"/>
          </p:nvPr>
        </p:nvSpPr>
        <p:spPr>
          <a:xfrm>
            <a:off x="-188150" y="374925"/>
            <a:ext cx="9414000" cy="4768500"/>
          </a:xfrm>
          <a:prstGeom prst="rect">
            <a:avLst/>
          </a:prstGeom>
        </p:spPr>
        <p:txBody>
          <a:bodyPr spcFirstLastPara="1" wrap="square" lIns="91425" tIns="91425" rIns="91425" bIns="91425" anchor="t" anchorCtr="0">
            <a:noAutofit/>
          </a:bodyPr>
          <a:lstStyle/>
          <a:p>
            <a:pPr marL="457200" lvl="0" indent="-355600" algn="l" rtl="0">
              <a:lnSpc>
                <a:spcPct val="80000"/>
              </a:lnSpc>
              <a:spcBef>
                <a:spcPts val="0"/>
              </a:spcBef>
              <a:spcAft>
                <a:spcPts val="0"/>
              </a:spcAft>
              <a:buClr>
                <a:srgbClr val="FFFF00"/>
              </a:buClr>
              <a:buSzPts val="2000"/>
              <a:buChar char="●"/>
            </a:pPr>
            <a:r>
              <a:rPr lang="en" sz="2000">
                <a:solidFill>
                  <a:srgbClr val="FFFF00"/>
                </a:solidFill>
              </a:rPr>
              <a:t>I have thought about this and studied it for many years now, and I have reached a conclusion that may be hard for some to accept.</a:t>
            </a:r>
            <a:endParaRPr sz="2000">
              <a:solidFill>
                <a:srgbClr val="FFFF00"/>
              </a:solidFill>
            </a:endParaRPr>
          </a:p>
          <a:p>
            <a:pPr marL="457200" lvl="0" indent="-355600" algn="l" rtl="0">
              <a:lnSpc>
                <a:spcPct val="80000"/>
              </a:lnSpc>
              <a:spcBef>
                <a:spcPts val="0"/>
              </a:spcBef>
              <a:spcAft>
                <a:spcPts val="0"/>
              </a:spcAft>
              <a:buClr>
                <a:schemeClr val="dk1"/>
              </a:buClr>
              <a:buSzPts val="2000"/>
              <a:buChar char="●"/>
            </a:pPr>
            <a:r>
              <a:rPr lang="en" sz="2000">
                <a:solidFill>
                  <a:schemeClr val="dk1"/>
                </a:solidFill>
              </a:rPr>
              <a:t>Those women we spoke of, who spend so much time and money and effort on their outward appearance, are they the root cause of that problem?  I don’t believe so.  They share in the blame, but I do not believe they are the cause.</a:t>
            </a:r>
            <a:endParaRPr sz="2000">
              <a:solidFill>
                <a:schemeClr val="dk1"/>
              </a:solidFill>
            </a:endParaRPr>
          </a:p>
          <a:p>
            <a:pPr marL="457200" lvl="0" indent="-355600" algn="l" rtl="0">
              <a:lnSpc>
                <a:spcPct val="80000"/>
              </a:lnSpc>
              <a:spcBef>
                <a:spcPts val="0"/>
              </a:spcBef>
              <a:spcAft>
                <a:spcPts val="0"/>
              </a:spcAft>
              <a:buClr>
                <a:srgbClr val="00FFFF"/>
              </a:buClr>
              <a:buSzPts val="2000"/>
              <a:buChar char="●"/>
            </a:pPr>
            <a:r>
              <a:rPr lang="en" sz="2000">
                <a:solidFill>
                  <a:srgbClr val="00FFFF"/>
                </a:solidFill>
              </a:rPr>
              <a:t>I blame the MEN in our society.  And to the extent that Christian girls and wives are struggling with modesty in the church today, I blame their fathers, and I blame their husbands.  WHY?  Men have ruled society since Eden!</a:t>
            </a:r>
            <a:endParaRPr sz="2000">
              <a:solidFill>
                <a:srgbClr val="00FFFF"/>
              </a:solidFill>
            </a:endParaRPr>
          </a:p>
          <a:p>
            <a:pPr marL="457200" lvl="0" indent="-355600" algn="l" rtl="0">
              <a:lnSpc>
                <a:spcPct val="80000"/>
              </a:lnSpc>
              <a:spcBef>
                <a:spcPts val="0"/>
              </a:spcBef>
              <a:spcAft>
                <a:spcPts val="0"/>
              </a:spcAft>
              <a:buClr>
                <a:srgbClr val="FFFF00"/>
              </a:buClr>
              <a:buSzPts val="2000"/>
              <a:buChar char="●"/>
            </a:pPr>
            <a:r>
              <a:rPr lang="en" sz="2000" u="sng">
                <a:solidFill>
                  <a:srgbClr val="FFFF00"/>
                </a:solidFill>
              </a:rPr>
              <a:t>Eph.5:25-27</a:t>
            </a:r>
            <a:r>
              <a:rPr lang="en" sz="2000">
                <a:solidFill>
                  <a:srgbClr val="FFFF00"/>
                </a:solidFill>
              </a:rPr>
              <a:t> </a:t>
            </a:r>
            <a:r>
              <a:rPr lang="en" sz="2000" i="1">
                <a:solidFill>
                  <a:schemeClr val="dk1"/>
                </a:solidFill>
              </a:rPr>
              <a:t>“Husbands, love your wives, just as Christ also loved the church and gave Himself for her, 26 that He might sanctify and cleanse her with the washing of water by the word, 27 that He might present her to Himself a glorious church, not having spot or wrinkle or any such thing, but that she should be holy and without blemish.”</a:t>
            </a:r>
            <a:r>
              <a:rPr lang="en" sz="2000">
                <a:solidFill>
                  <a:srgbClr val="FFFF00"/>
                </a:solidFill>
              </a:rPr>
              <a:t>  </a:t>
            </a:r>
            <a:r>
              <a:rPr lang="en" sz="2000">
                <a:solidFill>
                  <a:srgbClr val="00FFFF"/>
                </a:solidFill>
              </a:rPr>
              <a:t>Does Christ teach His bride?</a:t>
            </a:r>
            <a:endParaRPr sz="2000">
              <a:solidFill>
                <a:srgbClr val="00FFFF"/>
              </a:solidFill>
            </a:endParaRPr>
          </a:p>
          <a:p>
            <a:pPr marL="457200" lvl="0" indent="-355600" algn="l" rtl="0">
              <a:lnSpc>
                <a:spcPct val="80000"/>
              </a:lnSpc>
              <a:spcBef>
                <a:spcPts val="0"/>
              </a:spcBef>
              <a:spcAft>
                <a:spcPts val="0"/>
              </a:spcAft>
              <a:buClr>
                <a:srgbClr val="FFFF00"/>
              </a:buClr>
              <a:buSzPts val="2000"/>
              <a:buChar char="●"/>
            </a:pPr>
            <a:r>
              <a:rPr lang="en" sz="2000" u="sng">
                <a:solidFill>
                  <a:srgbClr val="FFFF00"/>
                </a:solidFill>
              </a:rPr>
              <a:t>Eph.6:4</a:t>
            </a:r>
            <a:r>
              <a:rPr lang="en" sz="2000">
                <a:solidFill>
                  <a:srgbClr val="FFFF00"/>
                </a:solidFill>
              </a:rPr>
              <a:t> </a:t>
            </a:r>
            <a:r>
              <a:rPr lang="en" sz="2000" i="1">
                <a:solidFill>
                  <a:schemeClr val="dk1"/>
                </a:solidFill>
              </a:rPr>
              <a:t>“And you, fathers, do not provoke your children to wrath, but bring them up in the training and admonition of the Lord.”</a:t>
            </a:r>
            <a:r>
              <a:rPr lang="en" sz="2000">
                <a:solidFill>
                  <a:srgbClr val="FFFF00"/>
                </a:solidFill>
              </a:rPr>
              <a:t>  </a:t>
            </a:r>
            <a:r>
              <a:rPr lang="en" sz="2000">
                <a:solidFill>
                  <a:srgbClr val="00FFFF"/>
                </a:solidFill>
              </a:rPr>
              <a:t>Fathers train daughters!</a:t>
            </a:r>
            <a:endParaRPr sz="2000">
              <a:solidFill>
                <a:srgbClr val="00FFFF"/>
              </a:solidFill>
            </a:endParaRPr>
          </a:p>
          <a:p>
            <a:pPr marL="457200" lvl="0" indent="-355600" algn="l" rtl="0">
              <a:lnSpc>
                <a:spcPct val="80000"/>
              </a:lnSpc>
              <a:spcBef>
                <a:spcPts val="0"/>
              </a:spcBef>
              <a:spcAft>
                <a:spcPts val="0"/>
              </a:spcAft>
              <a:buClr>
                <a:srgbClr val="FFFF00"/>
              </a:buClr>
              <a:buSzPts val="2000"/>
              <a:buChar char="●"/>
            </a:pPr>
            <a:r>
              <a:rPr lang="en" sz="2000">
                <a:solidFill>
                  <a:srgbClr val="FFFF00"/>
                </a:solidFill>
              </a:rPr>
              <a:t>Why do women wear high heels?  Is it because they’re so comfortable and easy to walk in?  Because MEN, traditionally, like that look.  And because men have been this way for so long, women feel that they must go to all that trouble just to be presentable, desirable to find a mate, and to keep them!</a:t>
            </a:r>
            <a:endParaRPr sz="200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4"/>
          <p:cNvSpPr txBox="1">
            <a:spLocks noGrp="1"/>
          </p:cNvSpPr>
          <p:nvPr>
            <p:ph type="ctrTitle"/>
          </p:nvPr>
        </p:nvSpPr>
        <p:spPr>
          <a:xfrm>
            <a:off x="-154300" y="0"/>
            <a:ext cx="9468000" cy="483300"/>
          </a:xfrm>
          <a:prstGeom prst="rect">
            <a:avLst/>
          </a:prstGeom>
        </p:spPr>
        <p:txBody>
          <a:bodyPr spcFirstLastPara="1" wrap="square" lIns="91425" tIns="91425" rIns="91425" bIns="91425" anchor="ctr" anchorCtr="0">
            <a:noAutofit/>
          </a:bodyPr>
          <a:lstStyle/>
          <a:p>
            <a:pPr marL="0" lvl="0" indent="457200" algn="ctr" rtl="0">
              <a:spcBef>
                <a:spcPts val="0"/>
              </a:spcBef>
              <a:spcAft>
                <a:spcPts val="0"/>
              </a:spcAft>
              <a:buSzPts val="990"/>
              <a:buNone/>
            </a:pPr>
            <a:r>
              <a:rPr lang="en" sz="5000" b="1">
                <a:solidFill>
                  <a:srgbClr val="00FFFF"/>
                </a:solidFill>
              </a:rPr>
              <a:t>IT’S ABOUT COVETING</a:t>
            </a:r>
            <a:endParaRPr sz="5000" b="1">
              <a:solidFill>
                <a:srgbClr val="00FFFF"/>
              </a:solidFill>
            </a:endParaRPr>
          </a:p>
        </p:txBody>
      </p:sp>
      <p:sp>
        <p:nvSpPr>
          <p:cNvPr id="131" name="Google Shape;131;p24"/>
          <p:cNvSpPr txBox="1">
            <a:spLocks noGrp="1"/>
          </p:cNvSpPr>
          <p:nvPr>
            <p:ph type="subTitle" idx="1"/>
          </p:nvPr>
        </p:nvSpPr>
        <p:spPr>
          <a:xfrm>
            <a:off x="-188150" y="388475"/>
            <a:ext cx="9414000" cy="4755000"/>
          </a:xfrm>
          <a:prstGeom prst="rect">
            <a:avLst/>
          </a:prstGeom>
        </p:spPr>
        <p:txBody>
          <a:bodyPr spcFirstLastPara="1" wrap="square" lIns="91425" tIns="91425" rIns="91425" bIns="91425" anchor="t" anchorCtr="0">
            <a:noAutofit/>
          </a:bodyPr>
          <a:lstStyle/>
          <a:p>
            <a:pPr marL="457200" lvl="0" indent="-361950" algn="l" rtl="0">
              <a:lnSpc>
                <a:spcPct val="80000"/>
              </a:lnSpc>
              <a:spcBef>
                <a:spcPts val="0"/>
              </a:spcBef>
              <a:spcAft>
                <a:spcPts val="0"/>
              </a:spcAft>
              <a:buClr>
                <a:srgbClr val="FFFF00"/>
              </a:buClr>
              <a:buSzPts val="2100"/>
              <a:buChar char="●"/>
            </a:pPr>
            <a:r>
              <a:rPr lang="en" sz="2100">
                <a:solidFill>
                  <a:srgbClr val="FFFF00"/>
                </a:solidFill>
              </a:rPr>
              <a:t>Immodest apparel, Immodest behavior, are both about “stealing the spotlight”.  Being the center of, coveting, attention - a way to say “Look at ME!”  (62% of body piercings in 2001 were “to express my individuality.”)</a:t>
            </a:r>
            <a:endParaRPr sz="2100">
              <a:solidFill>
                <a:srgbClr val="FFFF00"/>
              </a:solidFill>
            </a:endParaRPr>
          </a:p>
          <a:p>
            <a:pPr marL="457200" lvl="0" indent="-361950" algn="l" rtl="0">
              <a:lnSpc>
                <a:spcPct val="80000"/>
              </a:lnSpc>
              <a:spcBef>
                <a:spcPts val="0"/>
              </a:spcBef>
              <a:spcAft>
                <a:spcPts val="0"/>
              </a:spcAft>
              <a:buClr>
                <a:schemeClr val="dk1"/>
              </a:buClr>
              <a:buSzPts val="2100"/>
              <a:buChar char="●"/>
            </a:pPr>
            <a:r>
              <a:rPr lang="en" sz="2100">
                <a:solidFill>
                  <a:schemeClr val="dk1"/>
                </a:solidFill>
              </a:rPr>
              <a:t>So much of this applies to body piercings, tattoos (38% of women now, 27% of men), even some of the T-Shirts and Hats that we wear.  Are those just another way to draw attention to ourselves?</a:t>
            </a:r>
            <a:endParaRPr sz="2100">
              <a:solidFill>
                <a:schemeClr val="dk1"/>
              </a:solidFill>
            </a:endParaRPr>
          </a:p>
          <a:p>
            <a:pPr marL="457200" lvl="0" indent="-361950" algn="l" rtl="0">
              <a:lnSpc>
                <a:spcPct val="80000"/>
              </a:lnSpc>
              <a:spcBef>
                <a:spcPts val="0"/>
              </a:spcBef>
              <a:spcAft>
                <a:spcPts val="0"/>
              </a:spcAft>
              <a:buClr>
                <a:srgbClr val="FFFF00"/>
              </a:buClr>
              <a:buSzPts val="2100"/>
              <a:buChar char="●"/>
            </a:pPr>
            <a:r>
              <a:rPr lang="en" sz="2100" u="sng">
                <a:solidFill>
                  <a:srgbClr val="FFFF00"/>
                </a:solidFill>
              </a:rPr>
              <a:t>Heb.13:5</a:t>
            </a:r>
            <a:r>
              <a:rPr lang="en" sz="2100">
                <a:solidFill>
                  <a:srgbClr val="FFFF00"/>
                </a:solidFill>
              </a:rPr>
              <a:t> </a:t>
            </a:r>
            <a:r>
              <a:rPr lang="en" sz="2100" i="1">
                <a:solidFill>
                  <a:schemeClr val="dk1"/>
                </a:solidFill>
              </a:rPr>
              <a:t>“</a:t>
            </a:r>
            <a:r>
              <a:rPr lang="en" sz="2100" i="1" u="sng">
                <a:solidFill>
                  <a:schemeClr val="dk1"/>
                </a:solidFill>
              </a:rPr>
              <a:t>Let your conduct be without covetousness</a:t>
            </a:r>
            <a:r>
              <a:rPr lang="en" sz="2100" i="1">
                <a:solidFill>
                  <a:schemeClr val="dk1"/>
                </a:solidFill>
              </a:rPr>
              <a:t>; be content with such things as you have. For He Himself has said, “I will never leave you nor forsake you.”</a:t>
            </a:r>
            <a:endParaRPr sz="2100" i="1">
              <a:solidFill>
                <a:schemeClr val="dk1"/>
              </a:solidFill>
            </a:endParaRPr>
          </a:p>
          <a:p>
            <a:pPr marL="457200" lvl="0" indent="-361950" algn="l" rtl="0">
              <a:lnSpc>
                <a:spcPct val="80000"/>
              </a:lnSpc>
              <a:spcBef>
                <a:spcPts val="0"/>
              </a:spcBef>
              <a:spcAft>
                <a:spcPts val="0"/>
              </a:spcAft>
              <a:buClr>
                <a:srgbClr val="00FFFF"/>
              </a:buClr>
              <a:buSzPts val="2100"/>
              <a:buChar char="●"/>
            </a:pPr>
            <a:r>
              <a:rPr lang="en" sz="2100">
                <a:solidFill>
                  <a:srgbClr val="00FFFF"/>
                </a:solidFill>
              </a:rPr>
              <a:t>Can you imagine, just for a moment, what this world would be like if every person cared more for what GOD thought about them, than what other people did?  I don’t think we’d even recognize a society like that!</a:t>
            </a:r>
            <a:endParaRPr sz="2100">
              <a:solidFill>
                <a:srgbClr val="00FFFF"/>
              </a:solidFill>
            </a:endParaRPr>
          </a:p>
          <a:p>
            <a:pPr marL="457200" lvl="0" indent="-361950" algn="l" rtl="0">
              <a:lnSpc>
                <a:spcPct val="80000"/>
              </a:lnSpc>
              <a:spcBef>
                <a:spcPts val="0"/>
              </a:spcBef>
              <a:spcAft>
                <a:spcPts val="0"/>
              </a:spcAft>
              <a:buClr>
                <a:srgbClr val="FFFF00"/>
              </a:buClr>
              <a:buSzPts val="2100"/>
              <a:buChar char="●"/>
            </a:pPr>
            <a:r>
              <a:rPr lang="en" sz="2100" u="sng">
                <a:solidFill>
                  <a:srgbClr val="FFFF00"/>
                </a:solidFill>
              </a:rPr>
              <a:t>Prov.31:30</a:t>
            </a:r>
            <a:r>
              <a:rPr lang="en" sz="2100">
                <a:solidFill>
                  <a:srgbClr val="FFFF00"/>
                </a:solidFill>
              </a:rPr>
              <a:t> </a:t>
            </a:r>
            <a:r>
              <a:rPr lang="en" sz="2100" i="1">
                <a:solidFill>
                  <a:schemeClr val="dk1"/>
                </a:solidFill>
              </a:rPr>
              <a:t>“Charm is deceitful and beauty is passing, but a woman who fears the Lord, she shall be praised.”</a:t>
            </a:r>
            <a:endParaRPr sz="2100" i="1">
              <a:solidFill>
                <a:schemeClr val="dk1"/>
              </a:solidFill>
            </a:endParaRPr>
          </a:p>
          <a:p>
            <a:pPr marL="457200" lvl="0" indent="-361950" algn="l" rtl="0">
              <a:lnSpc>
                <a:spcPct val="80000"/>
              </a:lnSpc>
              <a:spcBef>
                <a:spcPts val="0"/>
              </a:spcBef>
              <a:spcAft>
                <a:spcPts val="0"/>
              </a:spcAft>
              <a:buClr>
                <a:srgbClr val="FFFF00"/>
              </a:buClr>
              <a:buSzPts val="2100"/>
              <a:buChar char="●"/>
            </a:pPr>
            <a:r>
              <a:rPr lang="en" sz="2100" u="sng">
                <a:solidFill>
                  <a:srgbClr val="FFFF00"/>
                </a:solidFill>
              </a:rPr>
              <a:t>Is.53:2</a:t>
            </a:r>
            <a:r>
              <a:rPr lang="en" sz="2100">
                <a:solidFill>
                  <a:srgbClr val="FFFF00"/>
                </a:solidFill>
              </a:rPr>
              <a:t> </a:t>
            </a:r>
            <a:r>
              <a:rPr lang="en" sz="2100" i="1">
                <a:solidFill>
                  <a:schemeClr val="dk1"/>
                </a:solidFill>
              </a:rPr>
              <a:t>“For He </a:t>
            </a:r>
            <a:r>
              <a:rPr lang="en" sz="2100">
                <a:solidFill>
                  <a:srgbClr val="FFFF00"/>
                </a:solidFill>
              </a:rPr>
              <a:t>(Jesus) </a:t>
            </a:r>
            <a:r>
              <a:rPr lang="en" sz="2100" i="1">
                <a:solidFill>
                  <a:schemeClr val="dk1"/>
                </a:solidFill>
              </a:rPr>
              <a:t>shall grow up before Him as a tender plant, and as a root out of dry ground. He has </a:t>
            </a:r>
            <a:r>
              <a:rPr lang="en" sz="2100" i="1" u="sng">
                <a:solidFill>
                  <a:schemeClr val="dk1"/>
                </a:solidFill>
              </a:rPr>
              <a:t>no form or comeliness</a:t>
            </a:r>
            <a:r>
              <a:rPr lang="en" sz="2100" i="1">
                <a:solidFill>
                  <a:schemeClr val="dk1"/>
                </a:solidFill>
              </a:rPr>
              <a:t>; and </a:t>
            </a:r>
            <a:r>
              <a:rPr lang="en" sz="2100" i="1" u="sng">
                <a:solidFill>
                  <a:schemeClr val="dk1"/>
                </a:solidFill>
              </a:rPr>
              <a:t>when we see Him, there is no beauty that we should desire Him</a:t>
            </a:r>
            <a:r>
              <a:rPr lang="en" sz="2100" i="1">
                <a:solidFill>
                  <a:schemeClr val="dk1"/>
                </a:solidFill>
              </a:rPr>
              <a:t>.”</a:t>
            </a:r>
            <a:endParaRPr sz="2100" i="1">
              <a:solidFill>
                <a:schemeClr val="dk1"/>
              </a:solidFill>
            </a:endParaRPr>
          </a:p>
          <a:p>
            <a:pPr marL="457200" lvl="0" indent="-361950" algn="l" rtl="0">
              <a:lnSpc>
                <a:spcPct val="80000"/>
              </a:lnSpc>
              <a:spcBef>
                <a:spcPts val="0"/>
              </a:spcBef>
              <a:spcAft>
                <a:spcPts val="0"/>
              </a:spcAft>
              <a:buClr>
                <a:srgbClr val="00FFFF"/>
              </a:buClr>
              <a:buSzPts val="2100"/>
              <a:buChar char="●"/>
            </a:pPr>
            <a:r>
              <a:rPr lang="en" sz="2100">
                <a:solidFill>
                  <a:srgbClr val="00FFFF"/>
                </a:solidFill>
              </a:rPr>
              <a:t>Jesus was “plain”, but still “perfect”.  Are YOU following His example?</a:t>
            </a:r>
            <a:r>
              <a:rPr lang="en" sz="2100">
                <a:solidFill>
                  <a:srgbClr val="FFFF00"/>
                </a:solidFill>
              </a:rPr>
              <a:t> </a:t>
            </a:r>
            <a:endParaRPr sz="2100">
              <a:solidFill>
                <a:srgbClr val="00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ctrTitle"/>
          </p:nvPr>
        </p:nvSpPr>
        <p:spPr>
          <a:xfrm>
            <a:off x="0" y="0"/>
            <a:ext cx="9144000" cy="50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5000" b="1">
                <a:solidFill>
                  <a:srgbClr val="00FFFF"/>
                </a:solidFill>
              </a:rPr>
              <a:t>WHAT IS “MODESTY”?</a:t>
            </a:r>
            <a:endParaRPr sz="5000" b="1">
              <a:solidFill>
                <a:srgbClr val="00FFFF"/>
              </a:solidFill>
            </a:endParaRPr>
          </a:p>
        </p:txBody>
      </p:sp>
      <p:sp>
        <p:nvSpPr>
          <p:cNvPr id="61" name="Google Shape;61;p14"/>
          <p:cNvSpPr txBox="1">
            <a:spLocks noGrp="1"/>
          </p:cNvSpPr>
          <p:nvPr>
            <p:ph type="subTitle" idx="1"/>
          </p:nvPr>
        </p:nvSpPr>
        <p:spPr>
          <a:xfrm>
            <a:off x="-134000" y="402000"/>
            <a:ext cx="9278100" cy="4741500"/>
          </a:xfrm>
          <a:prstGeom prst="rect">
            <a:avLst/>
          </a:prstGeom>
        </p:spPr>
        <p:txBody>
          <a:bodyPr spcFirstLastPara="1" wrap="square" lIns="91425" tIns="91425" rIns="91425" bIns="91425" anchor="t" anchorCtr="0">
            <a:noAutofit/>
          </a:bodyPr>
          <a:lstStyle/>
          <a:p>
            <a:pPr marL="457200" lvl="0" indent="-387350" algn="l" rtl="0">
              <a:lnSpc>
                <a:spcPct val="80000"/>
              </a:lnSpc>
              <a:spcBef>
                <a:spcPts val="0"/>
              </a:spcBef>
              <a:spcAft>
                <a:spcPts val="0"/>
              </a:spcAft>
              <a:buClr>
                <a:srgbClr val="FFFF00"/>
              </a:buClr>
              <a:buSzPts val="2500"/>
              <a:buChar char="●"/>
            </a:pPr>
            <a:r>
              <a:rPr lang="en" sz="2500">
                <a:solidFill>
                  <a:srgbClr val="FFFF00"/>
                </a:solidFill>
              </a:rPr>
              <a:t>For the last 100 years or so, “modesty lessons” have focused on people (especially women) UNDER-dressing.  Specifically, people not covering up their bodies enough.  (This is going to be the subject of the next lesson.)</a:t>
            </a:r>
            <a:endParaRPr sz="2500">
              <a:solidFill>
                <a:srgbClr val="FFFF00"/>
              </a:solidFill>
            </a:endParaRPr>
          </a:p>
          <a:p>
            <a:pPr marL="457200" lvl="0" indent="-387350" algn="l" rtl="0">
              <a:lnSpc>
                <a:spcPct val="80000"/>
              </a:lnSpc>
              <a:spcBef>
                <a:spcPts val="0"/>
              </a:spcBef>
              <a:spcAft>
                <a:spcPts val="0"/>
              </a:spcAft>
              <a:buClr>
                <a:schemeClr val="dk1"/>
              </a:buClr>
              <a:buSzPts val="2500"/>
              <a:buChar char="●"/>
            </a:pPr>
            <a:r>
              <a:rPr lang="en" sz="2500">
                <a:solidFill>
                  <a:schemeClr val="dk1"/>
                </a:solidFill>
              </a:rPr>
              <a:t>But in the scriptures, passages on “modesty” referred more to OVER-dressing, to a person showing off their wealth.  Like the attitude expressed in the previous scripture reading.</a:t>
            </a:r>
            <a:endParaRPr sz="2500">
              <a:solidFill>
                <a:schemeClr val="dk1"/>
              </a:solidFill>
            </a:endParaRPr>
          </a:p>
          <a:p>
            <a:pPr marL="457200" lvl="0" indent="-387350" algn="l" rtl="0">
              <a:lnSpc>
                <a:spcPct val="80000"/>
              </a:lnSpc>
              <a:spcBef>
                <a:spcPts val="0"/>
              </a:spcBef>
              <a:spcAft>
                <a:spcPts val="0"/>
              </a:spcAft>
              <a:buClr>
                <a:srgbClr val="00FFFF"/>
              </a:buClr>
              <a:buSzPts val="2500"/>
              <a:buChar char="●"/>
            </a:pPr>
            <a:r>
              <a:rPr lang="en" sz="2500">
                <a:solidFill>
                  <a:srgbClr val="00FFFF"/>
                </a:solidFill>
              </a:rPr>
              <a:t>The Greek word “kosmios” - meaning “orderly, virtuous, decent, well-ordered, seemly, appropriate.”</a:t>
            </a:r>
            <a:endParaRPr sz="2500">
              <a:solidFill>
                <a:srgbClr val="00FFFF"/>
              </a:solidFill>
            </a:endParaRPr>
          </a:p>
          <a:p>
            <a:pPr marL="457200" lvl="0" indent="-387350" algn="l" rtl="0">
              <a:lnSpc>
                <a:spcPct val="80000"/>
              </a:lnSpc>
              <a:spcBef>
                <a:spcPts val="0"/>
              </a:spcBef>
              <a:spcAft>
                <a:spcPts val="0"/>
              </a:spcAft>
              <a:buClr>
                <a:srgbClr val="FFFF00"/>
              </a:buClr>
              <a:buSzPts val="2500"/>
              <a:buChar char="●"/>
            </a:pPr>
            <a:r>
              <a:rPr lang="en" sz="2500">
                <a:solidFill>
                  <a:srgbClr val="FFFF00"/>
                </a:solidFill>
              </a:rPr>
              <a:t>Modern definitions - “the quality or state of being unassuming or moderate in the estimation of one's abilities”; “the quality of being relatively moderate, limited, or small in amount, rate, or level”; “behavior, manner, or appearance intended to avoid impropriety or indecency.”</a:t>
            </a:r>
            <a:endParaRPr sz="2500">
              <a:solidFill>
                <a:srgbClr val="FFFF00"/>
              </a:solidFill>
            </a:endParaRPr>
          </a:p>
          <a:p>
            <a:pPr marL="457200" lvl="0" indent="-387350" algn="l" rtl="0">
              <a:lnSpc>
                <a:spcPct val="80000"/>
              </a:lnSpc>
              <a:spcBef>
                <a:spcPts val="0"/>
              </a:spcBef>
              <a:spcAft>
                <a:spcPts val="0"/>
              </a:spcAft>
              <a:buClr>
                <a:schemeClr val="dk1"/>
              </a:buClr>
              <a:buSzPts val="2500"/>
              <a:buChar char="●"/>
            </a:pPr>
            <a:r>
              <a:rPr lang="en" sz="2500">
                <a:solidFill>
                  <a:schemeClr val="dk1"/>
                </a:solidFill>
              </a:rPr>
              <a:t>A modest person does </a:t>
            </a:r>
            <a:r>
              <a:rPr lang="en" sz="2500" u="sng">
                <a:solidFill>
                  <a:schemeClr val="dk1"/>
                </a:solidFill>
              </a:rPr>
              <a:t>not</a:t>
            </a:r>
            <a:r>
              <a:rPr lang="en" sz="2500">
                <a:solidFill>
                  <a:schemeClr val="dk1"/>
                </a:solidFill>
              </a:rPr>
              <a:t> seek to draw attention to themself.</a:t>
            </a:r>
            <a:endParaRPr sz="250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ctrTitle"/>
          </p:nvPr>
        </p:nvSpPr>
        <p:spPr>
          <a:xfrm>
            <a:off x="0" y="0"/>
            <a:ext cx="9144000" cy="48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5000" b="1">
                <a:solidFill>
                  <a:srgbClr val="00FFFF"/>
                </a:solidFill>
              </a:rPr>
              <a:t>WHAT THE BIBLE SAYS</a:t>
            </a:r>
            <a:endParaRPr sz="5000" b="1">
              <a:solidFill>
                <a:srgbClr val="00FFFF"/>
              </a:solidFill>
            </a:endParaRPr>
          </a:p>
        </p:txBody>
      </p:sp>
      <p:sp>
        <p:nvSpPr>
          <p:cNvPr id="67" name="Google Shape;67;p15"/>
          <p:cNvSpPr txBox="1">
            <a:spLocks noGrp="1"/>
          </p:cNvSpPr>
          <p:nvPr>
            <p:ph type="subTitle" idx="1"/>
          </p:nvPr>
        </p:nvSpPr>
        <p:spPr>
          <a:xfrm>
            <a:off x="-134000" y="374925"/>
            <a:ext cx="9278100" cy="4768500"/>
          </a:xfrm>
          <a:prstGeom prst="rect">
            <a:avLst/>
          </a:prstGeom>
        </p:spPr>
        <p:txBody>
          <a:bodyPr spcFirstLastPara="1" wrap="square" lIns="91425" tIns="91425" rIns="91425" bIns="91425" anchor="t" anchorCtr="0">
            <a:noAutofit/>
          </a:bodyPr>
          <a:lstStyle/>
          <a:p>
            <a:pPr marL="457200" lvl="0" indent="-355600" algn="l" rtl="0">
              <a:lnSpc>
                <a:spcPct val="80000"/>
              </a:lnSpc>
              <a:spcBef>
                <a:spcPts val="0"/>
              </a:spcBef>
              <a:spcAft>
                <a:spcPts val="0"/>
              </a:spcAft>
              <a:buClr>
                <a:srgbClr val="FFFF00"/>
              </a:buClr>
              <a:buSzPts val="2000"/>
              <a:buChar char="●"/>
            </a:pPr>
            <a:r>
              <a:rPr lang="en" sz="2000" u="sng">
                <a:solidFill>
                  <a:srgbClr val="FFFF00"/>
                </a:solidFill>
              </a:rPr>
              <a:t>Ezek.23:40-42</a:t>
            </a:r>
            <a:r>
              <a:rPr lang="en" sz="2000">
                <a:solidFill>
                  <a:srgbClr val="FFFF00"/>
                </a:solidFill>
              </a:rPr>
              <a:t> </a:t>
            </a:r>
            <a:r>
              <a:rPr lang="en" sz="2000" i="1">
                <a:solidFill>
                  <a:schemeClr val="dk1"/>
                </a:solidFill>
              </a:rPr>
              <a:t>“Furthermore you sent for men to come from afar, to whom a messenger was sent; and there they came. And </a:t>
            </a:r>
            <a:r>
              <a:rPr lang="en" sz="2000" i="1" u="sng">
                <a:solidFill>
                  <a:schemeClr val="dk1"/>
                </a:solidFill>
              </a:rPr>
              <a:t>you washed yourself for them, painted your eyes, and adorned yourself with ornaments</a:t>
            </a:r>
            <a:r>
              <a:rPr lang="en" sz="2000" i="1">
                <a:solidFill>
                  <a:schemeClr val="dk1"/>
                </a:solidFill>
              </a:rPr>
              <a:t>. 41 </a:t>
            </a:r>
            <a:r>
              <a:rPr lang="en" sz="2000" i="1" u="sng">
                <a:solidFill>
                  <a:schemeClr val="dk1"/>
                </a:solidFill>
              </a:rPr>
              <a:t>You sat on a stately couch, with a table prepared before it</a:t>
            </a:r>
            <a:r>
              <a:rPr lang="en" sz="2000" i="1">
                <a:solidFill>
                  <a:schemeClr val="dk1"/>
                </a:solidFill>
              </a:rPr>
              <a:t>, on which you had set My incense and My oil. 42 The sound of a carefree multitude was with her, and Sabeans were brought from the wilderness with men of the common sort, </a:t>
            </a:r>
            <a:r>
              <a:rPr lang="en" sz="2000" i="1" u="sng">
                <a:solidFill>
                  <a:schemeClr val="dk1"/>
                </a:solidFill>
              </a:rPr>
              <a:t>who put bracelets on their wrists and beautiful crowns on their heads</a:t>
            </a:r>
            <a:r>
              <a:rPr lang="en" sz="2000" i="1">
                <a:solidFill>
                  <a:schemeClr val="dk1"/>
                </a:solidFill>
              </a:rPr>
              <a:t>.”</a:t>
            </a:r>
            <a:endParaRPr sz="2000" i="1">
              <a:solidFill>
                <a:schemeClr val="dk1"/>
              </a:solidFill>
            </a:endParaRPr>
          </a:p>
          <a:p>
            <a:pPr marL="457200" lvl="0" indent="-355600" algn="l" rtl="0">
              <a:lnSpc>
                <a:spcPct val="80000"/>
              </a:lnSpc>
              <a:spcBef>
                <a:spcPts val="0"/>
              </a:spcBef>
              <a:spcAft>
                <a:spcPts val="0"/>
              </a:spcAft>
              <a:buClr>
                <a:srgbClr val="FFFF00"/>
              </a:buClr>
              <a:buSzPts val="2000"/>
              <a:buChar char="●"/>
            </a:pPr>
            <a:r>
              <a:rPr lang="en" sz="2000" u="sng">
                <a:solidFill>
                  <a:srgbClr val="FFFF00"/>
                </a:solidFill>
              </a:rPr>
              <a:t>1 Tim.2:9-10</a:t>
            </a:r>
            <a:r>
              <a:rPr lang="en" sz="2000">
                <a:solidFill>
                  <a:srgbClr val="FFFF00"/>
                </a:solidFill>
              </a:rPr>
              <a:t> </a:t>
            </a:r>
            <a:r>
              <a:rPr lang="en" sz="2000" i="1">
                <a:solidFill>
                  <a:schemeClr val="dk1"/>
                </a:solidFill>
              </a:rPr>
              <a:t>“in like manner also, that the women adorn themselves in </a:t>
            </a:r>
            <a:r>
              <a:rPr lang="en" sz="2000" i="1" u="sng">
                <a:solidFill>
                  <a:srgbClr val="00FFFF"/>
                </a:solidFill>
              </a:rPr>
              <a:t>modest apparel</a:t>
            </a:r>
            <a:r>
              <a:rPr lang="en" sz="2000" i="1">
                <a:solidFill>
                  <a:srgbClr val="00FFFF"/>
                </a:solidFill>
              </a:rPr>
              <a:t>, </a:t>
            </a:r>
            <a:r>
              <a:rPr lang="en" sz="2000" i="1" u="sng">
                <a:solidFill>
                  <a:srgbClr val="00FFFF"/>
                </a:solidFill>
              </a:rPr>
              <a:t>with propriety and moderation</a:t>
            </a:r>
            <a:r>
              <a:rPr lang="en" sz="2000" i="1">
                <a:solidFill>
                  <a:schemeClr val="dk1"/>
                </a:solidFill>
              </a:rPr>
              <a:t>, not with braided hair or gold or pearls or costly clothing, 10 but, which is proper for women professing godliness, </a:t>
            </a:r>
            <a:r>
              <a:rPr lang="en" sz="2000" i="1" u="sng">
                <a:solidFill>
                  <a:schemeClr val="dk1"/>
                </a:solidFill>
              </a:rPr>
              <a:t>with good works</a:t>
            </a:r>
            <a:r>
              <a:rPr lang="en" sz="2000" i="1">
                <a:solidFill>
                  <a:schemeClr val="dk1"/>
                </a:solidFill>
              </a:rPr>
              <a:t>.”</a:t>
            </a:r>
            <a:endParaRPr sz="2000" i="1">
              <a:solidFill>
                <a:schemeClr val="dk1"/>
              </a:solidFill>
            </a:endParaRPr>
          </a:p>
          <a:p>
            <a:pPr marL="457200" lvl="0" indent="-355600" algn="l" rtl="0">
              <a:lnSpc>
                <a:spcPct val="80000"/>
              </a:lnSpc>
              <a:spcBef>
                <a:spcPts val="0"/>
              </a:spcBef>
              <a:spcAft>
                <a:spcPts val="0"/>
              </a:spcAft>
              <a:buClr>
                <a:srgbClr val="FFFF00"/>
              </a:buClr>
              <a:buSzPts val="2000"/>
              <a:buChar char="●"/>
            </a:pPr>
            <a:r>
              <a:rPr lang="en" sz="2000" u="sng">
                <a:solidFill>
                  <a:srgbClr val="FFFF00"/>
                </a:solidFill>
              </a:rPr>
              <a:t>1 Pet.3:1-4</a:t>
            </a:r>
            <a:r>
              <a:rPr lang="en" sz="2000">
                <a:solidFill>
                  <a:srgbClr val="FFFF00"/>
                </a:solidFill>
              </a:rPr>
              <a:t> </a:t>
            </a:r>
            <a:r>
              <a:rPr lang="en" sz="2000" i="1">
                <a:solidFill>
                  <a:schemeClr val="dk1"/>
                </a:solidFill>
              </a:rPr>
              <a:t>“Wives, likewise, be submissive to your own husbands, that even if some do not obey the word, they, without a word, may be won by the conduct of their wives, 2 when they observe your </a:t>
            </a:r>
            <a:r>
              <a:rPr lang="en" sz="2000" i="1" u="sng">
                <a:solidFill>
                  <a:schemeClr val="dk1"/>
                </a:solidFill>
              </a:rPr>
              <a:t>chaste conduct</a:t>
            </a:r>
            <a:r>
              <a:rPr lang="en" sz="2000" i="1">
                <a:solidFill>
                  <a:schemeClr val="dk1"/>
                </a:solidFill>
              </a:rPr>
              <a:t> accompanied by fear. 3 </a:t>
            </a:r>
            <a:r>
              <a:rPr lang="en" sz="2000" i="1" u="sng">
                <a:solidFill>
                  <a:schemeClr val="dk1"/>
                </a:solidFill>
              </a:rPr>
              <a:t>Do not let your adornment be merely outward</a:t>
            </a:r>
            <a:r>
              <a:rPr lang="en" sz="2000" i="1">
                <a:solidFill>
                  <a:schemeClr val="dk1"/>
                </a:solidFill>
              </a:rPr>
              <a:t> - arranging the hair, wearing gold, or putting on fine apparel - 4 rather let it be the hidden person of the heart, with </a:t>
            </a:r>
            <a:r>
              <a:rPr lang="en" sz="2000" i="1" u="sng">
                <a:solidFill>
                  <a:schemeClr val="dk1"/>
                </a:solidFill>
              </a:rPr>
              <a:t>the incorruptible beauty of a gentle and quiet spirit</a:t>
            </a:r>
            <a:r>
              <a:rPr lang="en" sz="2000" i="1">
                <a:solidFill>
                  <a:schemeClr val="dk1"/>
                </a:solidFill>
              </a:rPr>
              <a:t>, which is very precious in the sight of God.”</a:t>
            </a:r>
            <a:endParaRPr sz="2000" i="1">
              <a:solidFill>
                <a:schemeClr val="dk1"/>
              </a:solidFill>
            </a:endParaRPr>
          </a:p>
          <a:p>
            <a:pPr marL="457200" lvl="0" indent="-355600" algn="l" rtl="0">
              <a:lnSpc>
                <a:spcPct val="80000"/>
              </a:lnSpc>
              <a:spcBef>
                <a:spcPts val="0"/>
              </a:spcBef>
              <a:spcAft>
                <a:spcPts val="0"/>
              </a:spcAft>
              <a:buClr>
                <a:srgbClr val="00FFFF"/>
              </a:buClr>
              <a:buSzPts val="2000"/>
              <a:buChar char="●"/>
            </a:pPr>
            <a:r>
              <a:rPr lang="en" sz="2000">
                <a:solidFill>
                  <a:srgbClr val="00FFFF"/>
                </a:solidFill>
              </a:rPr>
              <a:t>These passages are NOT warning about nakedness, but about a “display”!</a:t>
            </a:r>
            <a:endParaRPr sz="2000">
              <a:solidFill>
                <a:srgbClr val="00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a:spLocks noGrp="1"/>
          </p:cNvSpPr>
          <p:nvPr>
            <p:ph type="ctrTitle"/>
          </p:nvPr>
        </p:nvSpPr>
        <p:spPr>
          <a:xfrm>
            <a:off x="0" y="0"/>
            <a:ext cx="9144000" cy="48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5000" b="1">
                <a:solidFill>
                  <a:srgbClr val="00FFFF"/>
                </a:solidFill>
              </a:rPr>
              <a:t>SOME ECONOMICAL DATA</a:t>
            </a:r>
            <a:endParaRPr sz="5000" b="1">
              <a:solidFill>
                <a:srgbClr val="00FFFF"/>
              </a:solidFill>
            </a:endParaRPr>
          </a:p>
        </p:txBody>
      </p:sp>
      <p:sp>
        <p:nvSpPr>
          <p:cNvPr id="73" name="Google Shape;73;p16"/>
          <p:cNvSpPr txBox="1">
            <a:spLocks noGrp="1"/>
          </p:cNvSpPr>
          <p:nvPr>
            <p:ph type="subTitle" idx="1"/>
          </p:nvPr>
        </p:nvSpPr>
        <p:spPr>
          <a:xfrm>
            <a:off x="-188150" y="374925"/>
            <a:ext cx="9373500" cy="4768500"/>
          </a:xfrm>
          <a:prstGeom prst="rect">
            <a:avLst/>
          </a:prstGeom>
        </p:spPr>
        <p:txBody>
          <a:bodyPr spcFirstLastPara="1" wrap="square" lIns="91425" tIns="91425" rIns="91425" bIns="91425" anchor="t" anchorCtr="0">
            <a:noAutofit/>
          </a:bodyPr>
          <a:lstStyle/>
          <a:p>
            <a:pPr marL="457200" lvl="0" indent="-355600" algn="l" rtl="0">
              <a:lnSpc>
                <a:spcPct val="80000"/>
              </a:lnSpc>
              <a:spcBef>
                <a:spcPts val="0"/>
              </a:spcBef>
              <a:spcAft>
                <a:spcPts val="0"/>
              </a:spcAft>
              <a:buClr>
                <a:srgbClr val="FFFF00"/>
              </a:buClr>
              <a:buSzPts val="2000"/>
              <a:buChar char="●"/>
            </a:pPr>
            <a:r>
              <a:rPr lang="en" sz="2000">
                <a:solidFill>
                  <a:srgbClr val="FFFF00"/>
                </a:solidFill>
              </a:rPr>
              <a:t>The following data is from 2022, so assume that these numbers are even higher now in 2024.</a:t>
            </a:r>
            <a:endParaRPr sz="2000">
              <a:solidFill>
                <a:srgbClr val="FFFF00"/>
              </a:solidFill>
            </a:endParaRPr>
          </a:p>
          <a:p>
            <a:pPr marL="457200" lvl="0" indent="-355600" algn="l" rtl="0">
              <a:lnSpc>
                <a:spcPct val="80000"/>
              </a:lnSpc>
              <a:spcBef>
                <a:spcPts val="0"/>
              </a:spcBef>
              <a:spcAft>
                <a:spcPts val="0"/>
              </a:spcAft>
              <a:buClr>
                <a:schemeClr val="dk1"/>
              </a:buClr>
              <a:buSzPts val="2000"/>
              <a:buChar char="●"/>
            </a:pPr>
            <a:r>
              <a:rPr lang="en" sz="2000" u="sng">
                <a:solidFill>
                  <a:schemeClr val="dk1"/>
                </a:solidFill>
              </a:rPr>
              <a:t>Cosmetics</a:t>
            </a:r>
            <a:r>
              <a:rPr lang="en" sz="2000">
                <a:solidFill>
                  <a:schemeClr val="dk1"/>
                </a:solidFill>
              </a:rPr>
              <a:t> - $50 billion in USA alone. 80-90% by women</a:t>
            </a:r>
            <a:endParaRPr sz="2000">
              <a:solidFill>
                <a:schemeClr val="dk1"/>
              </a:solidFill>
            </a:endParaRPr>
          </a:p>
          <a:p>
            <a:pPr marL="457200" lvl="0" indent="-355600" algn="l" rtl="0">
              <a:lnSpc>
                <a:spcPct val="80000"/>
              </a:lnSpc>
              <a:spcBef>
                <a:spcPts val="0"/>
              </a:spcBef>
              <a:spcAft>
                <a:spcPts val="0"/>
              </a:spcAft>
              <a:buClr>
                <a:srgbClr val="00FFFF"/>
              </a:buClr>
              <a:buSzPts val="2000"/>
              <a:buChar char="●"/>
            </a:pPr>
            <a:r>
              <a:rPr lang="en" sz="2000" u="sng">
                <a:solidFill>
                  <a:srgbClr val="00FFFF"/>
                </a:solidFill>
              </a:rPr>
              <a:t>Fashion</a:t>
            </a:r>
            <a:r>
              <a:rPr lang="en" sz="2000">
                <a:solidFill>
                  <a:srgbClr val="00FFFF"/>
                </a:solidFill>
              </a:rPr>
              <a:t> - $343 billion in USA.  Women spend 3 times more on clothing than men.</a:t>
            </a:r>
            <a:endParaRPr sz="2000">
              <a:solidFill>
                <a:srgbClr val="00FFFF"/>
              </a:solidFill>
            </a:endParaRPr>
          </a:p>
          <a:p>
            <a:pPr marL="457200" lvl="0" indent="-355600" algn="l" rtl="0">
              <a:lnSpc>
                <a:spcPct val="80000"/>
              </a:lnSpc>
              <a:spcBef>
                <a:spcPts val="0"/>
              </a:spcBef>
              <a:spcAft>
                <a:spcPts val="0"/>
              </a:spcAft>
              <a:buClr>
                <a:srgbClr val="FFFF00"/>
              </a:buClr>
              <a:buSzPts val="2000"/>
              <a:buChar char="●"/>
            </a:pPr>
            <a:r>
              <a:rPr lang="en" sz="2000" u="sng">
                <a:solidFill>
                  <a:srgbClr val="FFFF00"/>
                </a:solidFill>
              </a:rPr>
              <a:t>Cosmetic surgery and “augmentation”</a:t>
            </a:r>
            <a:r>
              <a:rPr lang="en" sz="2000">
                <a:solidFill>
                  <a:srgbClr val="FFFF00"/>
                </a:solidFill>
              </a:rPr>
              <a:t> - $20 billion is USA alone.  92% female</a:t>
            </a:r>
            <a:endParaRPr sz="2000">
              <a:solidFill>
                <a:srgbClr val="FFFF00"/>
              </a:solidFill>
            </a:endParaRPr>
          </a:p>
          <a:p>
            <a:pPr marL="457200" lvl="0" indent="-355600" algn="l" rtl="0">
              <a:lnSpc>
                <a:spcPct val="80000"/>
              </a:lnSpc>
              <a:spcBef>
                <a:spcPts val="0"/>
              </a:spcBef>
              <a:spcAft>
                <a:spcPts val="0"/>
              </a:spcAft>
              <a:buClr>
                <a:schemeClr val="dk1"/>
              </a:buClr>
              <a:buSzPts val="2000"/>
              <a:buChar char="●"/>
            </a:pPr>
            <a:r>
              <a:rPr lang="en" sz="2000" u="sng">
                <a:solidFill>
                  <a:schemeClr val="dk1"/>
                </a:solidFill>
              </a:rPr>
              <a:t>Handbags</a:t>
            </a:r>
            <a:r>
              <a:rPr lang="en" sz="2000">
                <a:solidFill>
                  <a:schemeClr val="dk1"/>
                </a:solidFill>
              </a:rPr>
              <a:t> - $50 billion in USA, 1 in 10 American women spend more than $1000 on their handbag (purse).</a:t>
            </a:r>
            <a:endParaRPr sz="2000">
              <a:solidFill>
                <a:schemeClr val="dk1"/>
              </a:solidFill>
            </a:endParaRPr>
          </a:p>
          <a:p>
            <a:pPr marL="457200" lvl="0" indent="-355600" algn="l" rtl="0">
              <a:lnSpc>
                <a:spcPct val="80000"/>
              </a:lnSpc>
              <a:spcBef>
                <a:spcPts val="0"/>
              </a:spcBef>
              <a:spcAft>
                <a:spcPts val="0"/>
              </a:spcAft>
              <a:buClr>
                <a:srgbClr val="00FFFF"/>
              </a:buClr>
              <a:buSzPts val="2000"/>
              <a:buChar char="●"/>
            </a:pPr>
            <a:r>
              <a:rPr lang="en" sz="2000" u="sng">
                <a:solidFill>
                  <a:srgbClr val="00FFFF"/>
                </a:solidFill>
              </a:rPr>
              <a:t>Jewelry</a:t>
            </a:r>
            <a:r>
              <a:rPr lang="en" sz="2000">
                <a:solidFill>
                  <a:srgbClr val="00FFFF"/>
                </a:solidFill>
              </a:rPr>
              <a:t> - $70 billion in USA, 90% of jewelry is designed for female customers</a:t>
            </a:r>
            <a:endParaRPr sz="2000">
              <a:solidFill>
                <a:srgbClr val="00FFFF"/>
              </a:solidFill>
            </a:endParaRPr>
          </a:p>
          <a:p>
            <a:pPr marL="457200" lvl="0" indent="-355600" algn="l" rtl="0">
              <a:lnSpc>
                <a:spcPct val="80000"/>
              </a:lnSpc>
              <a:spcBef>
                <a:spcPts val="0"/>
              </a:spcBef>
              <a:spcAft>
                <a:spcPts val="0"/>
              </a:spcAft>
              <a:buClr>
                <a:srgbClr val="FFFF00"/>
              </a:buClr>
              <a:buSzPts val="2000"/>
              <a:buChar char="●"/>
            </a:pPr>
            <a:r>
              <a:rPr lang="en" sz="2000" u="sng">
                <a:solidFill>
                  <a:srgbClr val="FFFF00"/>
                </a:solidFill>
              </a:rPr>
              <a:t>Hair care</a:t>
            </a:r>
            <a:r>
              <a:rPr lang="en" sz="2000">
                <a:solidFill>
                  <a:srgbClr val="FFFF00"/>
                </a:solidFill>
              </a:rPr>
              <a:t> - $13 billion in USA - 75% female</a:t>
            </a:r>
            <a:endParaRPr sz="2000">
              <a:solidFill>
                <a:srgbClr val="FFFF00"/>
              </a:solidFill>
            </a:endParaRPr>
          </a:p>
          <a:p>
            <a:pPr marL="457200" lvl="0" indent="-355600" algn="l" rtl="0">
              <a:lnSpc>
                <a:spcPct val="80000"/>
              </a:lnSpc>
              <a:spcBef>
                <a:spcPts val="0"/>
              </a:spcBef>
              <a:spcAft>
                <a:spcPts val="0"/>
              </a:spcAft>
              <a:buClr>
                <a:schemeClr val="dk1"/>
              </a:buClr>
              <a:buSzPts val="2000"/>
              <a:buChar char="●"/>
            </a:pPr>
            <a:r>
              <a:rPr lang="en" sz="2000" u="sng">
                <a:solidFill>
                  <a:schemeClr val="dk1"/>
                </a:solidFill>
              </a:rPr>
              <a:t>Exercise equipment</a:t>
            </a:r>
            <a:r>
              <a:rPr lang="en" sz="2000">
                <a:solidFill>
                  <a:schemeClr val="dk1"/>
                </a:solidFill>
              </a:rPr>
              <a:t> - $5 billion in USA - Men spend 4x what women spend</a:t>
            </a:r>
            <a:endParaRPr sz="2000">
              <a:solidFill>
                <a:schemeClr val="dk1"/>
              </a:solidFill>
            </a:endParaRPr>
          </a:p>
          <a:p>
            <a:pPr marL="457200" lvl="0" indent="-355600" algn="l" rtl="0">
              <a:lnSpc>
                <a:spcPct val="80000"/>
              </a:lnSpc>
              <a:spcBef>
                <a:spcPts val="0"/>
              </a:spcBef>
              <a:spcAft>
                <a:spcPts val="0"/>
              </a:spcAft>
              <a:buClr>
                <a:srgbClr val="00FFFF"/>
              </a:buClr>
              <a:buSzPts val="2000"/>
              <a:buChar char="●"/>
            </a:pPr>
            <a:r>
              <a:rPr lang="en" sz="2000" u="sng">
                <a:solidFill>
                  <a:srgbClr val="00FFFF"/>
                </a:solidFill>
              </a:rPr>
              <a:t>Gym memberships</a:t>
            </a:r>
            <a:r>
              <a:rPr lang="en" sz="2000">
                <a:solidFill>
                  <a:srgbClr val="00FFFF"/>
                </a:solidFill>
              </a:rPr>
              <a:t> - $35 billion in USA, (60% male, 40% female)</a:t>
            </a:r>
            <a:endParaRPr sz="2000">
              <a:solidFill>
                <a:srgbClr val="00FFFF"/>
              </a:solidFill>
            </a:endParaRPr>
          </a:p>
          <a:p>
            <a:pPr marL="457200" lvl="0" indent="-355600" algn="l" rtl="0">
              <a:lnSpc>
                <a:spcPct val="80000"/>
              </a:lnSpc>
              <a:spcBef>
                <a:spcPts val="0"/>
              </a:spcBef>
              <a:spcAft>
                <a:spcPts val="0"/>
              </a:spcAft>
              <a:buClr>
                <a:srgbClr val="FFFF00"/>
              </a:buClr>
              <a:buSzPts val="2000"/>
              <a:buChar char="●"/>
            </a:pPr>
            <a:r>
              <a:rPr lang="en" sz="2000" u="sng">
                <a:solidFill>
                  <a:srgbClr val="FFFF00"/>
                </a:solidFill>
              </a:rPr>
              <a:t>Weight loss products and programs</a:t>
            </a:r>
            <a:r>
              <a:rPr lang="en" sz="2000">
                <a:solidFill>
                  <a:srgbClr val="FFFF00"/>
                </a:solidFill>
              </a:rPr>
              <a:t> - $75 billion in USA - (Women 60%, Men 40%, average woman spends 17 years of her life dieting) </a:t>
            </a:r>
            <a:endParaRPr sz="2000">
              <a:solidFill>
                <a:srgbClr val="FFFF00"/>
              </a:solidFill>
            </a:endParaRPr>
          </a:p>
          <a:p>
            <a:pPr marL="457200" lvl="0" indent="-355600" algn="l" rtl="0">
              <a:lnSpc>
                <a:spcPct val="80000"/>
              </a:lnSpc>
              <a:spcBef>
                <a:spcPts val="0"/>
              </a:spcBef>
              <a:spcAft>
                <a:spcPts val="0"/>
              </a:spcAft>
              <a:buClr>
                <a:schemeClr val="dk1"/>
              </a:buClr>
              <a:buSzPts val="2000"/>
              <a:buChar char="●"/>
            </a:pPr>
            <a:r>
              <a:rPr lang="en" sz="2000" u="sng">
                <a:solidFill>
                  <a:schemeClr val="dk1"/>
                </a:solidFill>
              </a:rPr>
              <a:t>Tanning products and services</a:t>
            </a:r>
            <a:r>
              <a:rPr lang="en" sz="2000">
                <a:solidFill>
                  <a:schemeClr val="dk1"/>
                </a:solidFill>
              </a:rPr>
              <a:t> - $2 billion in USA - Women spend 3 times what men do.</a:t>
            </a:r>
            <a:endParaRPr sz="2000">
              <a:solidFill>
                <a:schemeClr val="dk1"/>
              </a:solidFill>
            </a:endParaRPr>
          </a:p>
          <a:p>
            <a:pPr marL="457200" lvl="0" indent="-355600" algn="l" rtl="0">
              <a:lnSpc>
                <a:spcPct val="80000"/>
              </a:lnSpc>
              <a:spcBef>
                <a:spcPts val="0"/>
              </a:spcBef>
              <a:spcAft>
                <a:spcPts val="0"/>
              </a:spcAft>
              <a:buClr>
                <a:srgbClr val="00FFFF"/>
              </a:buClr>
              <a:buSzPts val="2000"/>
              <a:buChar char="●"/>
            </a:pPr>
            <a:r>
              <a:rPr lang="en" sz="2000">
                <a:solidFill>
                  <a:srgbClr val="00FFFF"/>
                </a:solidFill>
              </a:rPr>
              <a:t>And lest we think this is primarily a female problem, what about men and their automobiles, motorcycles, bass boats, sports memorabilia, coins, etc?</a:t>
            </a:r>
            <a:endParaRPr sz="2000">
              <a:solidFill>
                <a:srgbClr val="00FFFF"/>
              </a:solidFill>
            </a:endParaRPr>
          </a:p>
          <a:p>
            <a:pPr marL="457200" lvl="0" indent="-355600" algn="l" rtl="0">
              <a:lnSpc>
                <a:spcPct val="80000"/>
              </a:lnSpc>
              <a:spcBef>
                <a:spcPts val="0"/>
              </a:spcBef>
              <a:spcAft>
                <a:spcPts val="0"/>
              </a:spcAft>
              <a:buClr>
                <a:srgbClr val="FFFF00"/>
              </a:buClr>
              <a:buSzPts val="2000"/>
              <a:buChar char="●"/>
            </a:pPr>
            <a:r>
              <a:rPr lang="en" sz="2000">
                <a:solidFill>
                  <a:srgbClr val="FFFF00"/>
                </a:solidFill>
              </a:rPr>
              <a:t>Can we at least admit that this country struggles with the subject of modesty?</a:t>
            </a:r>
            <a:endParaRPr sz="200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txBox="1">
            <a:spLocks noGrp="1"/>
          </p:cNvSpPr>
          <p:nvPr>
            <p:ph type="ctrTitle"/>
          </p:nvPr>
        </p:nvSpPr>
        <p:spPr>
          <a:xfrm>
            <a:off x="0" y="0"/>
            <a:ext cx="9144000" cy="48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5000" b="1">
                <a:solidFill>
                  <a:srgbClr val="00FFFF"/>
                </a:solidFill>
              </a:rPr>
              <a:t>NOT JUST “APPEARANCE”!</a:t>
            </a:r>
            <a:endParaRPr sz="5000" b="1">
              <a:solidFill>
                <a:srgbClr val="00FFFF"/>
              </a:solidFill>
            </a:endParaRPr>
          </a:p>
        </p:txBody>
      </p:sp>
      <p:sp>
        <p:nvSpPr>
          <p:cNvPr id="79" name="Google Shape;79;p17"/>
          <p:cNvSpPr txBox="1">
            <a:spLocks noGrp="1"/>
          </p:cNvSpPr>
          <p:nvPr>
            <p:ph type="subTitle" idx="1"/>
          </p:nvPr>
        </p:nvSpPr>
        <p:spPr>
          <a:xfrm>
            <a:off x="-127225" y="374925"/>
            <a:ext cx="9312600" cy="4768500"/>
          </a:xfrm>
          <a:prstGeom prst="rect">
            <a:avLst/>
          </a:prstGeom>
        </p:spPr>
        <p:txBody>
          <a:bodyPr spcFirstLastPara="1" wrap="square" lIns="91425" tIns="91425" rIns="91425" bIns="91425" anchor="t" anchorCtr="0">
            <a:noAutofit/>
          </a:bodyPr>
          <a:lstStyle/>
          <a:p>
            <a:pPr marL="457200" lvl="0" indent="-374650" algn="l" rtl="0">
              <a:lnSpc>
                <a:spcPct val="80000"/>
              </a:lnSpc>
              <a:spcBef>
                <a:spcPts val="0"/>
              </a:spcBef>
              <a:spcAft>
                <a:spcPts val="0"/>
              </a:spcAft>
              <a:buClr>
                <a:srgbClr val="FFFF00"/>
              </a:buClr>
              <a:buSzPts val="2300"/>
              <a:buChar char="●"/>
            </a:pPr>
            <a:r>
              <a:rPr lang="en" sz="2300">
                <a:solidFill>
                  <a:srgbClr val="FFFF00"/>
                </a:solidFill>
              </a:rPr>
              <a:t>Consider this passage about the qualifications of an elder:    </a:t>
            </a:r>
            <a:r>
              <a:rPr lang="en" sz="2300" u="sng">
                <a:solidFill>
                  <a:srgbClr val="FFFF00"/>
                </a:solidFill>
              </a:rPr>
              <a:t>1 Tim.3:2</a:t>
            </a:r>
            <a:r>
              <a:rPr lang="en" sz="2300">
                <a:solidFill>
                  <a:srgbClr val="FFFF00"/>
                </a:solidFill>
              </a:rPr>
              <a:t> </a:t>
            </a:r>
            <a:r>
              <a:rPr lang="en" sz="2300" i="1">
                <a:solidFill>
                  <a:schemeClr val="dk1"/>
                </a:solidFill>
              </a:rPr>
              <a:t>“A bishop then must be blameless, the husband of one wife, temperate, sober-minded,</a:t>
            </a:r>
            <a:r>
              <a:rPr lang="en" sz="2300">
                <a:solidFill>
                  <a:srgbClr val="FFFF00"/>
                </a:solidFill>
              </a:rPr>
              <a:t> </a:t>
            </a:r>
            <a:r>
              <a:rPr lang="en" sz="2300" u="sng">
                <a:solidFill>
                  <a:srgbClr val="00FFFF"/>
                </a:solidFill>
              </a:rPr>
              <a:t>of good behavior</a:t>
            </a:r>
            <a:r>
              <a:rPr lang="en" sz="2300">
                <a:solidFill>
                  <a:srgbClr val="FFFF00"/>
                </a:solidFill>
              </a:rPr>
              <a:t>, </a:t>
            </a:r>
            <a:r>
              <a:rPr lang="en" sz="2300" i="1">
                <a:solidFill>
                  <a:schemeClr val="dk1"/>
                </a:solidFill>
              </a:rPr>
              <a:t>hospitable, able to teach;”</a:t>
            </a:r>
            <a:endParaRPr sz="2300">
              <a:solidFill>
                <a:srgbClr val="FFFF00"/>
              </a:solidFill>
            </a:endParaRPr>
          </a:p>
          <a:p>
            <a:pPr marL="457200" lvl="0" indent="-374650" algn="l" rtl="0">
              <a:lnSpc>
                <a:spcPct val="80000"/>
              </a:lnSpc>
              <a:spcBef>
                <a:spcPts val="0"/>
              </a:spcBef>
              <a:spcAft>
                <a:spcPts val="0"/>
              </a:spcAft>
              <a:buClr>
                <a:srgbClr val="FFFF00"/>
              </a:buClr>
              <a:buSzPts val="2300"/>
              <a:buChar char="●"/>
            </a:pPr>
            <a:r>
              <a:rPr lang="en" sz="2300">
                <a:solidFill>
                  <a:srgbClr val="FFFF00"/>
                </a:solidFill>
              </a:rPr>
              <a:t>Did you know that </a:t>
            </a:r>
            <a:r>
              <a:rPr lang="en" sz="2300" i="1">
                <a:solidFill>
                  <a:schemeClr val="dk1"/>
                </a:solidFill>
              </a:rPr>
              <a:t>“of good behavior”</a:t>
            </a:r>
            <a:r>
              <a:rPr lang="en" sz="2300">
                <a:solidFill>
                  <a:srgbClr val="FFFF00"/>
                </a:solidFill>
              </a:rPr>
              <a:t> is the SAME Greek word as </a:t>
            </a:r>
            <a:r>
              <a:rPr lang="en" sz="2300" i="1">
                <a:solidFill>
                  <a:schemeClr val="dk1"/>
                </a:solidFill>
              </a:rPr>
              <a:t>“modest apparel”</a:t>
            </a:r>
            <a:r>
              <a:rPr lang="en" sz="2300">
                <a:solidFill>
                  <a:srgbClr val="FFFF00"/>
                </a:solidFill>
              </a:rPr>
              <a:t> in </a:t>
            </a:r>
            <a:r>
              <a:rPr lang="en" sz="2300" u="sng">
                <a:solidFill>
                  <a:srgbClr val="FFFF00"/>
                </a:solidFill>
              </a:rPr>
              <a:t>1 Tim.2:9</a:t>
            </a:r>
            <a:r>
              <a:rPr lang="en" sz="2300">
                <a:solidFill>
                  <a:srgbClr val="FFFF00"/>
                </a:solidFill>
              </a:rPr>
              <a:t>?  </a:t>
            </a:r>
            <a:r>
              <a:rPr lang="en" sz="2300">
                <a:solidFill>
                  <a:srgbClr val="00FFFF"/>
                </a:solidFill>
              </a:rPr>
              <a:t>It’s about behavior!</a:t>
            </a:r>
            <a:endParaRPr sz="2300">
              <a:solidFill>
                <a:srgbClr val="00FFFF"/>
              </a:solidFill>
            </a:endParaRPr>
          </a:p>
          <a:p>
            <a:pPr marL="457200" lvl="0" indent="-374650" algn="l" rtl="0">
              <a:lnSpc>
                <a:spcPct val="80000"/>
              </a:lnSpc>
              <a:spcBef>
                <a:spcPts val="0"/>
              </a:spcBef>
              <a:spcAft>
                <a:spcPts val="0"/>
              </a:spcAft>
              <a:buClr>
                <a:srgbClr val="FFFF00"/>
              </a:buClr>
              <a:buSzPts val="2300"/>
              <a:buChar char="●"/>
            </a:pPr>
            <a:r>
              <a:rPr lang="en" sz="2300" u="sng">
                <a:solidFill>
                  <a:srgbClr val="FFFF00"/>
                </a:solidFill>
              </a:rPr>
              <a:t>1 Thess.4:11</a:t>
            </a:r>
            <a:r>
              <a:rPr lang="en" sz="2300">
                <a:solidFill>
                  <a:srgbClr val="FFFF00"/>
                </a:solidFill>
              </a:rPr>
              <a:t> </a:t>
            </a:r>
            <a:r>
              <a:rPr lang="en" sz="2300" i="1">
                <a:solidFill>
                  <a:schemeClr val="dk1"/>
                </a:solidFill>
              </a:rPr>
              <a:t>“that you also aspire to lead </a:t>
            </a:r>
            <a:r>
              <a:rPr lang="en" sz="2300" i="1" u="sng">
                <a:solidFill>
                  <a:schemeClr val="dk1"/>
                </a:solidFill>
              </a:rPr>
              <a:t>a quiet life</a:t>
            </a:r>
            <a:r>
              <a:rPr lang="en" sz="2300" i="1">
                <a:solidFill>
                  <a:schemeClr val="dk1"/>
                </a:solidFill>
              </a:rPr>
              <a:t>, </a:t>
            </a:r>
            <a:r>
              <a:rPr lang="en" sz="2300" i="1" u="sng">
                <a:solidFill>
                  <a:schemeClr val="dk1"/>
                </a:solidFill>
              </a:rPr>
              <a:t>to mind your own business</a:t>
            </a:r>
            <a:r>
              <a:rPr lang="en" sz="2300" i="1">
                <a:solidFill>
                  <a:schemeClr val="dk1"/>
                </a:solidFill>
              </a:rPr>
              <a:t>, and to work with your own hands, as we commanded you,”</a:t>
            </a:r>
            <a:endParaRPr sz="2300" i="1">
              <a:solidFill>
                <a:schemeClr val="dk1"/>
              </a:solidFill>
            </a:endParaRPr>
          </a:p>
          <a:p>
            <a:pPr marL="457200" lvl="0" indent="-374650" algn="l" rtl="0">
              <a:lnSpc>
                <a:spcPct val="80000"/>
              </a:lnSpc>
              <a:spcBef>
                <a:spcPts val="0"/>
              </a:spcBef>
              <a:spcAft>
                <a:spcPts val="0"/>
              </a:spcAft>
              <a:buClr>
                <a:srgbClr val="FFFF00"/>
              </a:buClr>
              <a:buSzPts val="2300"/>
              <a:buChar char="●"/>
            </a:pPr>
            <a:r>
              <a:rPr lang="en" sz="2300" u="sng">
                <a:solidFill>
                  <a:srgbClr val="FFFF00"/>
                </a:solidFill>
              </a:rPr>
              <a:t>1 Tim.2:1-4</a:t>
            </a:r>
            <a:r>
              <a:rPr lang="en" sz="2300">
                <a:solidFill>
                  <a:srgbClr val="FFFF00"/>
                </a:solidFill>
              </a:rPr>
              <a:t> </a:t>
            </a:r>
            <a:r>
              <a:rPr lang="en" sz="2300" i="1">
                <a:solidFill>
                  <a:schemeClr val="dk1"/>
                </a:solidFill>
              </a:rPr>
              <a:t>“Therefore I exhort first of all that supplications, prayers, intercessions, and giving of thanks be made for all men, 2 for kings and all who are in authority, </a:t>
            </a:r>
            <a:r>
              <a:rPr lang="en" sz="2300" i="1" u="sng">
                <a:solidFill>
                  <a:schemeClr val="dk1"/>
                </a:solidFill>
              </a:rPr>
              <a:t>that we may lead a quiet and peaceable life in all godliness and reverence</a:t>
            </a:r>
            <a:r>
              <a:rPr lang="en" sz="2300" i="1">
                <a:solidFill>
                  <a:schemeClr val="dk1"/>
                </a:solidFill>
              </a:rPr>
              <a:t>. 3 For this is good and acceptable in the sight of God our Savior, 4 who desires all men to be saved and to come to the knowledge of the truth.”</a:t>
            </a:r>
            <a:endParaRPr sz="2300" i="1">
              <a:solidFill>
                <a:schemeClr val="dk1"/>
              </a:solidFill>
            </a:endParaRPr>
          </a:p>
          <a:p>
            <a:pPr marL="457200" lvl="0" indent="-374650" algn="l" rtl="0">
              <a:lnSpc>
                <a:spcPct val="80000"/>
              </a:lnSpc>
              <a:spcBef>
                <a:spcPts val="0"/>
              </a:spcBef>
              <a:spcAft>
                <a:spcPts val="0"/>
              </a:spcAft>
              <a:buClr>
                <a:srgbClr val="00FFFF"/>
              </a:buClr>
              <a:buSzPts val="2300"/>
              <a:buChar char="●"/>
            </a:pPr>
            <a:r>
              <a:rPr lang="en" sz="2300">
                <a:solidFill>
                  <a:srgbClr val="00FFFF"/>
                </a:solidFill>
              </a:rPr>
              <a:t>Christians are called to be quiet, humble, unassuming persons.</a:t>
            </a:r>
            <a:endParaRPr sz="2300">
              <a:solidFill>
                <a:srgbClr val="00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8"/>
          <p:cNvSpPr txBox="1">
            <a:spLocks noGrp="1"/>
          </p:cNvSpPr>
          <p:nvPr>
            <p:ph type="ctrTitle"/>
          </p:nvPr>
        </p:nvSpPr>
        <p:spPr>
          <a:xfrm>
            <a:off x="0" y="0"/>
            <a:ext cx="9144000" cy="48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5000" b="1">
                <a:solidFill>
                  <a:srgbClr val="00FFFF"/>
                </a:solidFill>
              </a:rPr>
              <a:t>“SHOWING OFF”</a:t>
            </a:r>
            <a:endParaRPr sz="5000" b="1">
              <a:solidFill>
                <a:srgbClr val="00FFFF"/>
              </a:solidFill>
            </a:endParaRPr>
          </a:p>
        </p:txBody>
      </p:sp>
      <p:sp>
        <p:nvSpPr>
          <p:cNvPr id="85" name="Google Shape;85;p18"/>
          <p:cNvSpPr txBox="1">
            <a:spLocks noGrp="1"/>
          </p:cNvSpPr>
          <p:nvPr>
            <p:ph type="subTitle" idx="1"/>
          </p:nvPr>
        </p:nvSpPr>
        <p:spPr>
          <a:xfrm>
            <a:off x="-181375" y="374925"/>
            <a:ext cx="9441000" cy="4768500"/>
          </a:xfrm>
          <a:prstGeom prst="rect">
            <a:avLst/>
          </a:prstGeom>
        </p:spPr>
        <p:txBody>
          <a:bodyPr spcFirstLastPara="1" wrap="square" lIns="91425" tIns="91425" rIns="91425" bIns="91425" anchor="t" anchorCtr="0">
            <a:noAutofit/>
          </a:bodyPr>
          <a:lstStyle/>
          <a:p>
            <a:pPr marL="457200" lvl="0" indent="-355600" algn="l" rtl="0">
              <a:lnSpc>
                <a:spcPct val="80000"/>
              </a:lnSpc>
              <a:spcBef>
                <a:spcPts val="0"/>
              </a:spcBef>
              <a:spcAft>
                <a:spcPts val="0"/>
              </a:spcAft>
              <a:buClr>
                <a:srgbClr val="FFFF00"/>
              </a:buClr>
              <a:buSzPts val="2000"/>
              <a:buChar char="●"/>
            </a:pPr>
            <a:r>
              <a:rPr lang="en" sz="2000">
                <a:solidFill>
                  <a:srgbClr val="FFFF00"/>
                </a:solidFill>
              </a:rPr>
              <a:t>Boasting about our possessions (including our bodies), our abilities, our accomplishments, and even our families, is IMMODEST behavior.</a:t>
            </a:r>
            <a:endParaRPr sz="2000">
              <a:solidFill>
                <a:srgbClr val="FFFF00"/>
              </a:solidFill>
            </a:endParaRPr>
          </a:p>
          <a:p>
            <a:pPr marL="457200" lvl="0" indent="-355600" algn="l" rtl="0">
              <a:lnSpc>
                <a:spcPct val="80000"/>
              </a:lnSpc>
              <a:spcBef>
                <a:spcPts val="0"/>
              </a:spcBef>
              <a:spcAft>
                <a:spcPts val="0"/>
              </a:spcAft>
              <a:buClr>
                <a:srgbClr val="FFFF00"/>
              </a:buClr>
              <a:buSzPts val="2000"/>
              <a:buChar char="●"/>
            </a:pPr>
            <a:r>
              <a:rPr lang="en" sz="2000" u="sng">
                <a:solidFill>
                  <a:srgbClr val="FFFF00"/>
                </a:solidFill>
              </a:rPr>
              <a:t>Est.1:10-11</a:t>
            </a:r>
            <a:r>
              <a:rPr lang="en" sz="2000">
                <a:solidFill>
                  <a:srgbClr val="FFFF00"/>
                </a:solidFill>
              </a:rPr>
              <a:t> </a:t>
            </a:r>
            <a:r>
              <a:rPr lang="en" sz="2000" i="1">
                <a:solidFill>
                  <a:schemeClr val="dk1"/>
                </a:solidFill>
              </a:rPr>
              <a:t>“On the seventh day, when the heart of the king was merry with wine, he commanded Mehuman, Biztha, Harbona, Bigtha, Abagtha, Zethar, and Carcas, seven eunuchs who served in the presence of King Ahasuerus, 11 </a:t>
            </a:r>
            <a:r>
              <a:rPr lang="en" sz="2000" i="1" u="sng">
                <a:solidFill>
                  <a:schemeClr val="dk1"/>
                </a:solidFill>
              </a:rPr>
              <a:t>to bring Queen Vashti before the king, wearing her royal crown, in order to show her beauty to the people and the officials</a:t>
            </a:r>
            <a:r>
              <a:rPr lang="en" sz="2000" i="1">
                <a:solidFill>
                  <a:schemeClr val="dk1"/>
                </a:solidFill>
              </a:rPr>
              <a:t>, for she was beautiful to behold.”</a:t>
            </a:r>
            <a:endParaRPr sz="2000" i="1">
              <a:solidFill>
                <a:schemeClr val="dk1"/>
              </a:solidFill>
            </a:endParaRPr>
          </a:p>
          <a:p>
            <a:pPr marL="457200" lvl="0" indent="-355600" algn="l" rtl="0">
              <a:lnSpc>
                <a:spcPct val="80000"/>
              </a:lnSpc>
              <a:spcBef>
                <a:spcPts val="0"/>
              </a:spcBef>
              <a:spcAft>
                <a:spcPts val="0"/>
              </a:spcAft>
              <a:buClr>
                <a:srgbClr val="FFFF00"/>
              </a:buClr>
              <a:buSzPts val="2000"/>
              <a:buChar char="●"/>
            </a:pPr>
            <a:r>
              <a:rPr lang="en" sz="2000" u="sng">
                <a:solidFill>
                  <a:srgbClr val="FFFF00"/>
                </a:solidFill>
              </a:rPr>
              <a:t>2 Ki.20:12-13</a:t>
            </a:r>
            <a:r>
              <a:rPr lang="en" sz="2000">
                <a:solidFill>
                  <a:srgbClr val="FFFF00"/>
                </a:solidFill>
              </a:rPr>
              <a:t> </a:t>
            </a:r>
            <a:r>
              <a:rPr lang="en" sz="2000" i="1">
                <a:solidFill>
                  <a:schemeClr val="dk1"/>
                </a:solidFill>
              </a:rPr>
              <a:t>“At that time Berodach-Baladan the son of Baladan, king of Babylon, sent letters and a present to Hezekiah, for he heard that Hezekiah had been sick. 13 And Hezekiah was attentive to them, and </a:t>
            </a:r>
            <a:r>
              <a:rPr lang="en" sz="2000" i="1" u="sng">
                <a:solidFill>
                  <a:schemeClr val="dk1"/>
                </a:solidFill>
              </a:rPr>
              <a:t>showed them all the house of his treasures - the silver and gold, the spices and precious ointment, and all his armory - all that was found among his treasures. There was nothing in his house or in all his dominion that Hezekiah did not show them</a:t>
            </a:r>
            <a:r>
              <a:rPr lang="en" sz="2000" i="1">
                <a:solidFill>
                  <a:schemeClr val="dk1"/>
                </a:solidFill>
              </a:rPr>
              <a:t>.”</a:t>
            </a:r>
            <a:endParaRPr sz="2000" i="1">
              <a:solidFill>
                <a:schemeClr val="dk1"/>
              </a:solidFill>
            </a:endParaRPr>
          </a:p>
          <a:p>
            <a:pPr marL="457200" lvl="0" indent="-355600" algn="l" rtl="0">
              <a:lnSpc>
                <a:spcPct val="80000"/>
              </a:lnSpc>
              <a:spcBef>
                <a:spcPts val="0"/>
              </a:spcBef>
              <a:spcAft>
                <a:spcPts val="0"/>
              </a:spcAft>
              <a:buClr>
                <a:srgbClr val="00FFFF"/>
              </a:buClr>
              <a:buSzPts val="2000"/>
              <a:buChar char="●"/>
            </a:pPr>
            <a:r>
              <a:rPr lang="en" sz="2000">
                <a:solidFill>
                  <a:srgbClr val="00FFFF"/>
                </a:solidFill>
              </a:rPr>
              <a:t>Have you met people like this?  Have you met CHRISTIANS like this - all they want to talk about is themselves, or their family, and what they’ve done?</a:t>
            </a:r>
            <a:endParaRPr sz="2000">
              <a:solidFill>
                <a:srgbClr val="00FFFF"/>
              </a:solidFill>
            </a:endParaRPr>
          </a:p>
          <a:p>
            <a:pPr marL="457200" lvl="0" indent="-355600" algn="l" rtl="0">
              <a:lnSpc>
                <a:spcPct val="80000"/>
              </a:lnSpc>
              <a:spcBef>
                <a:spcPts val="0"/>
              </a:spcBef>
              <a:spcAft>
                <a:spcPts val="0"/>
              </a:spcAft>
              <a:buClr>
                <a:srgbClr val="FFFF00"/>
              </a:buClr>
              <a:buSzPts val="2000"/>
              <a:buChar char="●"/>
            </a:pPr>
            <a:r>
              <a:rPr lang="en" sz="2000" u="sng">
                <a:solidFill>
                  <a:srgbClr val="FFFF00"/>
                </a:solidFill>
              </a:rPr>
              <a:t>Gal.6:14</a:t>
            </a:r>
            <a:r>
              <a:rPr lang="en" sz="2000">
                <a:solidFill>
                  <a:srgbClr val="00FFFF"/>
                </a:solidFill>
              </a:rPr>
              <a:t> </a:t>
            </a:r>
            <a:r>
              <a:rPr lang="en" sz="2000" i="1">
                <a:solidFill>
                  <a:schemeClr val="dk1"/>
                </a:solidFill>
              </a:rPr>
              <a:t>“But God forbid that I should boast </a:t>
            </a:r>
            <a:r>
              <a:rPr lang="en" sz="2000" i="1" u="sng">
                <a:solidFill>
                  <a:schemeClr val="dk1"/>
                </a:solidFill>
              </a:rPr>
              <a:t>except in the cross of our Lord Jesus Christ</a:t>
            </a:r>
            <a:r>
              <a:rPr lang="en" sz="2000" i="1">
                <a:solidFill>
                  <a:schemeClr val="dk1"/>
                </a:solidFill>
              </a:rPr>
              <a:t>, by whom the world has been crucified to me, and I to the world.”</a:t>
            </a:r>
            <a:endParaRPr sz="2000" i="1">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9"/>
          <p:cNvSpPr txBox="1">
            <a:spLocks noGrp="1"/>
          </p:cNvSpPr>
          <p:nvPr>
            <p:ph type="ctrTitle"/>
          </p:nvPr>
        </p:nvSpPr>
        <p:spPr>
          <a:xfrm>
            <a:off x="0" y="0"/>
            <a:ext cx="9144000" cy="48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5000" b="1">
                <a:solidFill>
                  <a:srgbClr val="00FFFF"/>
                </a:solidFill>
              </a:rPr>
              <a:t>IMMODEST GOOD WORKS?</a:t>
            </a:r>
            <a:endParaRPr sz="5000" b="1">
              <a:solidFill>
                <a:srgbClr val="00FFFF"/>
              </a:solidFill>
            </a:endParaRPr>
          </a:p>
        </p:txBody>
      </p:sp>
      <p:sp>
        <p:nvSpPr>
          <p:cNvPr id="91" name="Google Shape;91;p19"/>
          <p:cNvSpPr txBox="1">
            <a:spLocks noGrp="1"/>
          </p:cNvSpPr>
          <p:nvPr>
            <p:ph type="subTitle" idx="1"/>
          </p:nvPr>
        </p:nvSpPr>
        <p:spPr>
          <a:xfrm>
            <a:off x="-181375" y="374925"/>
            <a:ext cx="9393600" cy="4768500"/>
          </a:xfrm>
          <a:prstGeom prst="rect">
            <a:avLst/>
          </a:prstGeom>
        </p:spPr>
        <p:txBody>
          <a:bodyPr spcFirstLastPara="1" wrap="square" lIns="91425" tIns="91425" rIns="91425" bIns="91425" anchor="t" anchorCtr="0">
            <a:noAutofit/>
          </a:bodyPr>
          <a:lstStyle/>
          <a:p>
            <a:pPr marL="457200" lvl="0" indent="-361950" algn="l" rtl="0">
              <a:lnSpc>
                <a:spcPct val="80000"/>
              </a:lnSpc>
              <a:spcBef>
                <a:spcPts val="0"/>
              </a:spcBef>
              <a:spcAft>
                <a:spcPts val="0"/>
              </a:spcAft>
              <a:buClr>
                <a:srgbClr val="FFFF00"/>
              </a:buClr>
              <a:buSzPts val="2100"/>
              <a:buChar char="●"/>
            </a:pPr>
            <a:r>
              <a:rPr lang="en" sz="2100">
                <a:solidFill>
                  <a:srgbClr val="FFFF00"/>
                </a:solidFill>
              </a:rPr>
              <a:t>It is actually VERY possible for Christians to be immodest regarding their own personal service to God!</a:t>
            </a:r>
            <a:endParaRPr sz="2100">
              <a:solidFill>
                <a:srgbClr val="FFFF00"/>
              </a:solidFill>
            </a:endParaRPr>
          </a:p>
          <a:p>
            <a:pPr marL="457200" lvl="0" indent="-361950" algn="l" rtl="0">
              <a:lnSpc>
                <a:spcPct val="80000"/>
              </a:lnSpc>
              <a:spcBef>
                <a:spcPts val="0"/>
              </a:spcBef>
              <a:spcAft>
                <a:spcPts val="0"/>
              </a:spcAft>
              <a:buClr>
                <a:srgbClr val="FFFF00"/>
              </a:buClr>
              <a:buSzPts val="2100"/>
              <a:buChar char="●"/>
            </a:pPr>
            <a:r>
              <a:rPr lang="en" sz="2100" u="sng">
                <a:solidFill>
                  <a:srgbClr val="FFFF00"/>
                </a:solidFill>
              </a:rPr>
              <a:t>Matt.6:1-5</a:t>
            </a:r>
            <a:r>
              <a:rPr lang="en" sz="2100">
                <a:solidFill>
                  <a:srgbClr val="FFFF00"/>
                </a:solidFill>
              </a:rPr>
              <a:t> </a:t>
            </a:r>
            <a:r>
              <a:rPr lang="en" sz="2100" i="1">
                <a:solidFill>
                  <a:schemeClr val="dk1"/>
                </a:solidFill>
              </a:rPr>
              <a:t>“Take heed that you </a:t>
            </a:r>
            <a:r>
              <a:rPr lang="en" sz="2100" i="1" u="sng">
                <a:solidFill>
                  <a:schemeClr val="dk1"/>
                </a:solidFill>
              </a:rPr>
              <a:t>do not do your charitable deeds before men, to be seen by them</a:t>
            </a:r>
            <a:r>
              <a:rPr lang="en" sz="2100" i="1">
                <a:solidFill>
                  <a:schemeClr val="dk1"/>
                </a:solidFill>
              </a:rPr>
              <a:t>. Otherwise you have no reward from your Father in heaven. 2 Therefore, </a:t>
            </a:r>
            <a:r>
              <a:rPr lang="en" sz="2100" i="1" u="sng">
                <a:solidFill>
                  <a:schemeClr val="dk1"/>
                </a:solidFill>
              </a:rPr>
              <a:t>when you do a charitable deed, do not sound a trumpet before you</a:t>
            </a:r>
            <a:r>
              <a:rPr lang="en" sz="2100" i="1">
                <a:solidFill>
                  <a:schemeClr val="dk1"/>
                </a:solidFill>
              </a:rPr>
              <a:t> as the hypocrites do in the synagogues and in the streets, </a:t>
            </a:r>
            <a:r>
              <a:rPr lang="en" sz="2100" i="1" u="sng">
                <a:solidFill>
                  <a:schemeClr val="dk1"/>
                </a:solidFill>
              </a:rPr>
              <a:t>that they may have glory from men</a:t>
            </a:r>
            <a:r>
              <a:rPr lang="en" sz="2100" i="1">
                <a:solidFill>
                  <a:schemeClr val="dk1"/>
                </a:solidFill>
              </a:rPr>
              <a:t>. Assuredly, I say to you, they have their reward. 3 But when you do a charitable deed, do not let your left hand know what your right hand is doing, 4 that your charitable deed may be in secret; and your Father who sees in secret will Himself reward you openly. 5 And when you pray, you shall not be like the hypocrites. For they love to pray standing in the synagogues and on the corners of the streets, </a:t>
            </a:r>
            <a:r>
              <a:rPr lang="en" sz="2100" i="1" u="sng">
                <a:solidFill>
                  <a:schemeClr val="dk1"/>
                </a:solidFill>
              </a:rPr>
              <a:t>that they may be seen by men</a:t>
            </a:r>
            <a:r>
              <a:rPr lang="en" sz="2100" i="1">
                <a:solidFill>
                  <a:schemeClr val="dk1"/>
                </a:solidFill>
              </a:rPr>
              <a:t>. Assuredly, I say to you, they have their reward.”</a:t>
            </a:r>
            <a:endParaRPr sz="2100" i="1">
              <a:solidFill>
                <a:schemeClr val="dk1"/>
              </a:solidFill>
            </a:endParaRPr>
          </a:p>
          <a:p>
            <a:pPr marL="457200" lvl="0" indent="-361950" algn="l" rtl="0">
              <a:lnSpc>
                <a:spcPct val="80000"/>
              </a:lnSpc>
              <a:spcBef>
                <a:spcPts val="0"/>
              </a:spcBef>
              <a:spcAft>
                <a:spcPts val="0"/>
              </a:spcAft>
              <a:buClr>
                <a:srgbClr val="FFFF00"/>
              </a:buClr>
              <a:buSzPts val="2100"/>
              <a:buChar char="●"/>
            </a:pPr>
            <a:r>
              <a:rPr lang="en" sz="2100" u="sng">
                <a:solidFill>
                  <a:srgbClr val="FFFF00"/>
                </a:solidFill>
              </a:rPr>
              <a:t>Matt.23:5-7</a:t>
            </a:r>
            <a:r>
              <a:rPr lang="en" sz="2100">
                <a:solidFill>
                  <a:srgbClr val="FFFF00"/>
                </a:solidFill>
              </a:rPr>
              <a:t> </a:t>
            </a:r>
            <a:r>
              <a:rPr lang="en" sz="2100" i="1">
                <a:solidFill>
                  <a:schemeClr val="dk1"/>
                </a:solidFill>
              </a:rPr>
              <a:t>“But </a:t>
            </a:r>
            <a:r>
              <a:rPr lang="en" sz="2100" i="1" u="sng">
                <a:solidFill>
                  <a:schemeClr val="dk1"/>
                </a:solidFill>
              </a:rPr>
              <a:t>all their works they do to be seen by men</a:t>
            </a:r>
            <a:r>
              <a:rPr lang="en" sz="2100" i="1">
                <a:solidFill>
                  <a:schemeClr val="dk1"/>
                </a:solidFill>
              </a:rPr>
              <a:t>. They make their phylacteries broad and enlarge the borders of their garments. 6 They love the best places at feasts, the best seats in the synagogues, 7 greetings in the marketplaces, and to be called by men, ‘Rabbi, Rabbi.’”</a:t>
            </a:r>
            <a:endParaRPr sz="2100" i="1">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0"/>
          <p:cNvSpPr txBox="1">
            <a:spLocks noGrp="1"/>
          </p:cNvSpPr>
          <p:nvPr>
            <p:ph type="ctrTitle"/>
          </p:nvPr>
        </p:nvSpPr>
        <p:spPr>
          <a:xfrm>
            <a:off x="-154300" y="0"/>
            <a:ext cx="9468000" cy="48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4600" b="1">
                <a:solidFill>
                  <a:srgbClr val="00FFFF"/>
                </a:solidFill>
              </a:rPr>
              <a:t>MODESTY IN OUR ASSEMBLIES</a:t>
            </a:r>
            <a:endParaRPr sz="4600" b="1">
              <a:solidFill>
                <a:srgbClr val="00FFFF"/>
              </a:solidFill>
            </a:endParaRPr>
          </a:p>
        </p:txBody>
      </p:sp>
      <p:sp>
        <p:nvSpPr>
          <p:cNvPr id="97" name="Google Shape;97;p20"/>
          <p:cNvSpPr txBox="1">
            <a:spLocks noGrp="1"/>
          </p:cNvSpPr>
          <p:nvPr>
            <p:ph type="subTitle" idx="1"/>
          </p:nvPr>
        </p:nvSpPr>
        <p:spPr>
          <a:xfrm>
            <a:off x="-188150" y="374925"/>
            <a:ext cx="9414000" cy="4768500"/>
          </a:xfrm>
          <a:prstGeom prst="rect">
            <a:avLst/>
          </a:prstGeom>
        </p:spPr>
        <p:txBody>
          <a:bodyPr spcFirstLastPara="1" wrap="square" lIns="91425" tIns="91425" rIns="91425" bIns="91425" anchor="t" anchorCtr="0">
            <a:noAutofit/>
          </a:bodyPr>
          <a:lstStyle/>
          <a:p>
            <a:pPr marL="457200" lvl="0" indent="-349250" algn="l" rtl="0">
              <a:lnSpc>
                <a:spcPct val="80000"/>
              </a:lnSpc>
              <a:spcBef>
                <a:spcPts val="0"/>
              </a:spcBef>
              <a:spcAft>
                <a:spcPts val="0"/>
              </a:spcAft>
              <a:buClr>
                <a:srgbClr val="FFFF00"/>
              </a:buClr>
              <a:buSzPts val="1900"/>
              <a:buChar char="●"/>
            </a:pPr>
            <a:r>
              <a:rPr lang="en" sz="1900">
                <a:solidFill>
                  <a:srgbClr val="FFFF00"/>
                </a:solidFill>
              </a:rPr>
              <a:t>The more wealthy the congregation, the more likely you are to see the following in Christian assemblies.</a:t>
            </a:r>
            <a:endParaRPr sz="1900">
              <a:solidFill>
                <a:srgbClr val="FFFF00"/>
              </a:solidFill>
            </a:endParaRPr>
          </a:p>
          <a:p>
            <a:pPr marL="457200" lvl="0" indent="-349250" algn="l" rtl="0">
              <a:lnSpc>
                <a:spcPct val="80000"/>
              </a:lnSpc>
              <a:spcBef>
                <a:spcPts val="0"/>
              </a:spcBef>
              <a:spcAft>
                <a:spcPts val="0"/>
              </a:spcAft>
              <a:buClr>
                <a:schemeClr val="dk1"/>
              </a:buClr>
              <a:buSzPts val="1900"/>
              <a:buChar char="●"/>
            </a:pPr>
            <a:r>
              <a:rPr lang="en" sz="1900">
                <a:solidFill>
                  <a:schemeClr val="dk1"/>
                </a:solidFill>
              </a:rPr>
              <a:t>An Easter Sunday where the ladies all come in with a bright new dress, matching handbag and shoes, fancy hats and hair styles.</a:t>
            </a:r>
            <a:endParaRPr sz="1900">
              <a:solidFill>
                <a:schemeClr val="dk1"/>
              </a:solidFill>
            </a:endParaRPr>
          </a:p>
          <a:p>
            <a:pPr marL="457200" lvl="0" indent="-349250" algn="l" rtl="0">
              <a:lnSpc>
                <a:spcPct val="80000"/>
              </a:lnSpc>
              <a:spcBef>
                <a:spcPts val="0"/>
              </a:spcBef>
              <a:spcAft>
                <a:spcPts val="0"/>
              </a:spcAft>
              <a:buClr>
                <a:srgbClr val="00FFFF"/>
              </a:buClr>
              <a:buSzPts val="1900"/>
              <a:buChar char="●"/>
            </a:pPr>
            <a:r>
              <a:rPr lang="en" sz="1900">
                <a:solidFill>
                  <a:srgbClr val="00FFFF"/>
                </a:solidFill>
              </a:rPr>
              <a:t>Parking lot gatherings afterward where the men drool over each others’ sweet “Sunday rides”.</a:t>
            </a:r>
            <a:endParaRPr sz="1900">
              <a:solidFill>
                <a:srgbClr val="00FFFF"/>
              </a:solidFill>
            </a:endParaRPr>
          </a:p>
          <a:p>
            <a:pPr marL="457200" lvl="0" indent="-349250" algn="l" rtl="0">
              <a:lnSpc>
                <a:spcPct val="80000"/>
              </a:lnSpc>
              <a:spcBef>
                <a:spcPts val="0"/>
              </a:spcBef>
              <a:spcAft>
                <a:spcPts val="0"/>
              </a:spcAft>
              <a:buClr>
                <a:srgbClr val="FFFF00"/>
              </a:buClr>
              <a:buSzPts val="1900"/>
              <a:buChar char="●"/>
            </a:pPr>
            <a:r>
              <a:rPr lang="en" sz="1900">
                <a:solidFill>
                  <a:srgbClr val="FFFF00"/>
                </a:solidFill>
              </a:rPr>
              <a:t>A “dress code”, where all the members are expected to wear their very best at all times (and a misuse of O.T. precedent), and members are chastised for not doing so.</a:t>
            </a:r>
            <a:endParaRPr sz="1900">
              <a:solidFill>
                <a:srgbClr val="FFFF00"/>
              </a:solidFill>
            </a:endParaRPr>
          </a:p>
          <a:p>
            <a:pPr marL="457200" lvl="0" indent="-349250" algn="l" rtl="0">
              <a:lnSpc>
                <a:spcPct val="80000"/>
              </a:lnSpc>
              <a:spcBef>
                <a:spcPts val="0"/>
              </a:spcBef>
              <a:spcAft>
                <a:spcPts val="0"/>
              </a:spcAft>
              <a:buClr>
                <a:schemeClr val="dk1"/>
              </a:buClr>
              <a:buSzPts val="1900"/>
              <a:buChar char="●"/>
            </a:pPr>
            <a:r>
              <a:rPr lang="en" sz="1900">
                <a:solidFill>
                  <a:schemeClr val="dk1"/>
                </a:solidFill>
              </a:rPr>
              <a:t>In contrast, the member who deliberately “dresses down” in rags and torn clothes to “make a statement” to the others.  Is this “modest” behavior?</a:t>
            </a:r>
            <a:endParaRPr sz="1900">
              <a:solidFill>
                <a:schemeClr val="dk1"/>
              </a:solidFill>
            </a:endParaRPr>
          </a:p>
          <a:p>
            <a:pPr marL="457200" lvl="0" indent="-349250" algn="l" rtl="0">
              <a:lnSpc>
                <a:spcPct val="80000"/>
              </a:lnSpc>
              <a:spcBef>
                <a:spcPts val="0"/>
              </a:spcBef>
              <a:spcAft>
                <a:spcPts val="0"/>
              </a:spcAft>
              <a:buClr>
                <a:srgbClr val="00FFFF"/>
              </a:buClr>
              <a:buSzPts val="1900"/>
              <a:buChar char="●"/>
            </a:pPr>
            <a:r>
              <a:rPr lang="en" sz="1900">
                <a:solidFill>
                  <a:srgbClr val="00FFFF"/>
                </a:solidFill>
              </a:rPr>
              <a:t>Assembly locations that look more like pagan temples than just a meeting place.</a:t>
            </a:r>
            <a:endParaRPr sz="1900">
              <a:solidFill>
                <a:srgbClr val="00FFFF"/>
              </a:solidFill>
            </a:endParaRPr>
          </a:p>
          <a:p>
            <a:pPr marL="457200" lvl="0" indent="-349250" algn="l" rtl="0">
              <a:lnSpc>
                <a:spcPct val="80000"/>
              </a:lnSpc>
              <a:spcBef>
                <a:spcPts val="0"/>
              </a:spcBef>
              <a:spcAft>
                <a:spcPts val="0"/>
              </a:spcAft>
              <a:buClr>
                <a:srgbClr val="FFFF00"/>
              </a:buClr>
              <a:buSzPts val="1900"/>
              <a:buChar char="●"/>
            </a:pPr>
            <a:r>
              <a:rPr lang="en" sz="1900">
                <a:solidFill>
                  <a:srgbClr val="FFFF00"/>
                </a:solidFill>
              </a:rPr>
              <a:t>How will our poorer members, and our visitors, feel about this?</a:t>
            </a:r>
            <a:endParaRPr sz="1900">
              <a:solidFill>
                <a:srgbClr val="FFFF00"/>
              </a:solidFill>
            </a:endParaRPr>
          </a:p>
          <a:p>
            <a:pPr marL="457200" lvl="0" indent="-349250" algn="l" rtl="0">
              <a:lnSpc>
                <a:spcPct val="80000"/>
              </a:lnSpc>
              <a:spcBef>
                <a:spcPts val="0"/>
              </a:spcBef>
              <a:spcAft>
                <a:spcPts val="0"/>
              </a:spcAft>
              <a:buClr>
                <a:srgbClr val="FFFF00"/>
              </a:buClr>
              <a:buSzPts val="1900"/>
              <a:buChar char="●"/>
            </a:pPr>
            <a:r>
              <a:rPr lang="en" sz="1900" u="sng">
                <a:solidFill>
                  <a:srgbClr val="FFFF00"/>
                </a:solidFill>
              </a:rPr>
              <a:t>Js.2:1-4</a:t>
            </a:r>
            <a:r>
              <a:rPr lang="en" sz="1900">
                <a:solidFill>
                  <a:schemeClr val="dk1"/>
                </a:solidFill>
              </a:rPr>
              <a:t> </a:t>
            </a:r>
            <a:r>
              <a:rPr lang="en" sz="1900" i="1">
                <a:solidFill>
                  <a:schemeClr val="dk1"/>
                </a:solidFill>
              </a:rPr>
              <a:t>“My brethren, do not hold the faith of our Lord Jesus Christ, the Lord of glory, with partiality. 2 For if there should come into your assembly a man with gold rings, in fine apparel, and there should also come in a poor man in filthy clothes, 3 and you pay attention to the one wearing the fine clothes and say to him, “You sit here in a good place,” and say to the poor man, “You stand there,” or, “Sit here at my footstool,” 4 have you not shown partiality among yourselves, and become judges with evil thoughts?”  </a:t>
            </a:r>
            <a:endParaRPr sz="200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1"/>
          <p:cNvSpPr txBox="1">
            <a:spLocks noGrp="1"/>
          </p:cNvSpPr>
          <p:nvPr>
            <p:ph type="ctrTitle"/>
          </p:nvPr>
        </p:nvSpPr>
        <p:spPr>
          <a:xfrm>
            <a:off x="-154300" y="0"/>
            <a:ext cx="9468000" cy="48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4600" b="1">
                <a:solidFill>
                  <a:srgbClr val="00FFFF"/>
                </a:solidFill>
              </a:rPr>
              <a:t>SOCIAL MEDIA AND MODESTY</a:t>
            </a:r>
            <a:endParaRPr sz="4600" b="1">
              <a:solidFill>
                <a:srgbClr val="00FFFF"/>
              </a:solidFill>
            </a:endParaRPr>
          </a:p>
        </p:txBody>
      </p:sp>
      <p:sp>
        <p:nvSpPr>
          <p:cNvPr id="103" name="Google Shape;103;p21"/>
          <p:cNvSpPr txBox="1">
            <a:spLocks noGrp="1"/>
          </p:cNvSpPr>
          <p:nvPr>
            <p:ph type="subTitle" idx="1"/>
          </p:nvPr>
        </p:nvSpPr>
        <p:spPr>
          <a:xfrm>
            <a:off x="-154300" y="374925"/>
            <a:ext cx="9380100" cy="4768500"/>
          </a:xfrm>
          <a:prstGeom prst="rect">
            <a:avLst/>
          </a:prstGeom>
        </p:spPr>
        <p:txBody>
          <a:bodyPr spcFirstLastPara="1" wrap="square" lIns="91425" tIns="91425" rIns="91425" bIns="91425" anchor="t" anchorCtr="0">
            <a:noAutofit/>
          </a:bodyPr>
          <a:lstStyle/>
          <a:p>
            <a:pPr marL="457200" lvl="0" indent="-387350" algn="l" rtl="0">
              <a:lnSpc>
                <a:spcPct val="80000"/>
              </a:lnSpc>
              <a:spcBef>
                <a:spcPts val="0"/>
              </a:spcBef>
              <a:spcAft>
                <a:spcPts val="0"/>
              </a:spcAft>
              <a:buClr>
                <a:srgbClr val="FFFF00"/>
              </a:buClr>
              <a:buSzPts val="2500"/>
              <a:buChar char="●"/>
            </a:pPr>
            <a:r>
              <a:rPr lang="en" sz="2500">
                <a:solidFill>
                  <a:srgbClr val="FFFF00"/>
                </a:solidFill>
              </a:rPr>
              <a:t>Many Christians today will not even go near social media (Facebook, Twitter, My Space, Tiktok, Instagram, Snapchat, etc) for this very reason.  It has many good uses, but can easily become a source of very immodest behavior.</a:t>
            </a:r>
            <a:endParaRPr sz="2500">
              <a:solidFill>
                <a:srgbClr val="FFFF00"/>
              </a:solidFill>
            </a:endParaRPr>
          </a:p>
          <a:p>
            <a:pPr marL="457200" lvl="0" indent="-387350" algn="l" rtl="0">
              <a:lnSpc>
                <a:spcPct val="80000"/>
              </a:lnSpc>
              <a:spcBef>
                <a:spcPts val="0"/>
              </a:spcBef>
              <a:spcAft>
                <a:spcPts val="0"/>
              </a:spcAft>
              <a:buClr>
                <a:schemeClr val="dk1"/>
              </a:buClr>
              <a:buSzPts val="2500"/>
              <a:buChar char="●"/>
            </a:pPr>
            <a:r>
              <a:rPr lang="en" sz="2500" u="sng">
                <a:solidFill>
                  <a:schemeClr val="dk1"/>
                </a:solidFill>
              </a:rPr>
              <a:t>“Selfies”</a:t>
            </a:r>
            <a:r>
              <a:rPr lang="en" sz="2500">
                <a:solidFill>
                  <a:schemeClr val="dk1"/>
                </a:solidFill>
              </a:rPr>
              <a:t> - This is a photograph that someone takes of themself, usually because they think it looks good.  WHY are you posting this?  How often should this be going on?</a:t>
            </a:r>
            <a:endParaRPr sz="2500">
              <a:solidFill>
                <a:schemeClr val="dk1"/>
              </a:solidFill>
            </a:endParaRPr>
          </a:p>
          <a:p>
            <a:pPr marL="457200" lvl="0" indent="-387350" algn="l" rtl="0">
              <a:lnSpc>
                <a:spcPct val="80000"/>
              </a:lnSpc>
              <a:spcBef>
                <a:spcPts val="0"/>
              </a:spcBef>
              <a:spcAft>
                <a:spcPts val="0"/>
              </a:spcAft>
              <a:buClr>
                <a:srgbClr val="00FFFF"/>
              </a:buClr>
              <a:buSzPts val="2500"/>
              <a:buChar char="●"/>
            </a:pPr>
            <a:r>
              <a:rPr lang="en" sz="2500" u="sng">
                <a:solidFill>
                  <a:srgbClr val="00FFFF"/>
                </a:solidFill>
              </a:rPr>
              <a:t>Children</a:t>
            </a:r>
            <a:r>
              <a:rPr lang="en" sz="2500">
                <a:solidFill>
                  <a:srgbClr val="00FFFF"/>
                </a:solidFill>
              </a:rPr>
              <a:t> - This is another temptation.  Posting photos for family and friends to see is one thing.  Bragging and boasting about “Look how pretty/handsome my child is”, or “Look how talented/smart my kid is” is something completely different.</a:t>
            </a:r>
            <a:endParaRPr sz="2500">
              <a:solidFill>
                <a:srgbClr val="00FFFF"/>
              </a:solidFill>
            </a:endParaRPr>
          </a:p>
          <a:p>
            <a:pPr marL="457200" lvl="0" indent="-387350" algn="l" rtl="0">
              <a:lnSpc>
                <a:spcPct val="80000"/>
              </a:lnSpc>
              <a:spcBef>
                <a:spcPts val="0"/>
              </a:spcBef>
              <a:spcAft>
                <a:spcPts val="0"/>
              </a:spcAft>
              <a:buClr>
                <a:srgbClr val="FFFF00"/>
              </a:buClr>
              <a:buSzPts val="2500"/>
              <a:buChar char="●"/>
            </a:pPr>
            <a:r>
              <a:rPr lang="en" sz="2500" u="sng">
                <a:solidFill>
                  <a:srgbClr val="FFFF00"/>
                </a:solidFill>
              </a:rPr>
              <a:t>Vacations and entertainment</a:t>
            </a:r>
            <a:r>
              <a:rPr lang="en" sz="2500">
                <a:solidFill>
                  <a:srgbClr val="FFFF00"/>
                </a:solidFill>
              </a:rPr>
              <a:t> - Again, if it’s for friends and family to rejoice with you, fine.</a:t>
            </a:r>
            <a:r>
              <a:rPr lang="en" sz="1900" i="1">
                <a:solidFill>
                  <a:srgbClr val="FFFF00"/>
                </a:solidFill>
              </a:rPr>
              <a:t>  </a:t>
            </a:r>
            <a:r>
              <a:rPr lang="en" sz="2500">
                <a:solidFill>
                  <a:srgbClr val="FFFF00"/>
                </a:solidFill>
              </a:rPr>
              <a:t>But if it’s to say “Look where I am!”, or “Look what I get to eat right now!”, or “Look what WE got tickets to!”, is this “modest” behavior?</a:t>
            </a:r>
            <a:endParaRPr sz="250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2679</Words>
  <Application>Microsoft Office PowerPoint</Application>
  <PresentationFormat>On-screen Show (16:9)</PresentationFormat>
  <Paragraphs>73</Paragraphs>
  <Slides>12</Slides>
  <Notes>12</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12</vt:i4>
      </vt:variant>
    </vt:vector>
  </HeadingPairs>
  <TitlesOfParts>
    <vt:vector size="14" baseType="lpstr">
      <vt:lpstr>Arial</vt:lpstr>
      <vt:lpstr>Simple Dark</vt:lpstr>
      <vt:lpstr>CHRISTIANS AND MODESTY</vt:lpstr>
      <vt:lpstr>WHAT IS “MODESTY”?</vt:lpstr>
      <vt:lpstr>WHAT THE BIBLE SAYS</vt:lpstr>
      <vt:lpstr>SOME ECONOMICAL DATA</vt:lpstr>
      <vt:lpstr>NOT JUST “APPEARANCE”!</vt:lpstr>
      <vt:lpstr>“SHOWING OFF”</vt:lpstr>
      <vt:lpstr>IMMODEST GOOD WORKS?</vt:lpstr>
      <vt:lpstr>MODESTY IN OUR ASSEMBLIES</vt:lpstr>
      <vt:lpstr>SOCIAL MEDIA AND MODESTY</vt:lpstr>
      <vt:lpstr>SO IS THIS MODEST?</vt:lpstr>
      <vt:lpstr>WHO IS TO BLAME?</vt:lpstr>
      <vt:lpstr>IT’S ABOUT COVETING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Eric Bridge</dc:creator>
  <cp:lastModifiedBy>Eric Bridge</cp:lastModifiedBy>
  <cp:revision>1</cp:revision>
  <dcterms:modified xsi:type="dcterms:W3CDTF">2024-06-16T02:53:58Z</dcterms:modified>
</cp:coreProperties>
</file>