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88" autoAdjust="0"/>
  </p:normalViewPr>
  <p:slideViewPr>
    <p:cSldViewPr snapToGrid="0">
      <p:cViewPr varScale="1">
        <p:scale>
          <a:sx n="199" d="100"/>
          <a:sy n="199" d="100"/>
        </p:scale>
        <p:origin x="3222" y="5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e3962c9a3c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e3962c9a3c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e3962c9a3c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e3962c9a3c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e3962c9a3c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e3962c9a3c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e3962c9a3c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e3962c9a3c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e3962c9a3c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e3962c9a3c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e3962c9a3c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e3962c9a3c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e3962c9a3c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e3962c9a3c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3962c9a3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3962c9a3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3962c9a3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3962c9a3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3962c9a3c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3962c9a3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3962c9a3c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3962c9a3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3962c9a3c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3962c9a3c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3962c9a3c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3962c9a3c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3962c9a3c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3962c9a3c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3962c9a3c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3962c9a3c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61075" y="0"/>
            <a:ext cx="9447900" cy="154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CHRISTIANS AND ENTERTAINMENT</a:t>
            </a:r>
            <a:endParaRPr sz="6000" b="1">
              <a:solidFill>
                <a:srgbClr val="00FFFF"/>
              </a:solidFill>
            </a:endParaRPr>
          </a:p>
        </p:txBody>
      </p:sp>
      <p:sp>
        <p:nvSpPr>
          <p:cNvPr id="55" name="Google Shape;55;p13"/>
          <p:cNvSpPr txBox="1">
            <a:spLocks noGrp="1"/>
          </p:cNvSpPr>
          <p:nvPr>
            <p:ph type="subTitle" idx="1"/>
          </p:nvPr>
        </p:nvSpPr>
        <p:spPr>
          <a:xfrm>
            <a:off x="-39250" y="1545900"/>
            <a:ext cx="9265200" cy="35976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3000" u="sng">
                <a:solidFill>
                  <a:srgbClr val="FFFF00"/>
                </a:solidFill>
              </a:rPr>
              <a:t>Phil.4:8-9</a:t>
            </a:r>
            <a:r>
              <a:rPr lang="en" sz="3000">
                <a:solidFill>
                  <a:srgbClr val="FFFF00"/>
                </a:solidFill>
              </a:rPr>
              <a:t> </a:t>
            </a:r>
            <a:r>
              <a:rPr lang="en" sz="3000">
                <a:solidFill>
                  <a:srgbClr val="00FFFF"/>
                </a:solidFill>
              </a:rPr>
              <a:t>(NKJV)</a:t>
            </a:r>
            <a:r>
              <a:rPr lang="en" sz="3000">
                <a:solidFill>
                  <a:srgbClr val="FFFF00"/>
                </a:solidFill>
              </a:rPr>
              <a:t> </a:t>
            </a:r>
            <a:r>
              <a:rPr lang="en" sz="3000" i="1">
                <a:solidFill>
                  <a:schemeClr val="dk1"/>
                </a:solidFill>
              </a:rPr>
              <a:t>“Finally, brethren, whatever things are </a:t>
            </a:r>
            <a:r>
              <a:rPr lang="en" sz="3000" i="1" u="sng">
                <a:solidFill>
                  <a:schemeClr val="dk1"/>
                </a:solidFill>
              </a:rPr>
              <a:t>true</a:t>
            </a:r>
            <a:r>
              <a:rPr lang="en" sz="3000" i="1">
                <a:solidFill>
                  <a:schemeClr val="dk1"/>
                </a:solidFill>
              </a:rPr>
              <a:t>, whatever things are </a:t>
            </a:r>
            <a:r>
              <a:rPr lang="en" sz="3000" i="1" u="sng">
                <a:solidFill>
                  <a:schemeClr val="dk1"/>
                </a:solidFill>
              </a:rPr>
              <a:t>noble</a:t>
            </a:r>
            <a:r>
              <a:rPr lang="en" sz="3000" i="1">
                <a:solidFill>
                  <a:schemeClr val="dk1"/>
                </a:solidFill>
              </a:rPr>
              <a:t>, whatever things are </a:t>
            </a:r>
            <a:r>
              <a:rPr lang="en" sz="3000" i="1" u="sng">
                <a:solidFill>
                  <a:schemeClr val="dk1"/>
                </a:solidFill>
              </a:rPr>
              <a:t>just</a:t>
            </a:r>
            <a:r>
              <a:rPr lang="en" sz="3000" i="1">
                <a:solidFill>
                  <a:schemeClr val="dk1"/>
                </a:solidFill>
              </a:rPr>
              <a:t>, whatever things are </a:t>
            </a:r>
            <a:r>
              <a:rPr lang="en" sz="3000" i="1" u="sng">
                <a:solidFill>
                  <a:schemeClr val="dk1"/>
                </a:solidFill>
              </a:rPr>
              <a:t>pure</a:t>
            </a:r>
            <a:r>
              <a:rPr lang="en" sz="3000" i="1">
                <a:solidFill>
                  <a:schemeClr val="dk1"/>
                </a:solidFill>
              </a:rPr>
              <a:t>, whatever things are </a:t>
            </a:r>
            <a:r>
              <a:rPr lang="en" sz="3000" i="1" u="sng">
                <a:solidFill>
                  <a:schemeClr val="dk1"/>
                </a:solidFill>
              </a:rPr>
              <a:t>lovely</a:t>
            </a:r>
            <a:r>
              <a:rPr lang="en" sz="3000" i="1">
                <a:solidFill>
                  <a:schemeClr val="dk1"/>
                </a:solidFill>
              </a:rPr>
              <a:t>, whatever things are </a:t>
            </a:r>
            <a:r>
              <a:rPr lang="en" sz="3000" i="1" u="sng">
                <a:solidFill>
                  <a:schemeClr val="dk1"/>
                </a:solidFill>
              </a:rPr>
              <a:t>of good report</a:t>
            </a:r>
            <a:r>
              <a:rPr lang="en" sz="3000" i="1">
                <a:solidFill>
                  <a:schemeClr val="dk1"/>
                </a:solidFill>
              </a:rPr>
              <a:t>, if there is any </a:t>
            </a:r>
            <a:r>
              <a:rPr lang="en" sz="3000" i="1" u="sng">
                <a:solidFill>
                  <a:schemeClr val="dk1"/>
                </a:solidFill>
              </a:rPr>
              <a:t>virtue</a:t>
            </a:r>
            <a:r>
              <a:rPr lang="en" sz="3000" i="1">
                <a:solidFill>
                  <a:schemeClr val="dk1"/>
                </a:solidFill>
              </a:rPr>
              <a:t> and if there is anything </a:t>
            </a:r>
            <a:r>
              <a:rPr lang="en" sz="3000" i="1" u="sng">
                <a:solidFill>
                  <a:schemeClr val="dk1"/>
                </a:solidFill>
              </a:rPr>
              <a:t>praiseworthy</a:t>
            </a:r>
            <a:r>
              <a:rPr lang="en" sz="3000" i="1">
                <a:solidFill>
                  <a:schemeClr val="dk1"/>
                </a:solidFill>
              </a:rPr>
              <a:t> - </a:t>
            </a:r>
            <a:r>
              <a:rPr lang="en" sz="3000" i="1" u="sng">
                <a:solidFill>
                  <a:srgbClr val="FFFF00"/>
                </a:solidFill>
              </a:rPr>
              <a:t>meditate on THESE things</a:t>
            </a:r>
            <a:r>
              <a:rPr lang="en" sz="3000" i="1">
                <a:solidFill>
                  <a:schemeClr val="dk1"/>
                </a:solidFill>
              </a:rPr>
              <a:t>. 9 The things which you </a:t>
            </a:r>
            <a:r>
              <a:rPr lang="en" sz="3000" i="1" u="sng">
                <a:solidFill>
                  <a:schemeClr val="dk1"/>
                </a:solidFill>
              </a:rPr>
              <a:t>learned</a:t>
            </a:r>
            <a:r>
              <a:rPr lang="en" sz="3000" i="1">
                <a:solidFill>
                  <a:schemeClr val="dk1"/>
                </a:solidFill>
              </a:rPr>
              <a:t> and </a:t>
            </a:r>
            <a:r>
              <a:rPr lang="en" sz="3000" i="1" u="sng">
                <a:solidFill>
                  <a:schemeClr val="dk1"/>
                </a:solidFill>
              </a:rPr>
              <a:t>received</a:t>
            </a:r>
            <a:r>
              <a:rPr lang="en" sz="3000" i="1">
                <a:solidFill>
                  <a:schemeClr val="dk1"/>
                </a:solidFill>
              </a:rPr>
              <a:t> and </a:t>
            </a:r>
            <a:r>
              <a:rPr lang="en" sz="3000" i="1" u="sng">
                <a:solidFill>
                  <a:schemeClr val="dk1"/>
                </a:solidFill>
              </a:rPr>
              <a:t>heard</a:t>
            </a:r>
            <a:r>
              <a:rPr lang="en" sz="3000" i="1">
                <a:solidFill>
                  <a:schemeClr val="dk1"/>
                </a:solidFill>
              </a:rPr>
              <a:t> and </a:t>
            </a:r>
            <a:r>
              <a:rPr lang="en" sz="3000" i="1" u="sng">
                <a:solidFill>
                  <a:schemeClr val="dk1"/>
                </a:solidFill>
              </a:rPr>
              <a:t>saw</a:t>
            </a:r>
            <a:r>
              <a:rPr lang="en" sz="3000" i="1">
                <a:solidFill>
                  <a:schemeClr val="dk1"/>
                </a:solidFill>
              </a:rPr>
              <a:t> in me, </a:t>
            </a:r>
            <a:r>
              <a:rPr lang="en" sz="3000" i="1" u="sng">
                <a:solidFill>
                  <a:srgbClr val="FFFF00"/>
                </a:solidFill>
              </a:rPr>
              <a:t>these do</a:t>
            </a:r>
            <a:r>
              <a:rPr lang="en" sz="3000" i="1">
                <a:solidFill>
                  <a:schemeClr val="dk1"/>
                </a:solidFill>
              </a:rPr>
              <a:t>, and the God of peace will be with you.”</a:t>
            </a:r>
            <a:endParaRPr sz="3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MOMENT FOR THE WORD</a:t>
            </a:r>
            <a:endParaRPr sz="5000" b="1">
              <a:solidFill>
                <a:srgbClr val="00FFFF"/>
              </a:solidFill>
            </a:endParaRPr>
          </a:p>
        </p:txBody>
      </p:sp>
      <p:sp>
        <p:nvSpPr>
          <p:cNvPr id="113" name="Google Shape;113;p22"/>
          <p:cNvSpPr txBox="1">
            <a:spLocks noGrp="1"/>
          </p:cNvSpPr>
          <p:nvPr>
            <p:ph type="subTitle" idx="1"/>
          </p:nvPr>
        </p:nvSpPr>
        <p:spPr>
          <a:xfrm>
            <a:off x="-127225" y="375000"/>
            <a:ext cx="9271200" cy="47685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Matt.5:28-30</a:t>
            </a:r>
            <a:r>
              <a:rPr lang="en" sz="2400" dirty="0">
                <a:solidFill>
                  <a:srgbClr val="FFFF00"/>
                </a:solidFill>
              </a:rPr>
              <a:t> </a:t>
            </a:r>
            <a:r>
              <a:rPr lang="en" sz="2400" i="1" dirty="0">
                <a:solidFill>
                  <a:schemeClr val="dk1"/>
                </a:solidFill>
              </a:rPr>
              <a:t>“But I say to you that </a:t>
            </a:r>
            <a:r>
              <a:rPr lang="en" sz="2400" i="1" u="sng" dirty="0">
                <a:solidFill>
                  <a:schemeClr val="dk1"/>
                </a:solidFill>
              </a:rPr>
              <a:t>whoever looks at a woman to lust for her has already committed adultery with her in his heart</a:t>
            </a:r>
            <a:r>
              <a:rPr lang="en" sz="2400" i="1" dirty="0">
                <a:solidFill>
                  <a:schemeClr val="dk1"/>
                </a:solidFill>
              </a:rPr>
              <a:t>. 29 If your right eye causes you to sin, </a:t>
            </a:r>
            <a:r>
              <a:rPr lang="en" sz="2400" i="1" u="sng" dirty="0">
                <a:solidFill>
                  <a:schemeClr val="dk1"/>
                </a:solidFill>
              </a:rPr>
              <a:t>pluck it out and cast it from you</a:t>
            </a:r>
            <a:r>
              <a:rPr lang="en" sz="2400" i="1" dirty="0">
                <a:solidFill>
                  <a:schemeClr val="dk1"/>
                </a:solidFill>
              </a:rPr>
              <a:t>; for it is more profitable for you that one of your members perish, than for your whole body to be cast into hell. 30 And </a:t>
            </a:r>
            <a:r>
              <a:rPr lang="en" sz="2400" i="1" u="sng" dirty="0">
                <a:solidFill>
                  <a:schemeClr val="dk1"/>
                </a:solidFill>
              </a:rPr>
              <a:t>if your right hand causes you to sin, cut it off and cast it from you</a:t>
            </a:r>
            <a:r>
              <a:rPr lang="en" sz="2400" i="1" dirty="0">
                <a:solidFill>
                  <a:schemeClr val="dk1"/>
                </a:solidFill>
              </a:rPr>
              <a:t>; for it is more profitable for you that one of your members perish, than for your whole body to be cast into hell.”</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1 Pet.1:15-16</a:t>
            </a:r>
            <a:r>
              <a:rPr lang="en" sz="2400" dirty="0">
                <a:solidFill>
                  <a:srgbClr val="FFFF00"/>
                </a:solidFill>
              </a:rPr>
              <a:t> </a:t>
            </a:r>
            <a:r>
              <a:rPr lang="en" sz="2400" i="1" dirty="0">
                <a:solidFill>
                  <a:schemeClr val="dk1"/>
                </a:solidFill>
              </a:rPr>
              <a:t>“but as He who called you is holy, </a:t>
            </a:r>
            <a:r>
              <a:rPr lang="en" sz="2400" i="1" u="sng" dirty="0">
                <a:solidFill>
                  <a:schemeClr val="dk1"/>
                </a:solidFill>
              </a:rPr>
              <a:t>you also be holy in all your conduct</a:t>
            </a:r>
            <a:r>
              <a:rPr lang="en" sz="2400" i="1" dirty="0">
                <a:solidFill>
                  <a:schemeClr val="dk1"/>
                </a:solidFill>
              </a:rPr>
              <a:t>, 16 because it is written, “Be holy, for I am holy.”</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Rom.13:14</a:t>
            </a:r>
            <a:r>
              <a:rPr lang="en" sz="2400" dirty="0">
                <a:solidFill>
                  <a:srgbClr val="FFFF00"/>
                </a:solidFill>
              </a:rPr>
              <a:t> </a:t>
            </a:r>
            <a:r>
              <a:rPr lang="en" sz="2400" i="1" dirty="0">
                <a:solidFill>
                  <a:schemeClr val="dk1"/>
                </a:solidFill>
              </a:rPr>
              <a:t>“But put on the Lord Jesus Christ, and </a:t>
            </a:r>
            <a:r>
              <a:rPr lang="en" sz="2400" i="1" u="sng" dirty="0">
                <a:solidFill>
                  <a:schemeClr val="dk1"/>
                </a:solidFill>
              </a:rPr>
              <a:t>make no provision for the flesh</a:t>
            </a:r>
            <a:r>
              <a:rPr lang="en" sz="2400" i="1" dirty="0">
                <a:solidFill>
                  <a:schemeClr val="dk1"/>
                </a:solidFill>
              </a:rPr>
              <a:t>, to fulfill its lusts.”</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WARNING</a:t>
            </a:r>
            <a:r>
              <a:rPr lang="en" sz="2400" dirty="0">
                <a:solidFill>
                  <a:srgbClr val="FFFF00"/>
                </a:solidFill>
              </a:rPr>
              <a:t> - More images on the next slide.</a:t>
            </a:r>
            <a:endParaRPr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OR IS THIS ACCEPTABLE?</a:t>
            </a:r>
            <a:endParaRPr sz="5000" b="1" dirty="0">
              <a:solidFill>
                <a:srgbClr val="00FFFF"/>
              </a:solidFill>
            </a:endParaRPr>
          </a:p>
        </p:txBody>
      </p:sp>
      <p:sp>
        <p:nvSpPr>
          <p:cNvPr id="119" name="Google Shape;119;p23"/>
          <p:cNvSpPr txBox="1">
            <a:spLocks noGrp="1"/>
          </p:cNvSpPr>
          <p:nvPr>
            <p:ph type="subTitle" idx="1"/>
          </p:nvPr>
        </p:nvSpPr>
        <p:spPr>
          <a:xfrm>
            <a:off x="-52800" y="510299"/>
            <a:ext cx="9257700" cy="4633125"/>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US" sz="2400" dirty="0">
                <a:solidFill>
                  <a:srgbClr val="FFFF00"/>
                </a:solidFill>
              </a:rPr>
              <a:t>(This slide originally contained images of shirtless men in concert, in WWE wrestling, in MMA fighting, and lifting weights in the gym.)</a:t>
            </a:r>
            <a:endParaRPr sz="2400" dirty="0">
              <a:solidFill>
                <a:srgbClr val="FFFF00"/>
              </a:solidFill>
            </a:endParaRPr>
          </a:p>
          <a:p>
            <a:pPr marL="0" lvl="0" indent="0" algn="l" rtl="0">
              <a:lnSpc>
                <a:spcPct val="90000"/>
              </a:lnSpc>
              <a:spcBef>
                <a:spcPts val="0"/>
              </a:spcBef>
              <a:spcAft>
                <a:spcPts val="0"/>
              </a:spcAft>
              <a:buNone/>
            </a:pPr>
            <a:endParaRPr sz="2100" dirty="0">
              <a:solidFill>
                <a:srgbClr val="00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4"/>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MOMENT FOR THE WORD</a:t>
            </a:r>
            <a:endParaRPr sz="5000" b="1">
              <a:solidFill>
                <a:srgbClr val="00FFFF"/>
              </a:solidFill>
            </a:endParaRPr>
          </a:p>
        </p:txBody>
      </p:sp>
      <p:sp>
        <p:nvSpPr>
          <p:cNvPr id="129" name="Google Shape;129;p24"/>
          <p:cNvSpPr txBox="1">
            <a:spLocks noGrp="1"/>
          </p:cNvSpPr>
          <p:nvPr>
            <p:ph type="subTitle" idx="1"/>
          </p:nvPr>
        </p:nvSpPr>
        <p:spPr>
          <a:xfrm>
            <a:off x="-127225" y="375000"/>
            <a:ext cx="9271200" cy="47685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Rom.12:1-2</a:t>
            </a:r>
            <a:r>
              <a:rPr lang="en" sz="2400" dirty="0">
                <a:solidFill>
                  <a:srgbClr val="FFFF00"/>
                </a:solidFill>
              </a:rPr>
              <a:t> </a:t>
            </a:r>
            <a:r>
              <a:rPr lang="en" sz="2400" i="1" dirty="0">
                <a:solidFill>
                  <a:schemeClr val="dk1"/>
                </a:solidFill>
              </a:rPr>
              <a:t>“I beseech you therefore, brethren, by the mercies of God, that you </a:t>
            </a:r>
            <a:r>
              <a:rPr lang="en" sz="2400" i="1" u="sng" dirty="0">
                <a:solidFill>
                  <a:schemeClr val="dk1"/>
                </a:solidFill>
              </a:rPr>
              <a:t>present your bodies a living sacrifice</a:t>
            </a:r>
            <a:r>
              <a:rPr lang="en" sz="2400" i="1" dirty="0">
                <a:solidFill>
                  <a:schemeClr val="dk1"/>
                </a:solidFill>
              </a:rPr>
              <a:t>, holy, acceptable to God, which is your reasonable service. 2 And </a:t>
            </a:r>
            <a:r>
              <a:rPr lang="en" sz="2400" i="1" u="sng" dirty="0">
                <a:solidFill>
                  <a:schemeClr val="dk1"/>
                </a:solidFill>
              </a:rPr>
              <a:t>do not be conformed to this world, but be transformed by the renewing of your mind</a:t>
            </a:r>
            <a:r>
              <a:rPr lang="en" sz="2400" i="1" dirty="0">
                <a:solidFill>
                  <a:schemeClr val="dk1"/>
                </a:solidFill>
              </a:rPr>
              <a:t>, that you may prove what is that good and acceptable and perfect will of God.”</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James 4:4-5</a:t>
            </a:r>
            <a:r>
              <a:rPr lang="en" sz="2400" dirty="0">
                <a:solidFill>
                  <a:srgbClr val="FFFF00"/>
                </a:solidFill>
              </a:rPr>
              <a:t> </a:t>
            </a:r>
            <a:r>
              <a:rPr lang="en" sz="2400" i="1" dirty="0">
                <a:solidFill>
                  <a:schemeClr val="dk1"/>
                </a:solidFill>
              </a:rPr>
              <a:t>“Adulterers and adulteresses! Do you not know that friendship with the world is enmity with God? </a:t>
            </a:r>
            <a:r>
              <a:rPr lang="en" sz="2400" i="1" u="sng" dirty="0">
                <a:solidFill>
                  <a:schemeClr val="dk1"/>
                </a:solidFill>
              </a:rPr>
              <a:t>Whoever therefore wants to be a friend of the world makes himself an enemy of God</a:t>
            </a:r>
            <a:r>
              <a:rPr lang="en" sz="2400" i="1" dirty="0">
                <a:solidFill>
                  <a:schemeClr val="dk1"/>
                </a:solidFill>
              </a:rPr>
              <a:t>. 5 Or do you think that the Scripture says in vain, “The Spirit who dwells in us yearns jealously”?”</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1 Jn.2:15</a:t>
            </a:r>
            <a:r>
              <a:rPr lang="en" sz="2400" dirty="0">
                <a:solidFill>
                  <a:srgbClr val="FFFF00"/>
                </a:solidFill>
              </a:rPr>
              <a:t> </a:t>
            </a:r>
            <a:r>
              <a:rPr lang="en" sz="2400" i="1" dirty="0">
                <a:solidFill>
                  <a:schemeClr val="dk1"/>
                </a:solidFill>
              </a:rPr>
              <a:t>“</a:t>
            </a:r>
            <a:r>
              <a:rPr lang="en" sz="2400" i="1" u="sng" dirty="0">
                <a:solidFill>
                  <a:schemeClr val="dk1"/>
                </a:solidFill>
              </a:rPr>
              <a:t>Do not love the world or the things in the world</a:t>
            </a:r>
            <a:r>
              <a:rPr lang="en" sz="2400" i="1" dirty="0">
                <a:solidFill>
                  <a:schemeClr val="dk1"/>
                </a:solidFill>
              </a:rPr>
              <a:t>. If anyone loves the world, the love of the Father is not in him.”</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WARNING</a:t>
            </a:r>
            <a:r>
              <a:rPr lang="en" sz="2400" dirty="0">
                <a:solidFill>
                  <a:srgbClr val="FFFF00"/>
                </a:solidFill>
              </a:rPr>
              <a:t> - More images incoming.</a:t>
            </a:r>
            <a:endParaRPr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5"/>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OR IS THIS ACCEPTABLE?</a:t>
            </a:r>
            <a:endParaRPr sz="5000" b="1" dirty="0">
              <a:solidFill>
                <a:srgbClr val="00FFFF"/>
              </a:solidFill>
            </a:endParaRPr>
          </a:p>
        </p:txBody>
      </p:sp>
      <p:sp>
        <p:nvSpPr>
          <p:cNvPr id="135" name="Google Shape;135;p25"/>
          <p:cNvSpPr txBox="1">
            <a:spLocks noGrp="1"/>
          </p:cNvSpPr>
          <p:nvPr>
            <p:ph type="subTitle" idx="1"/>
          </p:nvPr>
        </p:nvSpPr>
        <p:spPr>
          <a:xfrm>
            <a:off x="-38825" y="510300"/>
            <a:ext cx="9203400" cy="46332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US" sz="2400" dirty="0">
                <a:solidFill>
                  <a:srgbClr val="FFFF00"/>
                </a:solidFill>
              </a:rPr>
              <a:t>(This slide originally contained images of a crowded beach with half-naked people in swimwear, shirtless fans at a football game, shirtless men riding bicycles, and a shirtless man and woman in halter top jogging.)</a:t>
            </a:r>
            <a:endParaRPr sz="2400" dirty="0">
              <a:solidFill>
                <a:srgbClr val="FFFF00"/>
              </a:solidFill>
            </a:endParaRPr>
          </a:p>
          <a:p>
            <a:pPr marL="0" lvl="0" indent="0" algn="l" rtl="0">
              <a:lnSpc>
                <a:spcPct val="90000"/>
              </a:lnSpc>
              <a:spcBef>
                <a:spcPts val="0"/>
              </a:spcBef>
              <a:spcAft>
                <a:spcPts val="0"/>
              </a:spcAft>
              <a:buNone/>
            </a:pPr>
            <a:endParaRPr sz="2100" dirty="0">
              <a:solidFill>
                <a:srgbClr val="00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SEEN ENOUGH?</a:t>
            </a:r>
            <a:endParaRPr sz="5000" b="1">
              <a:solidFill>
                <a:srgbClr val="00FFFF"/>
              </a:solidFill>
            </a:endParaRPr>
          </a:p>
        </p:txBody>
      </p:sp>
      <p:sp>
        <p:nvSpPr>
          <p:cNvPr id="145" name="Google Shape;145;p26"/>
          <p:cNvSpPr txBox="1">
            <a:spLocks noGrp="1"/>
          </p:cNvSpPr>
          <p:nvPr>
            <p:ph type="subTitle" idx="1"/>
          </p:nvPr>
        </p:nvSpPr>
        <p:spPr>
          <a:xfrm>
            <a:off x="-161075" y="415550"/>
            <a:ext cx="9305100" cy="47280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dirty="0">
                <a:solidFill>
                  <a:srgbClr val="FFFF00"/>
                </a:solidFill>
              </a:rPr>
              <a:t>No more images.  I hope the point has been made.</a:t>
            </a:r>
            <a:endParaRPr sz="2100" dirty="0">
              <a:solidFill>
                <a:srgbClr val="FFFF00"/>
              </a:solidFill>
            </a:endParaRPr>
          </a:p>
          <a:p>
            <a:pPr marL="457200" lvl="0" indent="-361950" algn="l" rtl="0">
              <a:lnSpc>
                <a:spcPct val="90000"/>
              </a:lnSpc>
              <a:spcBef>
                <a:spcPts val="0"/>
              </a:spcBef>
              <a:spcAft>
                <a:spcPts val="0"/>
              </a:spcAft>
              <a:buClr>
                <a:schemeClr val="dk1"/>
              </a:buClr>
              <a:buSzPts val="2100"/>
              <a:buChar char="●"/>
            </a:pPr>
            <a:r>
              <a:rPr lang="en" sz="2100" dirty="0">
                <a:solidFill>
                  <a:schemeClr val="dk1"/>
                </a:solidFill>
              </a:rPr>
              <a:t>Do you feel awkward, dirty, ashamed to see images like this when we are assembled together in the presence of God?  I do!</a:t>
            </a:r>
            <a:endParaRPr sz="2100" dirty="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Then WHY do so many Christians NOT have a problem with CHOOSING to seek entertainment in the presence of this when we are not assembled together, but STILL in the presence of God?!  We are the people of God 24 hours a day, 7 days a week!</a:t>
            </a:r>
            <a:endParaRPr sz="2100" dirty="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dirty="0">
                <a:solidFill>
                  <a:srgbClr val="FFFF00"/>
                </a:solidFill>
              </a:rPr>
              <a:t>2 Cor.6:14-17</a:t>
            </a:r>
            <a:r>
              <a:rPr lang="en" sz="2100" dirty="0">
                <a:solidFill>
                  <a:srgbClr val="FFFF00"/>
                </a:solidFill>
              </a:rPr>
              <a:t> </a:t>
            </a:r>
            <a:r>
              <a:rPr lang="en" sz="2100" i="1" dirty="0">
                <a:solidFill>
                  <a:schemeClr val="dk1"/>
                </a:solidFill>
              </a:rPr>
              <a:t>“</a:t>
            </a:r>
            <a:r>
              <a:rPr lang="en" sz="2100" i="1" u="sng" dirty="0">
                <a:solidFill>
                  <a:schemeClr val="dk1"/>
                </a:solidFill>
              </a:rPr>
              <a:t>Do not be unequally yoked together with unbelievers</a:t>
            </a:r>
            <a:r>
              <a:rPr lang="en" sz="2100" i="1" dirty="0">
                <a:solidFill>
                  <a:schemeClr val="dk1"/>
                </a:solidFill>
              </a:rPr>
              <a:t>. For what fellowship has righteousness with lawlessness? And what communion has light with darkness? 15 And what accord has Christ with Belial? Or </a:t>
            </a:r>
            <a:r>
              <a:rPr lang="en" sz="2100" i="1" u="sng" dirty="0">
                <a:solidFill>
                  <a:schemeClr val="dk1"/>
                </a:solidFill>
              </a:rPr>
              <a:t>what part has a believer with an unbeliever</a:t>
            </a:r>
            <a:r>
              <a:rPr lang="en" sz="2100" i="1" dirty="0">
                <a:solidFill>
                  <a:schemeClr val="dk1"/>
                </a:solidFill>
              </a:rPr>
              <a:t>? 16 And what agreement has the temple of God with idols? For you are the temple of the living God. As God has said: “I will dwell in them and walk among them.  I will be their God, and they shall be My people. 17 Therefore “</a:t>
            </a:r>
            <a:r>
              <a:rPr lang="en" sz="2100" i="1" u="sng" dirty="0">
                <a:solidFill>
                  <a:schemeClr val="dk1"/>
                </a:solidFill>
              </a:rPr>
              <a:t>Come out from among them and be separate</a:t>
            </a:r>
            <a:r>
              <a:rPr lang="en" sz="2100" i="1" dirty="0">
                <a:solidFill>
                  <a:schemeClr val="dk1"/>
                </a:solidFill>
              </a:rPr>
              <a:t>, says the Lord. Do not touch what is unclean, and I will receive you.”</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MORE COULD BE SAID</a:t>
            </a:r>
            <a:endParaRPr sz="5000" b="1">
              <a:solidFill>
                <a:srgbClr val="00FFFF"/>
              </a:solidFill>
            </a:endParaRPr>
          </a:p>
        </p:txBody>
      </p:sp>
      <p:sp>
        <p:nvSpPr>
          <p:cNvPr id="151" name="Google Shape;151;p27"/>
          <p:cNvSpPr txBox="1">
            <a:spLocks noGrp="1"/>
          </p:cNvSpPr>
          <p:nvPr>
            <p:ph type="subTitle" idx="1"/>
          </p:nvPr>
        </p:nvSpPr>
        <p:spPr>
          <a:xfrm>
            <a:off x="-161075" y="510300"/>
            <a:ext cx="9305100" cy="46332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Gluttony</a:t>
            </a:r>
            <a:r>
              <a:rPr lang="en" sz="2100" dirty="0">
                <a:solidFill>
                  <a:schemeClr val="dk1"/>
                </a:solidFill>
              </a:rPr>
              <a:t> </a:t>
            </a:r>
            <a:r>
              <a:rPr lang="en" sz="2100" dirty="0">
                <a:solidFill>
                  <a:srgbClr val="FFFF00"/>
                </a:solidFill>
              </a:rPr>
              <a:t>- “ALL YOU CAN EAT SPECIAL!”</a:t>
            </a:r>
            <a:r>
              <a:rPr lang="en" sz="2100" dirty="0">
                <a:solidFill>
                  <a:schemeClr val="dk1"/>
                </a:solidFill>
              </a:rPr>
              <a:t>  </a:t>
            </a:r>
            <a:r>
              <a:rPr lang="en" sz="2100" u="sng" dirty="0">
                <a:solidFill>
                  <a:srgbClr val="FFFF00"/>
                </a:solidFill>
              </a:rPr>
              <a:t>James 5:5</a:t>
            </a:r>
            <a:r>
              <a:rPr lang="en" sz="2100" dirty="0">
                <a:solidFill>
                  <a:schemeClr val="dk1"/>
                </a:solidFill>
              </a:rPr>
              <a:t> </a:t>
            </a:r>
            <a:r>
              <a:rPr lang="en" sz="2100" i="1" dirty="0">
                <a:solidFill>
                  <a:schemeClr val="dk1"/>
                </a:solidFill>
              </a:rPr>
              <a:t>“You have lived on the earth </a:t>
            </a:r>
            <a:r>
              <a:rPr lang="en" sz="2100" i="1" u="sng" dirty="0">
                <a:solidFill>
                  <a:schemeClr val="dk1"/>
                </a:solidFill>
              </a:rPr>
              <a:t>in pleasure and luxury</a:t>
            </a:r>
            <a:r>
              <a:rPr lang="en" sz="2100" i="1" dirty="0">
                <a:solidFill>
                  <a:schemeClr val="dk1"/>
                </a:solidFill>
              </a:rPr>
              <a:t>; you have fattened your hearts as in a day of slaughter.”</a:t>
            </a:r>
            <a:r>
              <a:rPr lang="en" sz="2100" dirty="0">
                <a:solidFill>
                  <a:schemeClr val="dk1"/>
                </a:solidFill>
              </a:rPr>
              <a:t>  </a:t>
            </a:r>
            <a:r>
              <a:rPr lang="en" sz="2100" u="sng" dirty="0">
                <a:solidFill>
                  <a:srgbClr val="FFFF00"/>
                </a:solidFill>
              </a:rPr>
              <a:t>Ps.78:17-18</a:t>
            </a:r>
            <a:r>
              <a:rPr lang="en" sz="2100" dirty="0">
                <a:solidFill>
                  <a:schemeClr val="dk1"/>
                </a:solidFill>
              </a:rPr>
              <a:t> </a:t>
            </a:r>
            <a:r>
              <a:rPr lang="en" sz="2100" i="1" dirty="0">
                <a:solidFill>
                  <a:schemeClr val="dk1"/>
                </a:solidFill>
              </a:rPr>
              <a:t>“But they sinned even more against Him by rebelling against the Most High in the wilderness. 18 And they tested God in their heart by </a:t>
            </a:r>
            <a:r>
              <a:rPr lang="en" sz="2100" i="1" u="sng" dirty="0">
                <a:solidFill>
                  <a:schemeClr val="dk1"/>
                </a:solidFill>
              </a:rPr>
              <a:t>asking for the food of their fancy</a:t>
            </a:r>
            <a:r>
              <a:rPr lang="en" sz="2100" i="1" dirty="0">
                <a:solidFill>
                  <a:schemeClr val="dk1"/>
                </a:solidFill>
              </a:rPr>
              <a:t>.”</a:t>
            </a:r>
            <a:endParaRPr sz="2100" i="1" dirty="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Our companions</a:t>
            </a:r>
            <a:r>
              <a:rPr lang="en" sz="2100" dirty="0">
                <a:solidFill>
                  <a:schemeClr val="dk1"/>
                </a:solidFill>
              </a:rPr>
              <a:t> </a:t>
            </a:r>
            <a:r>
              <a:rPr lang="en" sz="2100" dirty="0">
                <a:solidFill>
                  <a:srgbClr val="FFFF00"/>
                </a:solidFill>
              </a:rPr>
              <a:t>- </a:t>
            </a:r>
            <a:r>
              <a:rPr lang="en" sz="2100" u="sng" dirty="0">
                <a:solidFill>
                  <a:srgbClr val="FFFF00"/>
                </a:solidFill>
              </a:rPr>
              <a:t>1 Cor.15:33-34</a:t>
            </a:r>
            <a:r>
              <a:rPr lang="en" sz="2100" dirty="0">
                <a:solidFill>
                  <a:schemeClr val="dk1"/>
                </a:solidFill>
              </a:rPr>
              <a:t> </a:t>
            </a:r>
            <a:r>
              <a:rPr lang="en" sz="2100" i="1" dirty="0">
                <a:solidFill>
                  <a:schemeClr val="dk1"/>
                </a:solidFill>
              </a:rPr>
              <a:t>“Do not be deceived: “</a:t>
            </a:r>
            <a:r>
              <a:rPr lang="en" sz="2100" i="1" u="sng" dirty="0">
                <a:solidFill>
                  <a:schemeClr val="dk1"/>
                </a:solidFill>
              </a:rPr>
              <a:t>Evil company corrupts good habits</a:t>
            </a:r>
            <a:r>
              <a:rPr lang="en" sz="2100" i="1" dirty="0">
                <a:solidFill>
                  <a:schemeClr val="dk1"/>
                </a:solidFill>
              </a:rPr>
              <a:t>.” 34 Awake to righteousness, and do not sin; for some do not have the knowledge of God. </a:t>
            </a:r>
            <a:r>
              <a:rPr lang="en" sz="2100" i="1" u="sng" dirty="0">
                <a:solidFill>
                  <a:schemeClr val="dk1"/>
                </a:solidFill>
              </a:rPr>
              <a:t>I speak this to your shame</a:t>
            </a:r>
            <a:r>
              <a:rPr lang="en" sz="2100" i="1" dirty="0">
                <a:solidFill>
                  <a:schemeClr val="dk1"/>
                </a:solidFill>
              </a:rPr>
              <a:t>.”</a:t>
            </a:r>
            <a:endParaRPr sz="2100" i="1" dirty="0">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dirty="0">
                <a:solidFill>
                  <a:srgbClr val="FFFF00"/>
                </a:solidFill>
              </a:rPr>
              <a:t>We could talk about</a:t>
            </a:r>
            <a:r>
              <a:rPr lang="en" sz="2100" dirty="0">
                <a:solidFill>
                  <a:schemeClr val="dk1"/>
                </a:solidFill>
              </a:rPr>
              <a:t> </a:t>
            </a:r>
            <a:r>
              <a:rPr lang="en" sz="2100" dirty="0">
                <a:solidFill>
                  <a:srgbClr val="00FFFF"/>
                </a:solidFill>
              </a:rPr>
              <a:t>Gambling</a:t>
            </a:r>
            <a:r>
              <a:rPr lang="en" sz="2100" dirty="0">
                <a:solidFill>
                  <a:schemeClr val="dk1"/>
                </a:solidFill>
              </a:rPr>
              <a:t> </a:t>
            </a:r>
            <a:r>
              <a:rPr lang="en" sz="2100" dirty="0">
                <a:solidFill>
                  <a:srgbClr val="FFFF00"/>
                </a:solidFill>
              </a:rPr>
              <a:t>versus being good stewards of what God has blessed us with.</a:t>
            </a:r>
            <a:endParaRPr sz="2100" dirty="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dirty="0">
                <a:solidFill>
                  <a:srgbClr val="FFFF00"/>
                </a:solidFill>
              </a:rPr>
              <a:t>We could talk about what</a:t>
            </a:r>
            <a:r>
              <a:rPr lang="en" sz="2100" dirty="0">
                <a:solidFill>
                  <a:schemeClr val="dk1"/>
                </a:solidFill>
              </a:rPr>
              <a:t> </a:t>
            </a:r>
            <a:r>
              <a:rPr lang="en" sz="2100" dirty="0">
                <a:solidFill>
                  <a:srgbClr val="00FFFF"/>
                </a:solidFill>
              </a:rPr>
              <a:t>corporations</a:t>
            </a:r>
            <a:r>
              <a:rPr lang="en" sz="2100" dirty="0">
                <a:solidFill>
                  <a:schemeClr val="dk1"/>
                </a:solidFill>
              </a:rPr>
              <a:t> </a:t>
            </a:r>
            <a:r>
              <a:rPr lang="en" sz="2100" dirty="0">
                <a:solidFill>
                  <a:srgbClr val="FFFF00"/>
                </a:solidFill>
              </a:rPr>
              <a:t>are actively promoting and endorsing (especially in June) and if they are worthy of our financial support.</a:t>
            </a:r>
            <a:endParaRPr sz="2100" dirty="0">
              <a:solidFill>
                <a:srgbClr val="FFFF00"/>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If we have time on another occasion we can talk in greater detail on those matters.  But these passages have given us a good starting point.</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ARE WE “DIFFERENT”?</a:t>
            </a:r>
            <a:endParaRPr sz="5000" b="1">
              <a:solidFill>
                <a:srgbClr val="00FFFF"/>
              </a:solidFill>
            </a:endParaRPr>
          </a:p>
        </p:txBody>
      </p:sp>
      <p:sp>
        <p:nvSpPr>
          <p:cNvPr id="157" name="Google Shape;157;p28"/>
          <p:cNvSpPr txBox="1">
            <a:spLocks noGrp="1"/>
          </p:cNvSpPr>
          <p:nvPr>
            <p:ph type="subTitle" idx="1"/>
          </p:nvPr>
        </p:nvSpPr>
        <p:spPr>
          <a:xfrm>
            <a:off x="-161075" y="393875"/>
            <a:ext cx="9305100" cy="47496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Pet.4:4</a:t>
            </a:r>
            <a:r>
              <a:rPr lang="en" sz="2000">
                <a:solidFill>
                  <a:srgbClr val="FFFF00"/>
                </a:solidFill>
              </a:rPr>
              <a:t> </a:t>
            </a:r>
            <a:r>
              <a:rPr lang="en" sz="2000" i="1">
                <a:solidFill>
                  <a:schemeClr val="dk1"/>
                </a:solidFill>
              </a:rPr>
              <a:t>“In regard to these, </a:t>
            </a:r>
            <a:r>
              <a:rPr lang="en" sz="2000" i="1" u="sng">
                <a:solidFill>
                  <a:schemeClr val="dk1"/>
                </a:solidFill>
              </a:rPr>
              <a:t>they think it strange that you do not run with them in the same flood of dissipation</a:t>
            </a:r>
            <a:r>
              <a:rPr lang="en" sz="2000" i="1">
                <a:solidFill>
                  <a:schemeClr val="dk1"/>
                </a:solidFill>
              </a:rPr>
              <a:t>, speaking evil of you.”</a:t>
            </a:r>
            <a:r>
              <a:rPr lang="en" sz="2000">
                <a:solidFill>
                  <a:srgbClr val="00FFFF"/>
                </a:solidFill>
              </a:rPr>
              <a:t>  DO THEY?</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Let us not be hypocrites in our entertainment choices.  The world will notice, and, more importantly, so will God.</a:t>
            </a:r>
            <a:r>
              <a:rPr lang="en" sz="2000">
                <a:solidFill>
                  <a:srgbClr val="00FFFF"/>
                </a:solidFill>
              </a:rPr>
              <a:t>  </a:t>
            </a:r>
            <a:r>
              <a:rPr lang="en" sz="2000" u="sng">
                <a:solidFill>
                  <a:srgbClr val="FFFF00"/>
                </a:solidFill>
              </a:rPr>
              <a:t>Rom.12:9</a:t>
            </a:r>
            <a:r>
              <a:rPr lang="en" sz="2000">
                <a:solidFill>
                  <a:srgbClr val="00FFFF"/>
                </a:solidFill>
              </a:rPr>
              <a:t> </a:t>
            </a:r>
            <a:r>
              <a:rPr lang="en" sz="2000" i="1">
                <a:solidFill>
                  <a:schemeClr val="dk1"/>
                </a:solidFill>
              </a:rPr>
              <a:t>“Let love be without hypocrisy. </a:t>
            </a:r>
            <a:r>
              <a:rPr lang="en" sz="2000" i="1" u="sng">
                <a:solidFill>
                  <a:schemeClr val="dk1"/>
                </a:solidFill>
              </a:rPr>
              <a:t>Abhor</a:t>
            </a:r>
            <a:r>
              <a:rPr lang="en" sz="2000" i="1">
                <a:solidFill>
                  <a:schemeClr val="dk1"/>
                </a:solidFill>
              </a:rPr>
              <a:t> </a:t>
            </a:r>
            <a:r>
              <a:rPr lang="en" sz="2000">
                <a:solidFill>
                  <a:srgbClr val="FFFF00"/>
                </a:solidFill>
              </a:rPr>
              <a:t>(strong hatred)</a:t>
            </a:r>
            <a:r>
              <a:rPr lang="en" sz="2000" i="1">
                <a:solidFill>
                  <a:schemeClr val="dk1"/>
                </a:solidFill>
              </a:rPr>
              <a:t> </a:t>
            </a:r>
            <a:r>
              <a:rPr lang="en" sz="2000" i="1" u="sng">
                <a:solidFill>
                  <a:schemeClr val="dk1"/>
                </a:solidFill>
              </a:rPr>
              <a:t>what is evil</a:t>
            </a:r>
            <a:r>
              <a:rPr lang="en" sz="2000" i="1">
                <a:solidFill>
                  <a:schemeClr val="dk1"/>
                </a:solidFill>
              </a:rPr>
              <a:t>. Cling to what is good.”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I feel sometimes that when preachers give lessons like this, the audience feels like “Brother so and so does not want me to have any fun at all!”</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Is there no way for us to have “fun” without engaging in, or being surrounded by, sin?  Somehow the people of God have found happiness for thousands of years while also staying away from all that.  Can we?</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But if it really comes down to “fun” versus “heaven”, I choose heaven!  We are called on to be a holy and pure bride of Christ!</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Tim.5:22</a:t>
            </a:r>
            <a:r>
              <a:rPr lang="en" sz="2000">
                <a:solidFill>
                  <a:srgbClr val="00FFFF"/>
                </a:solidFill>
              </a:rPr>
              <a:t> </a:t>
            </a:r>
            <a:r>
              <a:rPr lang="en" sz="2000" i="1">
                <a:solidFill>
                  <a:schemeClr val="dk1"/>
                </a:solidFill>
              </a:rPr>
              <a:t>“Do not lay hands on anyone hastily, </a:t>
            </a:r>
            <a:r>
              <a:rPr lang="en" sz="2000" i="1" u="sng">
                <a:solidFill>
                  <a:schemeClr val="dk1"/>
                </a:solidFill>
              </a:rPr>
              <a:t>nor share in other people’s sins</a:t>
            </a:r>
            <a:r>
              <a:rPr lang="en" sz="2000" i="1">
                <a:solidFill>
                  <a:schemeClr val="dk1"/>
                </a:solidFill>
              </a:rPr>
              <a:t>; </a:t>
            </a:r>
            <a:r>
              <a:rPr lang="en" sz="2000" i="1" u="sng">
                <a:solidFill>
                  <a:schemeClr val="dk1"/>
                </a:solidFill>
              </a:rPr>
              <a:t>keep yourself pure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James 1:27</a:t>
            </a:r>
            <a:r>
              <a:rPr lang="en" sz="2000">
                <a:solidFill>
                  <a:srgbClr val="00FFFF"/>
                </a:solidFill>
              </a:rPr>
              <a:t> </a:t>
            </a:r>
            <a:r>
              <a:rPr lang="en" sz="2000" i="1">
                <a:solidFill>
                  <a:schemeClr val="dk1"/>
                </a:solidFill>
              </a:rPr>
              <a:t>“Pure and undefiled religion before God and the Father is this: to visit orphans and widows in their trouble, and </a:t>
            </a:r>
            <a:r>
              <a:rPr lang="en" sz="2000" i="1" u="sng">
                <a:solidFill>
                  <a:schemeClr val="dk1"/>
                </a:solidFill>
              </a:rPr>
              <a:t>to keep oneself unspotted from the world</a:t>
            </a:r>
            <a:r>
              <a:rPr lang="en" sz="2000" i="1">
                <a:solidFill>
                  <a:schemeClr val="dk1"/>
                </a:solidFill>
              </a:rPr>
              <a:t>.”</a:t>
            </a:r>
            <a:endParaRPr sz="2000" i="1">
              <a:solidFill>
                <a:schemeClr val="dk1"/>
              </a:solidFill>
            </a:endParaRPr>
          </a:p>
          <a:p>
            <a:pPr marL="0" lvl="0" indent="0" algn="l" rtl="0">
              <a:lnSpc>
                <a:spcPct val="90000"/>
              </a:lnSpc>
              <a:spcBef>
                <a:spcPts val="0"/>
              </a:spcBef>
              <a:spcAft>
                <a:spcPts val="0"/>
              </a:spcAft>
              <a:buNone/>
            </a:pP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61075" y="0"/>
            <a:ext cx="94479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a:t>
            </a:r>
            <a:r>
              <a:rPr lang="en" sz="5000" b="1" u="sng">
                <a:solidFill>
                  <a:srgbClr val="00FFFF"/>
                </a:solidFill>
              </a:rPr>
              <a:t>ESSENTIAL</a:t>
            </a:r>
            <a:r>
              <a:rPr lang="en" sz="5000" b="1">
                <a:solidFill>
                  <a:srgbClr val="00FFFF"/>
                </a:solidFill>
              </a:rPr>
              <a:t> PASSAGE</a:t>
            </a:r>
            <a:endParaRPr sz="5000" b="1">
              <a:solidFill>
                <a:srgbClr val="00FFFF"/>
              </a:solidFill>
            </a:endParaRPr>
          </a:p>
        </p:txBody>
      </p:sp>
      <p:sp>
        <p:nvSpPr>
          <p:cNvPr id="61" name="Google Shape;61;p14"/>
          <p:cNvSpPr txBox="1">
            <a:spLocks noGrp="1"/>
          </p:cNvSpPr>
          <p:nvPr>
            <p:ph type="subTitle" idx="1"/>
          </p:nvPr>
        </p:nvSpPr>
        <p:spPr>
          <a:xfrm>
            <a:off x="-161075" y="523800"/>
            <a:ext cx="9365700" cy="4646700"/>
          </a:xfrm>
          <a:prstGeom prst="rect">
            <a:avLst/>
          </a:prstGeom>
        </p:spPr>
        <p:txBody>
          <a:bodyPr spcFirstLastPara="1" wrap="square" lIns="91425" tIns="91425" rIns="91425" bIns="91425" anchor="t" anchorCtr="0">
            <a:normAutofit lnSpcReduction="10000"/>
          </a:bodyPr>
          <a:lstStyle/>
          <a:p>
            <a:pPr marL="457200" lvl="0" indent="-387350" algn="l" rtl="0">
              <a:spcBef>
                <a:spcPts val="0"/>
              </a:spcBef>
              <a:spcAft>
                <a:spcPts val="0"/>
              </a:spcAft>
              <a:buClr>
                <a:srgbClr val="FFFF00"/>
              </a:buClr>
              <a:buSzPts val="2500"/>
              <a:buChar char="●"/>
            </a:pPr>
            <a:r>
              <a:rPr lang="en" sz="2500">
                <a:solidFill>
                  <a:srgbClr val="FFFF00"/>
                </a:solidFill>
              </a:rPr>
              <a:t>When we address the daunting subject of our entertainment choices, or just how we are spending our time in general, this passage is, in my opinion, our very best guide.</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Ask yourself these questions about what you are doing:  Is it true, noble, just, pure, lovely, of good report, virtuous, or praiseworthy?  If it’s not, should you be doing it?</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“Meditate” (Greek word Logizomai) - to ponder, to take into account, to weigh, to judge.  Regarding what this is putting into our mind, does God want us thinking about this or not?</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What should we be doing?  Paul reminds them of his own example.  They were to do what they learned, received, heard and saw in the apostles.  We have an expression, “What would Jesus do?”  Do we apply that to our entertainment?</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61075" y="0"/>
            <a:ext cx="94479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MUSIC CHOICES</a:t>
            </a:r>
            <a:endParaRPr sz="5000" b="1">
              <a:solidFill>
                <a:srgbClr val="00FFFF"/>
              </a:solidFill>
            </a:endParaRPr>
          </a:p>
        </p:txBody>
      </p:sp>
      <p:sp>
        <p:nvSpPr>
          <p:cNvPr id="67" name="Google Shape;67;p15"/>
          <p:cNvSpPr txBox="1">
            <a:spLocks noGrp="1"/>
          </p:cNvSpPr>
          <p:nvPr>
            <p:ph type="subTitle" idx="1"/>
          </p:nvPr>
        </p:nvSpPr>
        <p:spPr>
          <a:xfrm>
            <a:off x="-161075" y="393875"/>
            <a:ext cx="9365700" cy="4776600"/>
          </a:xfrm>
          <a:prstGeom prst="rect">
            <a:avLst/>
          </a:prstGeom>
        </p:spPr>
        <p:txBody>
          <a:bodyPr spcFirstLastPara="1" wrap="square" lIns="91425" tIns="91425" rIns="91425" bIns="91425" anchor="t" anchorCtr="0">
            <a:normAutofit/>
          </a:bodyPr>
          <a:lstStyle/>
          <a:p>
            <a:pPr marL="457200" lvl="0" indent="-387350" algn="l" rtl="0">
              <a:spcBef>
                <a:spcPts val="0"/>
              </a:spcBef>
              <a:spcAft>
                <a:spcPts val="0"/>
              </a:spcAft>
              <a:buClr>
                <a:srgbClr val="FFFF00"/>
              </a:buClr>
              <a:buSzPts val="2500"/>
              <a:buChar char="●"/>
            </a:pPr>
            <a:r>
              <a:rPr lang="en" sz="2500" dirty="0">
                <a:solidFill>
                  <a:srgbClr val="FFFF00"/>
                </a:solidFill>
              </a:rPr>
              <a:t>We subscribe to Amazon Music, where I now have 1,385 songs in my various playlists!  I have always enjoyed music.  Musical talent is a gift that we have been given by God.</a:t>
            </a:r>
            <a:endParaRPr sz="2500" dirty="0">
              <a:solidFill>
                <a:srgbClr val="FFFF00"/>
              </a:solidFill>
            </a:endParaRPr>
          </a:p>
          <a:p>
            <a:pPr marL="457200" lvl="0" indent="-387350" algn="l" rtl="0">
              <a:spcBef>
                <a:spcPts val="0"/>
              </a:spcBef>
              <a:spcAft>
                <a:spcPts val="0"/>
              </a:spcAft>
              <a:buClr>
                <a:srgbClr val="FFFF00"/>
              </a:buClr>
              <a:buSzPts val="2500"/>
              <a:buChar char="●"/>
            </a:pPr>
            <a:r>
              <a:rPr lang="en" sz="2500" u="sng" dirty="0">
                <a:solidFill>
                  <a:srgbClr val="FFFF00"/>
                </a:solidFill>
              </a:rPr>
              <a:t>Eccl.2:8</a:t>
            </a:r>
            <a:r>
              <a:rPr lang="en" sz="2500" dirty="0">
                <a:solidFill>
                  <a:srgbClr val="FFFF00"/>
                </a:solidFill>
              </a:rPr>
              <a:t> </a:t>
            </a:r>
            <a:r>
              <a:rPr lang="en" sz="2500" i="1" dirty="0">
                <a:solidFill>
                  <a:schemeClr val="dk1"/>
                </a:solidFill>
              </a:rPr>
              <a:t>“...I acquired male and female singers, the delights of the sons of men, and musical instruments of all kinds.”</a:t>
            </a:r>
            <a:endParaRPr sz="2500" i="1"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But all music is not the same, and I’m not talking about the notes and the instruments here.  We’re talking about the lyrics and how they are presented.  Do you KNOW the lyrics of what you are tapping your feet to?  In this internet age there is no excuse to not know the lyrics.</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u="sng" dirty="0">
                <a:solidFill>
                  <a:srgbClr val="FFFF00"/>
                </a:solidFill>
              </a:rPr>
              <a:t>1 Thess.5:21-22</a:t>
            </a:r>
            <a:r>
              <a:rPr lang="en" sz="2500" dirty="0">
                <a:solidFill>
                  <a:schemeClr val="dk1"/>
                </a:solidFill>
              </a:rPr>
              <a:t> </a:t>
            </a:r>
            <a:r>
              <a:rPr lang="en" sz="2500" i="1" dirty="0">
                <a:solidFill>
                  <a:schemeClr val="dk1"/>
                </a:solidFill>
              </a:rPr>
              <a:t>“</a:t>
            </a:r>
            <a:r>
              <a:rPr lang="en" sz="2500" i="1" u="sng" dirty="0">
                <a:solidFill>
                  <a:schemeClr val="dk1"/>
                </a:solidFill>
              </a:rPr>
              <a:t>Test all things</a:t>
            </a:r>
            <a:r>
              <a:rPr lang="en" sz="2500" i="1" dirty="0">
                <a:solidFill>
                  <a:schemeClr val="dk1"/>
                </a:solidFill>
              </a:rPr>
              <a:t>; hold fast what is good. 22 Abstain from </a:t>
            </a:r>
            <a:r>
              <a:rPr lang="en" sz="2500" i="1" u="sng" dirty="0">
                <a:solidFill>
                  <a:schemeClr val="dk1"/>
                </a:solidFill>
              </a:rPr>
              <a:t>every</a:t>
            </a:r>
            <a:r>
              <a:rPr lang="en" sz="2500" i="1" dirty="0">
                <a:solidFill>
                  <a:schemeClr val="dk1"/>
                </a:solidFill>
              </a:rPr>
              <a:t> form of evil.”</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61075" y="0"/>
            <a:ext cx="94479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PERSONAL EXAMPLES</a:t>
            </a:r>
            <a:endParaRPr sz="5000" b="1">
              <a:solidFill>
                <a:srgbClr val="00FFFF"/>
              </a:solidFill>
            </a:endParaRPr>
          </a:p>
        </p:txBody>
      </p:sp>
      <p:sp>
        <p:nvSpPr>
          <p:cNvPr id="73" name="Google Shape;73;p16"/>
          <p:cNvSpPr txBox="1">
            <a:spLocks noGrp="1"/>
          </p:cNvSpPr>
          <p:nvPr>
            <p:ph type="subTitle" idx="1"/>
          </p:nvPr>
        </p:nvSpPr>
        <p:spPr>
          <a:xfrm>
            <a:off x="-161075" y="523800"/>
            <a:ext cx="9365700" cy="46197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There are certain musical artists, particularly from the 70s and 80s, whom I really enjoy, so I quickly gathered up almost all of their songs.  But as I listened to some of them, I found these examples, among many.</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John Lennon - “Imagine”.  </a:t>
            </a:r>
            <a:r>
              <a:rPr lang="en" sz="1900" dirty="0">
                <a:solidFill>
                  <a:schemeClr val="dk1"/>
                </a:solidFill>
              </a:rPr>
              <a:t>“Imagine there's no heaven.  It's easy if you try.  No hell below us.  Above us, only sky…Nothing to kill or die for, and no religion, too.”</a:t>
            </a:r>
            <a:endParaRPr sz="1900"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Billy Joel - “Only the good die young”.  First of all this TITLE is not true.  </a:t>
            </a:r>
            <a:r>
              <a:rPr lang="en" sz="1900" u="sng" dirty="0">
                <a:solidFill>
                  <a:srgbClr val="FFFF00"/>
                </a:solidFill>
              </a:rPr>
              <a:t>Prov.3:2</a:t>
            </a:r>
            <a:r>
              <a:rPr lang="en" sz="1900" dirty="0">
                <a:solidFill>
                  <a:srgbClr val="FFFF00"/>
                </a:solidFill>
              </a:rPr>
              <a:t> </a:t>
            </a:r>
            <a:r>
              <a:rPr lang="en" sz="1900" i="1" dirty="0">
                <a:solidFill>
                  <a:schemeClr val="dk1"/>
                </a:solidFill>
              </a:rPr>
              <a:t>“For length of days and long life and peace they will add to you.”  </a:t>
            </a:r>
            <a:r>
              <a:rPr lang="en" sz="1900" dirty="0">
                <a:solidFill>
                  <a:srgbClr val="FFFF00"/>
                </a:solidFill>
              </a:rPr>
              <a:t>And it has this verse:  </a:t>
            </a:r>
            <a:r>
              <a:rPr lang="en" sz="1900" dirty="0">
                <a:solidFill>
                  <a:schemeClr val="dk1"/>
                </a:solidFill>
              </a:rPr>
              <a:t>“They say there’s a heaven for those who will wait.  Some say it’s better but I say it ain’t.  I’d rather laugh with the sinners than cry with the saints.  Sinners are much more fun.”</a:t>
            </a:r>
            <a:r>
              <a:rPr lang="en" sz="1900" dirty="0">
                <a:solidFill>
                  <a:srgbClr val="FFFF00"/>
                </a:solidFill>
              </a:rPr>
              <a:t>  </a:t>
            </a:r>
            <a:r>
              <a:rPr lang="en" sz="1900" dirty="0">
                <a:solidFill>
                  <a:srgbClr val="00FFFF"/>
                </a:solidFill>
              </a:rPr>
              <a:t>Should I be listening to this?</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Phil Collins - One of his most famous songs, (and one of the best drum sequences of all time), is “In the air tonight”.  But in this song, TWENTY-FOUR TIMES, he says the words </a:t>
            </a:r>
            <a:r>
              <a:rPr lang="en" sz="1900" dirty="0">
                <a:solidFill>
                  <a:schemeClr val="dk1"/>
                </a:solidFill>
              </a:rPr>
              <a:t>“Oh Lord!”</a:t>
            </a:r>
            <a:r>
              <a:rPr lang="en" sz="1900" dirty="0">
                <a:solidFill>
                  <a:srgbClr val="FFFF00"/>
                </a:solidFill>
              </a:rPr>
              <a:t>  </a:t>
            </a:r>
            <a:r>
              <a:rPr lang="en" sz="1900" dirty="0">
                <a:solidFill>
                  <a:srgbClr val="00FFFF"/>
                </a:solidFill>
              </a:rPr>
              <a:t>And this song is NOT a prayer. </a:t>
            </a:r>
            <a:r>
              <a:rPr lang="en" sz="1900" u="sng" dirty="0">
                <a:solidFill>
                  <a:srgbClr val="FFFF00"/>
                </a:solidFill>
              </a:rPr>
              <a:t>Ps.111:9</a:t>
            </a:r>
            <a:r>
              <a:rPr lang="en" sz="1900" dirty="0">
                <a:solidFill>
                  <a:srgbClr val="FFFF00"/>
                </a:solidFill>
              </a:rPr>
              <a:t> </a:t>
            </a:r>
            <a:r>
              <a:rPr lang="en" sz="1900" i="1" dirty="0">
                <a:solidFill>
                  <a:schemeClr val="dk1"/>
                </a:solidFill>
              </a:rPr>
              <a:t>“...Holy and awesome is His name.”</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How many of our “favorite” songs today include profanity, vulgarity, violence, blasphemy, and/or exalt sins like lust, fornication, adultery, revenge, pride, criminal activity, drunkenness, addictions, covetousness, nakedness, etc?</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VIDEO - MOVIES - SHOWS</a:t>
            </a:r>
            <a:endParaRPr sz="5000" b="1">
              <a:solidFill>
                <a:srgbClr val="00FFFF"/>
              </a:solidFill>
            </a:endParaRPr>
          </a:p>
        </p:txBody>
      </p:sp>
      <p:sp>
        <p:nvSpPr>
          <p:cNvPr id="79" name="Google Shape;79;p17"/>
          <p:cNvSpPr txBox="1">
            <a:spLocks noGrp="1"/>
          </p:cNvSpPr>
          <p:nvPr>
            <p:ph type="subTitle" idx="1"/>
          </p:nvPr>
        </p:nvSpPr>
        <p:spPr>
          <a:xfrm>
            <a:off x="-161075" y="399300"/>
            <a:ext cx="9365700" cy="47442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Col.3:1-8</a:t>
            </a:r>
            <a:r>
              <a:rPr lang="en" sz="2400">
                <a:solidFill>
                  <a:srgbClr val="00FFFF"/>
                </a:solidFill>
              </a:rPr>
              <a:t> </a:t>
            </a:r>
            <a:r>
              <a:rPr lang="en" sz="2400" i="1">
                <a:solidFill>
                  <a:schemeClr val="dk1"/>
                </a:solidFill>
              </a:rPr>
              <a:t>“If then you were raised with Christ, </a:t>
            </a:r>
            <a:r>
              <a:rPr lang="en" sz="2400" i="1" u="sng">
                <a:solidFill>
                  <a:schemeClr val="dk1"/>
                </a:solidFill>
              </a:rPr>
              <a:t>seek those things which are above</a:t>
            </a:r>
            <a:r>
              <a:rPr lang="en" sz="2400" i="1">
                <a:solidFill>
                  <a:schemeClr val="dk1"/>
                </a:solidFill>
              </a:rPr>
              <a:t>, where Christ is, sitting at the right hand of God. 2 </a:t>
            </a:r>
            <a:r>
              <a:rPr lang="en" sz="2400" i="1" u="sng">
                <a:solidFill>
                  <a:schemeClr val="dk1"/>
                </a:solidFill>
              </a:rPr>
              <a:t>Set your mind on things above</a:t>
            </a:r>
            <a:r>
              <a:rPr lang="en" sz="2400" i="1">
                <a:solidFill>
                  <a:schemeClr val="dk1"/>
                </a:solidFill>
              </a:rPr>
              <a:t>, not on things on the earth. 3 For you died, and your life is hidden with Christ in God. 4 When Christ who is our life appears, then you also will appear with Him in glory. 5 Therefore put to death your members which are on the earth: fornication, uncleanness, passion, evil desire, and covetousness, which is idolatry. 6 Because of these things the wrath of God is coming upon the sons of disobedience, 7 in which you yourselves once walked when you lived in them. 8 But now </a:t>
            </a:r>
            <a:r>
              <a:rPr lang="en" sz="2400" i="1" u="sng">
                <a:solidFill>
                  <a:schemeClr val="dk1"/>
                </a:solidFill>
              </a:rPr>
              <a:t>you yourselves are to put off all these: anger, wrath, malice, blasphemy, filthy language out of your mouth</a:t>
            </a:r>
            <a:r>
              <a:rPr lang="en" sz="2400" i="1">
                <a:solidFill>
                  <a:schemeClr val="dk1"/>
                </a:solidFill>
              </a:rPr>
              <a:t>.”</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WARNING</a:t>
            </a:r>
            <a:r>
              <a:rPr lang="en" sz="2400">
                <a:solidFill>
                  <a:srgbClr val="FFFF00"/>
                </a:solidFill>
              </a:rPr>
              <a:t> - The next slide contains language (abbreviated) from a couple popular films.  Look away if you need to.</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OUR “BEST PICTURES”?</a:t>
            </a:r>
            <a:endParaRPr sz="5000" b="1">
              <a:solidFill>
                <a:srgbClr val="00FFFF"/>
              </a:solidFill>
            </a:endParaRPr>
          </a:p>
        </p:txBody>
      </p:sp>
      <p:sp>
        <p:nvSpPr>
          <p:cNvPr id="85" name="Google Shape;85;p18"/>
          <p:cNvSpPr txBox="1">
            <a:spLocks noGrp="1"/>
          </p:cNvSpPr>
          <p:nvPr>
            <p:ph type="subTitle" idx="1"/>
          </p:nvPr>
        </p:nvSpPr>
        <p:spPr>
          <a:xfrm>
            <a:off x="-161075" y="399300"/>
            <a:ext cx="9365700" cy="47442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THE HURT LOCKER - WINNER: BEST PICTURE OF THE YEAR - 2010</a:t>
            </a:r>
            <a:r>
              <a:rPr lang="en" sz="2400" dirty="0">
                <a:solidFill>
                  <a:srgbClr val="FFFF00"/>
                </a:solidFill>
              </a:rPr>
              <a:t>  (From Screenit) Alcohol/Drugs – Moderate, Blood – Extreme, Sex/Nudity – Moderate, Violence – Extreme, Profanity – Extreme. </a:t>
            </a:r>
            <a:r>
              <a:rPr lang="en" sz="2400" u="sng" dirty="0">
                <a:solidFill>
                  <a:srgbClr val="FFFF00"/>
                </a:solidFill>
              </a:rPr>
              <a:t>PROFANITY</a:t>
            </a:r>
            <a:r>
              <a:rPr lang="en" sz="2400" dirty="0">
                <a:solidFill>
                  <a:srgbClr val="FFFF00"/>
                </a:solidFill>
              </a:rPr>
              <a:t> – At least 78 “F” words (6 preceded by “Mother”), 46 “S” words (1 preceded by “Bull”), 1 racial slur, 3 slang terms for male genitals, 6 “Hell”, 3 “A” words (1 ending in “hole”), 2 “Cr..”, 1 “D” word, 2 “B” words (1 preceded by “son of a”), 2 Bast…, 6 God-D…, 5 Jesus, 1 Jesus Christ, 1 My God, 1 Oh God.</a:t>
            </a:r>
            <a:endParaRPr sz="2400" dirty="0">
              <a:solidFill>
                <a:srgbClr val="FFFF00"/>
              </a:solidFill>
            </a:endParaRPr>
          </a:p>
          <a:p>
            <a:pPr marL="457200" lvl="0" indent="-381000" algn="l" rtl="0">
              <a:lnSpc>
                <a:spcPct val="90000"/>
              </a:lnSpc>
              <a:spcBef>
                <a:spcPts val="0"/>
              </a:spcBef>
              <a:spcAft>
                <a:spcPts val="0"/>
              </a:spcAft>
              <a:buClr>
                <a:schemeClr val="dk1"/>
              </a:buClr>
              <a:buSzPts val="2400"/>
              <a:buChar char="●"/>
            </a:pPr>
            <a:r>
              <a:rPr lang="en" sz="2300" u="sng" dirty="0">
                <a:solidFill>
                  <a:schemeClr val="dk1"/>
                </a:solidFill>
              </a:rPr>
              <a:t>Best Picture 2024 - Oppenheimer.</a:t>
            </a:r>
            <a:r>
              <a:rPr lang="en" sz="2300" dirty="0">
                <a:solidFill>
                  <a:schemeClr val="dk1"/>
                </a:solidFill>
              </a:rPr>
              <a:t> (IMBD) Several sex scenes with partial nudity, including long sequences with bare breasts. Recurring infidelity. Strong language includes a few uses of “f - - -," + (slang for male genitals)," "god- - - -," and "s - - -."</a:t>
            </a:r>
            <a:endParaRPr sz="2300" dirty="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a:t>
            </a:r>
            <a:r>
              <a:rPr lang="en" sz="2300" u="sng" dirty="0">
                <a:solidFill>
                  <a:srgbClr val="00FFFF"/>
                </a:solidFill>
              </a:rPr>
              <a:t>Good Will Hunting</a:t>
            </a:r>
            <a:r>
              <a:rPr lang="en" sz="2300" dirty="0">
                <a:solidFill>
                  <a:srgbClr val="00FFFF"/>
                </a:solidFill>
              </a:rPr>
              <a:t>” - 154 “f” words!  (More than one per minute!)</a:t>
            </a:r>
            <a:endParaRPr sz="2300" dirty="0">
              <a:solidFill>
                <a:srgbClr val="00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SOCIETY VERSUS GOD</a:t>
            </a:r>
            <a:endParaRPr sz="5000" b="1">
              <a:solidFill>
                <a:srgbClr val="00FFFF"/>
              </a:solidFill>
            </a:endParaRPr>
          </a:p>
        </p:txBody>
      </p:sp>
      <p:sp>
        <p:nvSpPr>
          <p:cNvPr id="91" name="Google Shape;91;p19"/>
          <p:cNvSpPr txBox="1">
            <a:spLocks noGrp="1"/>
          </p:cNvSpPr>
          <p:nvPr>
            <p:ph type="subTitle" idx="1"/>
          </p:nvPr>
        </p:nvSpPr>
        <p:spPr>
          <a:xfrm>
            <a:off x="-134000" y="399300"/>
            <a:ext cx="9338700" cy="47442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Lk.16:15</a:t>
            </a:r>
            <a:r>
              <a:rPr lang="en" sz="2500" dirty="0">
                <a:solidFill>
                  <a:srgbClr val="FFFF00"/>
                </a:solidFill>
              </a:rPr>
              <a:t> </a:t>
            </a:r>
            <a:r>
              <a:rPr lang="en" sz="2500" i="1" dirty="0">
                <a:solidFill>
                  <a:schemeClr val="dk1"/>
                </a:solidFill>
              </a:rPr>
              <a:t>“And He said to them, “You are those who justify yourselves before men, but God knows your hearts. </a:t>
            </a:r>
            <a:r>
              <a:rPr lang="en" sz="2500" i="1" u="sng" dirty="0">
                <a:solidFill>
                  <a:schemeClr val="dk1"/>
                </a:solidFill>
              </a:rPr>
              <a:t>For what is highly esteemed among men is an abomination in the sight of God</a:t>
            </a:r>
            <a:r>
              <a:rPr lang="en" sz="2500" i="1" dirty="0">
                <a:solidFill>
                  <a:schemeClr val="dk1"/>
                </a:solidFill>
              </a:rPr>
              <a:t>.”  </a:t>
            </a:r>
            <a:r>
              <a:rPr lang="en" sz="2500" dirty="0">
                <a:solidFill>
                  <a:schemeClr val="accent1">
                    <a:lumMod val="60000"/>
                    <a:lumOff val="40000"/>
                  </a:schemeClr>
                </a:solidFill>
              </a:rPr>
              <a:t>What man considers great, God is repeled by!</a:t>
            </a:r>
            <a:endParaRPr sz="2500" i="1" dirty="0">
              <a:solidFill>
                <a:schemeClr val="accent1">
                  <a:lumMod val="60000"/>
                  <a:lumOff val="40000"/>
                </a:schemeClr>
              </a:solidFill>
            </a:endParaRPr>
          </a:p>
          <a:p>
            <a:pPr marL="457200" lvl="0" indent="-393700" algn="l" rtl="0">
              <a:lnSpc>
                <a:spcPct val="90000"/>
              </a:lnSpc>
              <a:spcBef>
                <a:spcPts val="0"/>
              </a:spcBef>
              <a:spcAft>
                <a:spcPts val="0"/>
              </a:spcAft>
              <a:buClr>
                <a:srgbClr val="FFFF00"/>
              </a:buClr>
              <a:buSzPts val="2600"/>
              <a:buChar char="●"/>
            </a:pPr>
            <a:r>
              <a:rPr lang="en" sz="2500" dirty="0">
                <a:solidFill>
                  <a:srgbClr val="FFFF00"/>
                </a:solidFill>
              </a:rPr>
              <a:t>Do you know the difference between profanity and vulgarity?</a:t>
            </a:r>
            <a:endParaRPr sz="2500" dirty="0">
              <a:solidFill>
                <a:srgbClr val="FFFF00"/>
              </a:solidFill>
            </a:endParaRPr>
          </a:p>
          <a:p>
            <a:pPr marL="457200" lvl="0" indent="-393700" algn="l" rtl="0">
              <a:lnSpc>
                <a:spcPct val="90000"/>
              </a:lnSpc>
              <a:spcBef>
                <a:spcPts val="0"/>
              </a:spcBef>
              <a:spcAft>
                <a:spcPts val="0"/>
              </a:spcAft>
              <a:buClr>
                <a:schemeClr val="dk1"/>
              </a:buClr>
              <a:buSzPts val="2600"/>
              <a:buChar char="●"/>
            </a:pPr>
            <a:r>
              <a:rPr lang="en" sz="2500" u="sng" dirty="0">
                <a:solidFill>
                  <a:schemeClr val="dk1"/>
                </a:solidFill>
              </a:rPr>
              <a:t>Profanity</a:t>
            </a:r>
            <a:r>
              <a:rPr lang="en" sz="2500" dirty="0">
                <a:solidFill>
                  <a:schemeClr val="dk1"/>
                </a:solidFill>
              </a:rPr>
              <a:t> - You are “profaning” something that is holy, unique or special and treating it as common.  Treating the name of, or even the word, “God”, common is an example of “profanity”.  We do the same with bible words like heaven, hell, and holy.</a:t>
            </a:r>
            <a:endParaRPr sz="2500" dirty="0">
              <a:solidFill>
                <a:schemeClr val="dk1"/>
              </a:solidFill>
            </a:endParaRPr>
          </a:p>
          <a:p>
            <a:pPr marL="457200" lvl="0" indent="-393700" algn="l" rtl="0">
              <a:lnSpc>
                <a:spcPct val="90000"/>
              </a:lnSpc>
              <a:spcBef>
                <a:spcPts val="0"/>
              </a:spcBef>
              <a:spcAft>
                <a:spcPts val="0"/>
              </a:spcAft>
              <a:buClr>
                <a:srgbClr val="00FFFF"/>
              </a:buClr>
              <a:buSzPts val="2600"/>
              <a:buChar char="●"/>
            </a:pPr>
            <a:r>
              <a:rPr lang="en" sz="2500" u="sng" dirty="0">
                <a:solidFill>
                  <a:srgbClr val="00FFFF"/>
                </a:solidFill>
              </a:rPr>
              <a:t>Vulgarity</a:t>
            </a:r>
            <a:r>
              <a:rPr lang="en" sz="2500" dirty="0">
                <a:solidFill>
                  <a:srgbClr val="00FFFF"/>
                </a:solidFill>
              </a:rPr>
              <a:t> - When we lift up something that is debased, vile, or private/intimate and treat it as common.  Language about human waste, anatomy, sexual activity are in this category.</a:t>
            </a:r>
            <a:endParaRPr sz="2400" u="sng"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PERFORMANCES - EVENTS</a:t>
            </a:r>
            <a:endParaRPr sz="5000" b="1">
              <a:solidFill>
                <a:srgbClr val="00FFFF"/>
              </a:solidFill>
            </a:endParaRPr>
          </a:p>
        </p:txBody>
      </p:sp>
      <p:sp>
        <p:nvSpPr>
          <p:cNvPr id="97" name="Google Shape;97;p20"/>
          <p:cNvSpPr txBox="1">
            <a:spLocks noGrp="1"/>
          </p:cNvSpPr>
          <p:nvPr>
            <p:ph type="subTitle" idx="1"/>
          </p:nvPr>
        </p:nvSpPr>
        <p:spPr>
          <a:xfrm>
            <a:off x="-52800" y="374925"/>
            <a:ext cx="9257700" cy="4768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100" u="sng" dirty="0">
                <a:solidFill>
                  <a:srgbClr val="FFFF00"/>
                </a:solidFill>
              </a:rPr>
              <a:t>Eph.5:1-12</a:t>
            </a:r>
            <a:r>
              <a:rPr lang="en" sz="2100" dirty="0">
                <a:solidFill>
                  <a:srgbClr val="00FFFF"/>
                </a:solidFill>
              </a:rPr>
              <a:t> </a:t>
            </a:r>
            <a:r>
              <a:rPr lang="en" sz="2100" i="1" dirty="0">
                <a:solidFill>
                  <a:schemeClr val="dk1"/>
                </a:solidFill>
              </a:rPr>
              <a:t>“Therefore </a:t>
            </a:r>
            <a:r>
              <a:rPr lang="en" sz="2100" i="1" u="sng" dirty="0">
                <a:solidFill>
                  <a:schemeClr val="dk1"/>
                </a:solidFill>
              </a:rPr>
              <a:t>be imitators of God</a:t>
            </a:r>
            <a:r>
              <a:rPr lang="en" sz="2100" i="1" dirty="0">
                <a:solidFill>
                  <a:schemeClr val="dk1"/>
                </a:solidFill>
              </a:rPr>
              <a:t> as dear children. 2 And walk in love, as Christ also has loved us and given Himself for us, an offering and a sacrifice to God for a sweet-smelling aroma.3 But fornication and all uncleanness or covetousness, let it not even be named among you, as is fitting for saints; 4 </a:t>
            </a:r>
            <a:r>
              <a:rPr lang="en" sz="2100" i="1" u="sng" dirty="0">
                <a:solidFill>
                  <a:schemeClr val="dk1"/>
                </a:solidFill>
              </a:rPr>
              <a:t>neither filthiness, nor foolish talking, nor coarse jesting, which are not fitting, but rather giving of thanks</a:t>
            </a:r>
            <a:r>
              <a:rPr lang="en" sz="2100" i="1" dirty="0">
                <a:solidFill>
                  <a:schemeClr val="dk1"/>
                </a:solidFill>
              </a:rPr>
              <a:t>. 5 For this you know, that no fornicator, unclean person, nor covetous man, who is an idolater, has any inheritance in the kingdom of Christ and God. 6 Let no one deceive you with empty words, for because of these things the wrath of God comes upon the sons of disobedience. 7 </a:t>
            </a:r>
            <a:r>
              <a:rPr lang="en" sz="2100" i="1" u="sng" dirty="0">
                <a:solidFill>
                  <a:schemeClr val="dk1"/>
                </a:solidFill>
              </a:rPr>
              <a:t>Therefore do not be partakers with them</a:t>
            </a:r>
            <a:r>
              <a:rPr lang="en" sz="2100" i="1" dirty="0">
                <a:solidFill>
                  <a:schemeClr val="dk1"/>
                </a:solidFill>
              </a:rPr>
              <a:t>. 8 For you were once darkness, but now you are light in the Lord. Walk as children of light 9 (for the fruit of the Spirit is in all goodness, righteousness, and truth), 10 </a:t>
            </a:r>
            <a:r>
              <a:rPr lang="en" sz="2100" i="1" u="sng" dirty="0">
                <a:solidFill>
                  <a:schemeClr val="dk1"/>
                </a:solidFill>
              </a:rPr>
              <a:t>finding out what is acceptable to the Lord</a:t>
            </a:r>
            <a:r>
              <a:rPr lang="en" sz="2100" i="1" dirty="0">
                <a:solidFill>
                  <a:schemeClr val="dk1"/>
                </a:solidFill>
              </a:rPr>
              <a:t>. 11 And </a:t>
            </a:r>
            <a:r>
              <a:rPr lang="en" sz="2100" i="1" u="sng" dirty="0">
                <a:solidFill>
                  <a:schemeClr val="dk1"/>
                </a:solidFill>
              </a:rPr>
              <a:t>have no fellowship with the unfruitful works of darkness, but rather expose them</a:t>
            </a:r>
            <a:r>
              <a:rPr lang="en" sz="2100" i="1" dirty="0">
                <a:solidFill>
                  <a:schemeClr val="dk1"/>
                </a:solidFill>
              </a:rPr>
              <a:t>. 12 </a:t>
            </a:r>
            <a:r>
              <a:rPr lang="en" sz="2100" i="1" u="sng" dirty="0">
                <a:solidFill>
                  <a:schemeClr val="dk1"/>
                </a:solidFill>
              </a:rPr>
              <a:t>For it is shameful even to speak of those things which are done by them in secret</a:t>
            </a:r>
            <a:r>
              <a:rPr lang="en" sz="2100" i="1" dirty="0">
                <a:solidFill>
                  <a:schemeClr val="dk1"/>
                </a:solidFill>
              </a:rPr>
              <a:t>.”</a:t>
            </a:r>
            <a:endParaRPr sz="2100" i="1" dirty="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I’m going to show some images quickly, but be warned.</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61075" y="0"/>
            <a:ext cx="94479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SO IS THIS ACCEPTABLE?</a:t>
            </a:r>
            <a:endParaRPr sz="5000" b="1" dirty="0">
              <a:solidFill>
                <a:srgbClr val="00FFFF"/>
              </a:solidFill>
            </a:endParaRPr>
          </a:p>
        </p:txBody>
      </p:sp>
      <p:sp>
        <p:nvSpPr>
          <p:cNvPr id="103" name="Google Shape;103;p21"/>
          <p:cNvSpPr txBox="1">
            <a:spLocks noGrp="1"/>
          </p:cNvSpPr>
          <p:nvPr>
            <p:ph type="subTitle" idx="1"/>
          </p:nvPr>
        </p:nvSpPr>
        <p:spPr>
          <a:xfrm>
            <a:off x="-52800" y="510300"/>
            <a:ext cx="9257700" cy="46332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US" sz="2100" dirty="0">
                <a:solidFill>
                  <a:srgbClr val="FFFF00"/>
                </a:solidFill>
              </a:rPr>
              <a:t>(This slide originally contained images of Carrie Underwood, Beyonce, Taylor Swift, and Jennifer Lopez in concert.)</a:t>
            </a:r>
            <a:endParaRPr sz="2100" dirty="0">
              <a:solidFill>
                <a:srgbClr val="FFFF00"/>
              </a:solidFill>
            </a:endParaRPr>
          </a:p>
          <a:p>
            <a:pPr marL="0" lvl="0" indent="0" algn="l" rtl="0">
              <a:lnSpc>
                <a:spcPct val="90000"/>
              </a:lnSpc>
              <a:spcBef>
                <a:spcPts val="0"/>
              </a:spcBef>
              <a:spcAft>
                <a:spcPts val="0"/>
              </a:spcAft>
              <a:buNone/>
            </a:pPr>
            <a:endParaRPr sz="2100" dirty="0">
              <a:solidFill>
                <a:srgbClr val="00FFFF"/>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2679</Words>
  <Application>Microsoft Office PowerPoint</Application>
  <PresentationFormat>On-screen Show (16:9)</PresentationFormat>
  <Paragraphs>68</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CHRISTIANS AND ENTERTAINMENT</vt:lpstr>
      <vt:lpstr>THE ESSENTIAL PASSAGE</vt:lpstr>
      <vt:lpstr>MUSIC CHOICES</vt:lpstr>
      <vt:lpstr>PERSONAL EXAMPLES</vt:lpstr>
      <vt:lpstr>VIDEO - MOVIES - SHOWS</vt:lpstr>
      <vt:lpstr>OUR “BEST PICTURES”?</vt:lpstr>
      <vt:lpstr>SOCIETY VERSUS GOD</vt:lpstr>
      <vt:lpstr>PERFORMANCES - EVENTS</vt:lpstr>
      <vt:lpstr>SO IS THIS ACCEPTABLE?</vt:lpstr>
      <vt:lpstr>A MOMENT FOR THE WORD</vt:lpstr>
      <vt:lpstr>OR IS THIS ACCEPTABLE?</vt:lpstr>
      <vt:lpstr>A MOMENT FOR THE WORD</vt:lpstr>
      <vt:lpstr>OR IS THIS ACCEPTABLE?</vt:lpstr>
      <vt:lpstr>SEEN ENOUGH?</vt:lpstr>
      <vt:lpstr>MORE COULD BE SAID</vt:lpstr>
      <vt:lpstr>ARE WE “DIFFERENT”?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2024-06-08T16:25:53Z</dcterms:modified>
</cp:coreProperties>
</file>