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dde6084838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dde608483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dde6084838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dde6084838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dde6084838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dde6084838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dde6084838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dde608483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dde6084838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dde608483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dde6084838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dde6084838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dde6084838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dde6084838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dde6084838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dde6084838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de6084838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dde6084838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dde6084838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dde6084838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2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WOMEN </a:t>
            </a:r>
            <a:r>
              <a:rPr lang="en" sz="6000" b="1" u="sng">
                <a:solidFill>
                  <a:srgbClr val="00FFFF"/>
                </a:solidFill>
              </a:rPr>
              <a:t>CAN</a:t>
            </a:r>
            <a:r>
              <a:rPr lang="en" sz="6000" b="1">
                <a:solidFill>
                  <a:srgbClr val="00FFFF"/>
                </a:solidFill>
              </a:rPr>
              <a:t> DIVORCE</a:t>
            </a:r>
            <a:endParaRPr sz="6000" b="1">
              <a:solidFill>
                <a:srgbClr val="00FFFF"/>
              </a:solidFill>
            </a:endParaRPr>
          </a:p>
        </p:txBody>
      </p:sp>
      <p:sp>
        <p:nvSpPr>
          <p:cNvPr id="55" name="Google Shape;55;p13"/>
          <p:cNvSpPr txBox="1">
            <a:spLocks noGrp="1"/>
          </p:cNvSpPr>
          <p:nvPr>
            <p:ph type="subTitle" idx="1"/>
          </p:nvPr>
        </p:nvSpPr>
        <p:spPr>
          <a:xfrm>
            <a:off x="0" y="583375"/>
            <a:ext cx="9144000" cy="456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50" u="sng">
                <a:solidFill>
                  <a:srgbClr val="FFFF00"/>
                </a:solidFill>
              </a:rPr>
              <a:t>Matt.19:1-9</a:t>
            </a:r>
            <a:r>
              <a:rPr lang="en" sz="1950">
                <a:solidFill>
                  <a:schemeClr val="dk1"/>
                </a:solidFill>
              </a:rPr>
              <a:t> </a:t>
            </a:r>
            <a:r>
              <a:rPr lang="en" sz="1950">
                <a:solidFill>
                  <a:srgbClr val="00FFFF"/>
                </a:solidFill>
              </a:rPr>
              <a:t>(KJV)</a:t>
            </a:r>
            <a:r>
              <a:rPr lang="en" sz="1950">
                <a:solidFill>
                  <a:schemeClr val="dk1"/>
                </a:solidFill>
              </a:rPr>
              <a:t> </a:t>
            </a:r>
            <a:r>
              <a:rPr lang="en" sz="1950" i="1">
                <a:solidFill>
                  <a:schemeClr val="dk1"/>
                </a:solidFill>
              </a:rPr>
              <a:t>“And it came to pass, that when Jesus had finished these sayings, he departed from Galilee, and came into the coasts of Judaea beyond Jordan; 2 And great multitudes followed him; and he healed them there. 3 The Pharisees also came unto him, tempting him, and saying unto him, </a:t>
            </a:r>
            <a:r>
              <a:rPr lang="en" sz="1950" i="1" u="sng">
                <a:solidFill>
                  <a:schemeClr val="dk1"/>
                </a:solidFill>
              </a:rPr>
              <a:t>Is it lawful for a man</a:t>
            </a:r>
            <a:r>
              <a:rPr lang="en" sz="1950" i="1">
                <a:solidFill>
                  <a:schemeClr val="dk1"/>
                </a:solidFill>
              </a:rPr>
              <a:t> to put away his wife for every cause? 4 And he answered and said unto them, </a:t>
            </a:r>
            <a:r>
              <a:rPr lang="en" sz="1950" i="1" u="sng">
                <a:solidFill>
                  <a:schemeClr val="dk1"/>
                </a:solidFill>
              </a:rPr>
              <a:t>Have ye not read, that he which made them at the beginning made them male and female</a:t>
            </a:r>
            <a:r>
              <a:rPr lang="en" sz="1950" i="1">
                <a:solidFill>
                  <a:schemeClr val="dk1"/>
                </a:solidFill>
              </a:rPr>
              <a:t>, 5 And said, For this cause shall </a:t>
            </a:r>
            <a:r>
              <a:rPr lang="en" sz="1950" i="1" u="sng">
                <a:solidFill>
                  <a:schemeClr val="dk1"/>
                </a:solidFill>
              </a:rPr>
              <a:t>a man</a:t>
            </a:r>
            <a:r>
              <a:rPr lang="en" sz="1950" i="1">
                <a:solidFill>
                  <a:schemeClr val="dk1"/>
                </a:solidFill>
              </a:rPr>
              <a:t> leave father and mother, and shall cleave to his wife: and they twain shall be one flesh? 6 Wherefore </a:t>
            </a:r>
            <a:r>
              <a:rPr lang="en" sz="1950" i="1" u="sng">
                <a:solidFill>
                  <a:schemeClr val="dk1"/>
                </a:solidFill>
              </a:rPr>
              <a:t>they are no more twain, but one flesh</a:t>
            </a:r>
            <a:r>
              <a:rPr lang="en" sz="1950" i="1">
                <a:solidFill>
                  <a:schemeClr val="dk1"/>
                </a:solidFill>
              </a:rPr>
              <a:t>. What therefore God hath joined together, let not man put asunder. 7 They say unto him, Why did Moses then command to give a writing of divorcement, and to </a:t>
            </a:r>
            <a:r>
              <a:rPr lang="en" sz="1950" i="1" u="sng">
                <a:solidFill>
                  <a:schemeClr val="dk1"/>
                </a:solidFill>
              </a:rPr>
              <a:t>put her away</a:t>
            </a:r>
            <a:r>
              <a:rPr lang="en" sz="1950" i="1">
                <a:solidFill>
                  <a:schemeClr val="dk1"/>
                </a:solidFill>
              </a:rPr>
              <a:t>? 8 He saith unto them, Moses </a:t>
            </a:r>
            <a:r>
              <a:rPr lang="en" sz="1950" i="1" u="sng">
                <a:solidFill>
                  <a:schemeClr val="dk1"/>
                </a:solidFill>
              </a:rPr>
              <a:t>because of the hardness of your hearts</a:t>
            </a:r>
            <a:r>
              <a:rPr lang="en" sz="1950" i="1">
                <a:solidFill>
                  <a:schemeClr val="dk1"/>
                </a:solidFill>
              </a:rPr>
              <a:t> suffered you to put away your wives: but </a:t>
            </a:r>
            <a:r>
              <a:rPr lang="en" sz="1950" i="1" u="sng">
                <a:solidFill>
                  <a:schemeClr val="dk1"/>
                </a:solidFill>
              </a:rPr>
              <a:t>from the beginning it was not so</a:t>
            </a:r>
            <a:r>
              <a:rPr lang="en" sz="1950" i="1">
                <a:solidFill>
                  <a:schemeClr val="dk1"/>
                </a:solidFill>
              </a:rPr>
              <a:t>. 9 And I say unto you, Whosoever shall put away his wife, </a:t>
            </a:r>
            <a:r>
              <a:rPr lang="en" sz="1950" i="1" u="sng">
                <a:solidFill>
                  <a:schemeClr val="dk1"/>
                </a:solidFill>
              </a:rPr>
              <a:t>except it be for fornication</a:t>
            </a:r>
            <a:r>
              <a:rPr lang="en" sz="1950" i="1">
                <a:solidFill>
                  <a:schemeClr val="dk1"/>
                </a:solidFill>
              </a:rPr>
              <a:t>, and shall marry another, committeth adultery: and whoso marrieth her which is put away doth commit adultery.”</a:t>
            </a:r>
            <a:endParaRPr sz="195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DOES IT END? - 3</a:t>
            </a:r>
            <a:endParaRPr sz="5000" b="1">
              <a:solidFill>
                <a:srgbClr val="00FFFF"/>
              </a:solidFill>
            </a:endParaRPr>
          </a:p>
        </p:txBody>
      </p:sp>
      <p:sp>
        <p:nvSpPr>
          <p:cNvPr id="109" name="Google Shape;109;p22"/>
          <p:cNvSpPr txBox="1">
            <a:spLocks noGrp="1"/>
          </p:cNvSpPr>
          <p:nvPr>
            <p:ph type="subTitle" idx="1"/>
          </p:nvPr>
        </p:nvSpPr>
        <p:spPr>
          <a:xfrm>
            <a:off x="-194900" y="380350"/>
            <a:ext cx="9380100" cy="4763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1 Jn.2:1</a:t>
            </a:r>
            <a:r>
              <a:rPr lang="en" sz="1900">
                <a:solidFill>
                  <a:srgbClr val="00FFFF"/>
                </a:solidFill>
              </a:rPr>
              <a:t> - Is it only men who have an advocate with God the Father?</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Rom.14:13-21</a:t>
            </a:r>
            <a:r>
              <a:rPr lang="en" sz="1900">
                <a:solidFill>
                  <a:srgbClr val="00FFFF"/>
                </a:solidFill>
              </a:rPr>
              <a:t> - Can I put a stumbling block in my sister’s way?</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1 Cor.6:6</a:t>
            </a:r>
            <a:r>
              <a:rPr lang="en" sz="1900">
                <a:solidFill>
                  <a:srgbClr val="00FFFF"/>
                </a:solidFill>
              </a:rPr>
              <a:t> - Does this mean sisters in Christ can sue each other in court?</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Rev.3:8-11</a:t>
            </a:r>
            <a:r>
              <a:rPr lang="en" sz="1900">
                <a:solidFill>
                  <a:srgbClr val="00FFFF"/>
                </a:solidFill>
              </a:rPr>
              <a:t> - Could a woman shut the door Jesus had opened, and also take away their crown?</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Rev.3:20</a:t>
            </a:r>
            <a:r>
              <a:rPr lang="en" sz="1900">
                <a:solidFill>
                  <a:srgbClr val="00FFFF"/>
                </a:solidFill>
              </a:rPr>
              <a:t> - Is it only men who should hear the voice of Jesus and open the door so that He can dine with them?</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Rev.22:18-19</a:t>
            </a:r>
            <a:r>
              <a:rPr lang="en" sz="1900">
                <a:solidFill>
                  <a:srgbClr val="00FFFF"/>
                </a:solidFill>
              </a:rPr>
              <a:t> - Could a woman take away or add to the words of that book?</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Matt.5:23-24</a:t>
            </a:r>
            <a:r>
              <a:rPr lang="en" sz="1900">
                <a:solidFill>
                  <a:srgbClr val="00FFFF"/>
                </a:solidFill>
              </a:rPr>
              <a:t> - Are we only to be reconciled to a brother we have wronged, but not a sister?</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Matt.18:15</a:t>
            </a:r>
            <a:r>
              <a:rPr lang="en" sz="1900">
                <a:solidFill>
                  <a:srgbClr val="00FFFF"/>
                </a:solidFill>
              </a:rPr>
              <a:t> - Are these instructions only for if a male sins against us?  Where are instructions for a female sinning against us?  How many times to forgive women?</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1 Jn.2:9-11</a:t>
            </a:r>
            <a:r>
              <a:rPr lang="en" sz="1900">
                <a:solidFill>
                  <a:srgbClr val="FFFF00"/>
                </a:solidFill>
              </a:rPr>
              <a:t>, </a:t>
            </a:r>
            <a:r>
              <a:rPr lang="en" sz="1900" u="sng">
                <a:solidFill>
                  <a:srgbClr val="FFFF00"/>
                </a:solidFill>
              </a:rPr>
              <a:t>1 Jn.3:15</a:t>
            </a:r>
            <a:r>
              <a:rPr lang="en" sz="1900">
                <a:solidFill>
                  <a:srgbClr val="00FFFF"/>
                </a:solidFill>
              </a:rPr>
              <a:t> - These passages only condemn hating our brother.  Does John intend the meaning that we can hate our sisters?</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Matt.5:28</a:t>
            </a:r>
            <a:r>
              <a:rPr lang="en" sz="1900">
                <a:solidFill>
                  <a:srgbClr val="00FFFF"/>
                </a:solidFill>
              </a:rPr>
              <a:t> - Is it only men who must not lust?  Or did Jesus ALSO mean that women should not lust after men either?  </a:t>
            </a:r>
            <a:r>
              <a:rPr lang="en" sz="1900">
                <a:solidFill>
                  <a:srgbClr val="FFFF00"/>
                </a:solidFill>
              </a:rPr>
              <a:t>(We could go on, and on, and on…)</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RAMIFICATIONS</a:t>
            </a:r>
            <a:endParaRPr sz="5000" b="1">
              <a:solidFill>
                <a:srgbClr val="00FFFF"/>
              </a:solidFill>
            </a:endParaRPr>
          </a:p>
        </p:txBody>
      </p:sp>
      <p:sp>
        <p:nvSpPr>
          <p:cNvPr id="115" name="Google Shape;115;p23"/>
          <p:cNvSpPr txBox="1">
            <a:spLocks noGrp="1"/>
          </p:cNvSpPr>
          <p:nvPr>
            <p:ph type="subTitle" idx="1"/>
          </p:nvPr>
        </p:nvSpPr>
        <p:spPr>
          <a:xfrm>
            <a:off x="-194900" y="380350"/>
            <a:ext cx="9420600" cy="4763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Some concluding thoughts as we close.  We need to think of the serious ramifications of this view, if it is true.</a:t>
            </a:r>
            <a:endParaRPr sz="1900" dirty="0">
              <a:solidFill>
                <a:srgbClr val="FFFF00"/>
              </a:solidFill>
            </a:endParaRPr>
          </a:p>
          <a:p>
            <a:pPr marL="457200" lvl="0" indent="-349250" algn="l" rtl="0">
              <a:spcBef>
                <a:spcPts val="0"/>
              </a:spcBef>
              <a:spcAft>
                <a:spcPts val="0"/>
              </a:spcAft>
              <a:buClr>
                <a:schemeClr val="dk1"/>
              </a:buClr>
              <a:buSzPts val="1900"/>
              <a:buChar char="●"/>
            </a:pPr>
            <a:r>
              <a:rPr lang="en" sz="1900" dirty="0">
                <a:solidFill>
                  <a:schemeClr val="dk1"/>
                </a:solidFill>
              </a:rPr>
              <a:t>Homosexual marriages?  This view would hold that a homosexual man converted to Christ cannot put away their spouse, because it was never specified.  Similarly, a lesbian married woman could not divorce her spouse.</a:t>
            </a:r>
            <a:endParaRPr sz="1900"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Even more significant is this.  If a doctrine of “women can NEVER divorce” is true, what is the Christian woman who divorced her husband and has remarried now to do?  You cannot argue that she must divorce her husband to get right with God, because you have said that women can never divorce!  This view would have women trapped in an adulterous relationship!</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But the TRUTH of the matter, from these verses, is this.  From the very beginning, which Jesus goes back to, God has allowed one exception for a divorce, and it is granted to women and men, and that is adultery.  (In the Law of Moses this also included marriages with nations whom God did not allow Israelites to marry.)  And someone in an adulterous marriage today, when they divorce to be right with God, is STILL divorcing for the cause of sexual immorality - THEIR OWN!</a:t>
            </a:r>
            <a:endParaRPr sz="19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QUESTION AT HAND</a:t>
            </a:r>
            <a:endParaRPr sz="5000" b="1">
              <a:solidFill>
                <a:srgbClr val="00FFFF"/>
              </a:solidFill>
            </a:endParaRPr>
          </a:p>
        </p:txBody>
      </p:sp>
      <p:sp>
        <p:nvSpPr>
          <p:cNvPr id="61" name="Google Shape;61;p14"/>
          <p:cNvSpPr txBox="1">
            <a:spLocks noGrp="1"/>
          </p:cNvSpPr>
          <p:nvPr>
            <p:ph type="subTitle" idx="1"/>
          </p:nvPr>
        </p:nvSpPr>
        <p:spPr>
          <a:xfrm>
            <a:off x="-161075" y="412825"/>
            <a:ext cx="9305100" cy="4730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 did not plan to teach this 2 part lesson until Wednesday evening, where we had an exhortation that I believe included 2 different false understandings of this subject.  Because it was taught publicly I feel I should share what I feel the scriptures teach on these subjects.  I have sent these thoughts to him.</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In short, the brother’s 2 points were this.  1) Because the Law of Moses, Jesus and Paul only spoke of men divorcing women, women have never been allowed to divorce for any reason.  This will be Part One.  2) Because Paul does not repeat the “exception clause” from Matt.5 and 19 in the “new covenant”, no Christian, male or female, can divorce today for any reason.  This will be addressed in Part Two, on the bigger issue of if Matthew, Mark, Luke and John are for Christians today, or were they only for the Jews?</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At face value I appreciate our brother’s adhering to strong biblical reasoning skills such as “Command, Example, Inference, and Silence.”  This is a great place to start, but this still leaves out much - such as context, intent, what is taught elsewhere, logical ramifications and contradictions, etc, as we’ll see.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CONTEXT</a:t>
            </a:r>
            <a:endParaRPr sz="5000" b="1">
              <a:solidFill>
                <a:srgbClr val="00FFFF"/>
              </a:solidFill>
            </a:endParaRPr>
          </a:p>
        </p:txBody>
      </p:sp>
      <p:sp>
        <p:nvSpPr>
          <p:cNvPr id="67" name="Google Shape;67;p15"/>
          <p:cNvSpPr txBox="1">
            <a:spLocks noGrp="1"/>
          </p:cNvSpPr>
          <p:nvPr>
            <p:ph type="subTitle" idx="1"/>
          </p:nvPr>
        </p:nvSpPr>
        <p:spPr>
          <a:xfrm>
            <a:off x="-194900" y="412825"/>
            <a:ext cx="9339000" cy="4730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When and where did this take place?  Jesus was being asked this question by Jewish men, and they were asking Jesus what was allowable from the Law of Moses.  In their society it would have been unheard of for women to be divorcing their husband - they would be shunned even for the attempt.</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Their question was “Is it lawful for a MAN …”  Why does it surprise us that Jesus responds with the same scenario that they ask Him about?  If your friend asked you where the oil filter is on their Ford, would you say “Well, on a Honda it’s right here.”?  So let’s first understand the context of the question will greatly affect the answer given.  If Jesus was asked about a woman divorcing their husband then His answer would have directly addressed that.</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But Jesus’ first response is amazing, because it DOES address both men and women.  “Have ye not read, that he which made them at the beginning made them male and female?”  In all of this Jesus is going back to the garden of Eden, and reminding them that God didn’t just make the man!  THEY are asking about Deuteronomy, but Jesus answers from Genesis 2!</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PARALLEL PASSAGE</a:t>
            </a:r>
            <a:endParaRPr sz="5000" b="1">
              <a:solidFill>
                <a:srgbClr val="00FFFF"/>
              </a:solidFill>
            </a:endParaRPr>
          </a:p>
        </p:txBody>
      </p:sp>
      <p:sp>
        <p:nvSpPr>
          <p:cNvPr id="73" name="Google Shape;73;p16"/>
          <p:cNvSpPr txBox="1">
            <a:spLocks noGrp="1"/>
          </p:cNvSpPr>
          <p:nvPr>
            <p:ph type="subTitle" idx="1"/>
          </p:nvPr>
        </p:nvSpPr>
        <p:spPr>
          <a:xfrm>
            <a:off x="-194900" y="412825"/>
            <a:ext cx="9380100" cy="4730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 hope we know what we mean when we say “parallel”.  We’re not just talking a similar situation.  We mean exact same situation, but worded by the Holy Spirit through a different author.</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Mark 10:1-2 </a:t>
            </a:r>
            <a:r>
              <a:rPr lang="en" sz="2000" i="1">
                <a:solidFill>
                  <a:schemeClr val="dk1"/>
                </a:solidFill>
              </a:rPr>
              <a:t>“And he arose from thence, and cometh into the coasts of Judaea by the farther side of Jordan: and the people resort unto him again; and, as he was wont, he taught them again. 2 And the Pharisees came to him, and asked him, Is it lawful for a man to put away his wife? tempting him.”</a:t>
            </a:r>
            <a:r>
              <a:rPr lang="en" sz="2000">
                <a:solidFill>
                  <a:srgbClr val="00FFFF"/>
                </a:solidFill>
              </a:rPr>
              <a:t>  </a:t>
            </a:r>
            <a:r>
              <a:rPr lang="en" sz="2000">
                <a:solidFill>
                  <a:srgbClr val="FFFF00"/>
                </a:solidFill>
              </a:rPr>
              <a:t>This is Mark’s record of the very same conversation.</a:t>
            </a:r>
            <a:endParaRPr sz="2000">
              <a:solidFill>
                <a:srgbClr val="FFFF00"/>
              </a:solidFill>
            </a:endParaRPr>
          </a:p>
          <a:p>
            <a:pPr marL="457200" lvl="0" indent="-355600" algn="l" rtl="0">
              <a:spcBef>
                <a:spcPts val="0"/>
              </a:spcBef>
              <a:spcAft>
                <a:spcPts val="0"/>
              </a:spcAft>
              <a:buClr>
                <a:srgbClr val="FFFF00"/>
              </a:buClr>
              <a:buSzPts val="2000"/>
              <a:buChar char="●"/>
            </a:pPr>
            <a:r>
              <a:rPr lang="en" sz="2000">
                <a:solidFill>
                  <a:srgbClr val="FFFF00"/>
                </a:solidFill>
              </a:rPr>
              <a:t>In </a:t>
            </a:r>
            <a:r>
              <a:rPr lang="en" sz="2000" u="sng">
                <a:solidFill>
                  <a:srgbClr val="FFFF00"/>
                </a:solidFill>
              </a:rPr>
              <a:t>Mark 10:10-12</a:t>
            </a:r>
            <a:r>
              <a:rPr lang="en" sz="2000">
                <a:solidFill>
                  <a:srgbClr val="FFFF00"/>
                </a:solidFill>
              </a:rPr>
              <a:t>, when Jesus’ disciples ask Him about this, Jesus voluntarily mentions women divorcing their husbands.</a:t>
            </a:r>
            <a:r>
              <a:rPr lang="en" sz="2000">
                <a:solidFill>
                  <a:srgbClr val="00FFFF"/>
                </a:solidFill>
              </a:rPr>
              <a:t>  </a:t>
            </a:r>
            <a:r>
              <a:rPr lang="en" sz="2000" i="1">
                <a:solidFill>
                  <a:schemeClr val="dk1"/>
                </a:solidFill>
              </a:rPr>
              <a:t>“And in the house his disciples asked him again of the same matter. 11 And he saith unto them, Whosoever shall put away his wife, and marry another, committeth adultery against her. 12 And if a woman shall put away her husband, and be married to another, she committeth adultery.”</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In Mark 10 there is no distinction in the </a:t>
            </a:r>
            <a:r>
              <a:rPr lang="en" sz="2000" u="sng">
                <a:solidFill>
                  <a:srgbClr val="00FFFF"/>
                </a:solidFill>
              </a:rPr>
              <a:t>general rule</a:t>
            </a:r>
            <a:r>
              <a:rPr lang="en" sz="2000">
                <a:solidFill>
                  <a:srgbClr val="00FFFF"/>
                </a:solidFill>
              </a:rPr>
              <a:t> for both men and women!</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CONSEQUENCE BY GENDER?</a:t>
            </a:r>
            <a:endParaRPr sz="4800" b="1">
              <a:solidFill>
                <a:srgbClr val="00FFFF"/>
              </a:solidFill>
            </a:endParaRPr>
          </a:p>
        </p:txBody>
      </p:sp>
      <p:sp>
        <p:nvSpPr>
          <p:cNvPr id="79" name="Google Shape;79;p17"/>
          <p:cNvSpPr txBox="1">
            <a:spLocks noGrp="1"/>
          </p:cNvSpPr>
          <p:nvPr>
            <p:ph type="subTitle" idx="1"/>
          </p:nvPr>
        </p:nvSpPr>
        <p:spPr>
          <a:xfrm>
            <a:off x="-194900" y="380350"/>
            <a:ext cx="9380100" cy="4763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No one here disputes that God bestows different authority, roles and duties to men versus women, both in the home and in the church.</a:t>
            </a:r>
            <a:endParaRPr sz="1900">
              <a:solidFill>
                <a:srgbClr val="FFFF00"/>
              </a:solidFill>
            </a:endParaRPr>
          </a:p>
          <a:p>
            <a:pPr marL="457200" lvl="0" indent="-349250" algn="l" rtl="0">
              <a:spcBef>
                <a:spcPts val="0"/>
              </a:spcBef>
              <a:spcAft>
                <a:spcPts val="0"/>
              </a:spcAft>
              <a:buClr>
                <a:schemeClr val="dk1"/>
              </a:buClr>
              <a:buSzPts val="1900"/>
              <a:buChar char="●"/>
            </a:pPr>
            <a:r>
              <a:rPr lang="en" sz="1900">
                <a:solidFill>
                  <a:schemeClr val="dk1"/>
                </a:solidFill>
              </a:rPr>
              <a:t>But in the new covenant we also find</a:t>
            </a:r>
            <a:r>
              <a:rPr lang="en" sz="1900">
                <a:solidFill>
                  <a:srgbClr val="FFFF00"/>
                </a:solidFill>
              </a:rPr>
              <a:t> </a:t>
            </a:r>
            <a:r>
              <a:rPr lang="en" sz="1900" u="sng">
                <a:solidFill>
                  <a:srgbClr val="FFFF00"/>
                </a:solidFill>
              </a:rPr>
              <a:t>Gal.3:28</a:t>
            </a:r>
            <a:r>
              <a:rPr lang="en" sz="1900">
                <a:solidFill>
                  <a:srgbClr val="FFFF00"/>
                </a:solidFill>
              </a:rPr>
              <a:t> </a:t>
            </a:r>
            <a:r>
              <a:rPr lang="en" sz="1900" i="1">
                <a:solidFill>
                  <a:schemeClr val="dk1"/>
                </a:solidFill>
              </a:rPr>
              <a:t>“There is neither Jew nor Greek, there is neither bond nor free, </a:t>
            </a:r>
            <a:r>
              <a:rPr lang="en" sz="1900" i="1" u="sng">
                <a:solidFill>
                  <a:schemeClr val="dk1"/>
                </a:solidFill>
              </a:rPr>
              <a:t>there is neither male nor female: for ye are all one in Christ Jesus</a:t>
            </a:r>
            <a:r>
              <a:rPr lang="en" sz="1900" i="1">
                <a:solidFill>
                  <a:schemeClr val="dk1"/>
                </a:solidFill>
              </a:rPr>
              <a:t>.”</a:t>
            </a:r>
            <a:r>
              <a:rPr lang="en" sz="1900">
                <a:solidFill>
                  <a:schemeClr val="dk1"/>
                </a:solidFill>
              </a:rPr>
              <a:t>, and</a:t>
            </a:r>
            <a:r>
              <a:rPr lang="en" sz="1900">
                <a:solidFill>
                  <a:srgbClr val="FFFF00"/>
                </a:solidFill>
              </a:rPr>
              <a:t> </a:t>
            </a:r>
            <a:r>
              <a:rPr lang="en" sz="1900" u="sng">
                <a:solidFill>
                  <a:srgbClr val="FFFF00"/>
                </a:solidFill>
              </a:rPr>
              <a:t>Acts 10:34</a:t>
            </a:r>
            <a:r>
              <a:rPr lang="en" sz="1900">
                <a:solidFill>
                  <a:srgbClr val="FFFF00"/>
                </a:solidFill>
              </a:rPr>
              <a:t> </a:t>
            </a:r>
            <a:r>
              <a:rPr lang="en" sz="1900" i="1">
                <a:solidFill>
                  <a:schemeClr val="dk1"/>
                </a:solidFill>
              </a:rPr>
              <a:t>“Then Peter opened his mouth, and said, Of a truth I perceive that </a:t>
            </a:r>
            <a:r>
              <a:rPr lang="en" sz="1900" i="1" u="sng">
                <a:solidFill>
                  <a:schemeClr val="dk1"/>
                </a:solidFill>
              </a:rPr>
              <a:t>God is no respecter of persons</a:t>
            </a:r>
            <a:r>
              <a:rPr lang="en" sz="1900" i="1">
                <a:solidFill>
                  <a:schemeClr val="dk1"/>
                </a:solidFill>
              </a:rPr>
              <a:t>:”</a:t>
            </a:r>
            <a:r>
              <a:rPr lang="en" sz="1900">
                <a:solidFill>
                  <a:srgbClr val="FFFF00"/>
                </a:solidFill>
              </a:rPr>
              <a:t>  </a:t>
            </a:r>
            <a:endParaRPr sz="1900">
              <a:solidFill>
                <a:srgbClr val="FFFF00"/>
              </a:solidFill>
            </a:endParaRPr>
          </a:p>
          <a:p>
            <a:pPr marL="457200" lvl="0" indent="-349250" algn="l" rtl="0">
              <a:spcBef>
                <a:spcPts val="0"/>
              </a:spcBef>
              <a:spcAft>
                <a:spcPts val="0"/>
              </a:spcAft>
              <a:buClr>
                <a:srgbClr val="00FFFF"/>
              </a:buClr>
              <a:buSzPts val="1900"/>
              <a:buChar char="●"/>
            </a:pPr>
            <a:r>
              <a:rPr lang="en" sz="1900">
                <a:solidFill>
                  <a:srgbClr val="00FFFF"/>
                </a:solidFill>
              </a:rPr>
              <a:t>So the question before us is this:  When the sin of sexual immorality has occurred in a marriage, is God granting men an option that He does NOT grant to women?  Is God saying that a husband need not put up with his ever promiscuous wife, but the wife of a philandering, adulterous husband must endure it till the end of her days, simply because she is of the female sex?</a:t>
            </a:r>
            <a:endParaRPr sz="1900">
              <a:solidFill>
                <a:srgbClr val="00FFFF"/>
              </a:solidFill>
            </a:endParaRPr>
          </a:p>
          <a:p>
            <a:pPr marL="457200" lvl="0" indent="-349250" algn="l" rtl="0">
              <a:spcBef>
                <a:spcPts val="0"/>
              </a:spcBef>
              <a:spcAft>
                <a:spcPts val="0"/>
              </a:spcAft>
              <a:buClr>
                <a:srgbClr val="FFFF00"/>
              </a:buClr>
              <a:buSzPts val="1900"/>
              <a:buChar char="●"/>
            </a:pPr>
            <a:r>
              <a:rPr lang="en" sz="1900">
                <a:solidFill>
                  <a:srgbClr val="FFFF00"/>
                </a:solidFill>
              </a:rPr>
              <a:t>The sin of spiritual adultery, going after other “gods”, is what broke the covenant between God and Israel.  In truth it broke the covenant in the garden of Eden as well, where they made the devil into another god.  It is the greatest form of betrayal to the one we love, and Jesus makes it the one option to end a marriage.  Why would this be “gender-specific”?</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CAN A WIDOWER REMARRY?</a:t>
            </a:r>
            <a:endParaRPr sz="4800" b="1">
              <a:solidFill>
                <a:srgbClr val="00FFFF"/>
              </a:solidFill>
            </a:endParaRPr>
          </a:p>
        </p:txBody>
      </p:sp>
      <p:sp>
        <p:nvSpPr>
          <p:cNvPr id="85" name="Google Shape;85;p18"/>
          <p:cNvSpPr txBox="1">
            <a:spLocks noGrp="1"/>
          </p:cNvSpPr>
          <p:nvPr>
            <p:ph type="subTitle" idx="1"/>
          </p:nvPr>
        </p:nvSpPr>
        <p:spPr>
          <a:xfrm>
            <a:off x="-194900" y="380350"/>
            <a:ext cx="9380100" cy="4763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850" dirty="0">
                <a:solidFill>
                  <a:srgbClr val="FFFF00"/>
                </a:solidFill>
              </a:rPr>
              <a:t>Let’s apply this same, in my opinion, flawed reasoning to this question.  Can a Christian man whose wife has died, later remarry?  We would likely all answer “Of course he can!”, and consider it a rather silly thing to ask.  But where are Christians plainly commanded this?  Does God grant only women this right?</a:t>
            </a:r>
            <a:endParaRPr sz="1850" dirty="0">
              <a:solidFill>
                <a:srgbClr val="FFFF00"/>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Rom.7:1-3</a:t>
            </a:r>
            <a:r>
              <a:rPr lang="en" sz="1850" dirty="0">
                <a:solidFill>
                  <a:srgbClr val="FFFF00"/>
                </a:solidFill>
              </a:rPr>
              <a:t> </a:t>
            </a:r>
            <a:r>
              <a:rPr lang="en" sz="1850" i="1" dirty="0">
                <a:solidFill>
                  <a:schemeClr val="dk1"/>
                </a:solidFill>
              </a:rPr>
              <a:t>“Know ye not, brethren, (for I speak to them that know the law,) how that the law hath dominion over a man as long as he liveth? 2 For the woman which hath an husband is bound by the law to her husband so long as he liveth; but if the husband be dead, she is loosed from the law of her husband. 3 So then if, while her husband liveth, she be married to another man, she shall be called an adulteress: but if her husband be dead, she is free from that law; so that she is no adulteress, though she be married to another man.”</a:t>
            </a:r>
            <a:r>
              <a:rPr lang="en" sz="1850" dirty="0">
                <a:solidFill>
                  <a:schemeClr val="dk1"/>
                </a:solidFill>
              </a:rPr>
              <a:t> </a:t>
            </a:r>
            <a:r>
              <a:rPr lang="en" sz="1850" dirty="0">
                <a:solidFill>
                  <a:srgbClr val="FFFF00"/>
                </a:solidFill>
              </a:rPr>
              <a:t> </a:t>
            </a:r>
            <a:r>
              <a:rPr lang="en" sz="1850" dirty="0">
                <a:solidFill>
                  <a:srgbClr val="00FFFF"/>
                </a:solidFill>
              </a:rPr>
              <a:t>Is THIS gender-specific too?</a:t>
            </a:r>
            <a:endParaRPr sz="1850" dirty="0">
              <a:solidFill>
                <a:srgbClr val="00FFFF"/>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1 Cor.7:8-9</a:t>
            </a:r>
            <a:r>
              <a:rPr lang="en" sz="1850" dirty="0">
                <a:solidFill>
                  <a:srgbClr val="FFFF00"/>
                </a:solidFill>
              </a:rPr>
              <a:t> </a:t>
            </a:r>
            <a:r>
              <a:rPr lang="en" sz="1850" i="1" dirty="0">
                <a:solidFill>
                  <a:schemeClr val="dk1"/>
                </a:solidFill>
              </a:rPr>
              <a:t>“I say therefore to the unmarried and widows, it is good for them if they abide even as I. 9 But if they cannot contain, let them marry: for it is better to marry than to burn.”</a:t>
            </a:r>
            <a:r>
              <a:rPr lang="en" sz="1850" dirty="0">
                <a:solidFill>
                  <a:srgbClr val="FFFF00"/>
                </a:solidFill>
              </a:rPr>
              <a:t>  </a:t>
            </a:r>
            <a:r>
              <a:rPr lang="en" sz="1850" dirty="0">
                <a:solidFill>
                  <a:srgbClr val="00FFFF"/>
                </a:solidFill>
              </a:rPr>
              <a:t>Is this also to be considered gender-specific temptation?</a:t>
            </a:r>
            <a:endParaRPr sz="1850" dirty="0">
              <a:solidFill>
                <a:srgbClr val="00FFFF"/>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1 Tim.5:11</a:t>
            </a:r>
            <a:r>
              <a:rPr lang="en" sz="1850" dirty="0">
                <a:solidFill>
                  <a:srgbClr val="FFFF00"/>
                </a:solidFill>
              </a:rPr>
              <a:t> </a:t>
            </a:r>
            <a:r>
              <a:rPr lang="en" sz="1850" i="1" dirty="0">
                <a:solidFill>
                  <a:schemeClr val="dk1"/>
                </a:solidFill>
              </a:rPr>
              <a:t>“But the younger widows refuse: for when they have begun to wax wanton against Christ, they will marry;”</a:t>
            </a:r>
            <a:r>
              <a:rPr lang="en" sz="1850" dirty="0">
                <a:solidFill>
                  <a:srgbClr val="FFFF00"/>
                </a:solidFill>
              </a:rPr>
              <a:t>  </a:t>
            </a:r>
            <a:r>
              <a:rPr lang="en" sz="1850" dirty="0">
                <a:solidFill>
                  <a:srgbClr val="00FFFF"/>
                </a:solidFill>
              </a:rPr>
              <a:t>Is this also gender-specific?</a:t>
            </a:r>
            <a:endParaRPr sz="185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GENDER EQUALITY</a:t>
            </a:r>
            <a:endParaRPr sz="5000" b="1">
              <a:solidFill>
                <a:srgbClr val="00FFFF"/>
              </a:solidFill>
            </a:endParaRPr>
          </a:p>
        </p:txBody>
      </p:sp>
      <p:sp>
        <p:nvSpPr>
          <p:cNvPr id="91" name="Google Shape;91;p19"/>
          <p:cNvSpPr txBox="1">
            <a:spLocks noGrp="1"/>
          </p:cNvSpPr>
          <p:nvPr>
            <p:ph type="subTitle" idx="1"/>
          </p:nvPr>
        </p:nvSpPr>
        <p:spPr>
          <a:xfrm>
            <a:off x="-194900" y="368175"/>
            <a:ext cx="9380100" cy="47754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a:solidFill>
                  <a:srgbClr val="FFFF00"/>
                </a:solidFill>
              </a:rPr>
              <a:t>Do we always need to have BOTH genders mentioned to believe in treating both genders equally?</a:t>
            </a:r>
            <a:endParaRPr sz="1900">
              <a:solidFill>
                <a:srgbClr val="FFFF00"/>
              </a:solidFill>
            </a:endParaRPr>
          </a:p>
          <a:p>
            <a:pPr marL="457200" lvl="0" indent="-349250" algn="l" rtl="0">
              <a:spcBef>
                <a:spcPts val="0"/>
              </a:spcBef>
              <a:spcAft>
                <a:spcPts val="0"/>
              </a:spcAft>
              <a:buClr>
                <a:srgbClr val="FFFF00"/>
              </a:buClr>
              <a:buSzPts val="1900"/>
              <a:buChar char="●"/>
            </a:pPr>
            <a:r>
              <a:rPr lang="en" sz="1900" u="sng">
                <a:solidFill>
                  <a:srgbClr val="FFFF00"/>
                </a:solidFill>
              </a:rPr>
              <a:t>Js.2:15-16</a:t>
            </a:r>
            <a:r>
              <a:rPr lang="en" sz="1900">
                <a:solidFill>
                  <a:srgbClr val="FFFF00"/>
                </a:solidFill>
              </a:rPr>
              <a:t> </a:t>
            </a:r>
            <a:r>
              <a:rPr lang="en" sz="1900" i="1">
                <a:solidFill>
                  <a:schemeClr val="dk1"/>
                </a:solidFill>
              </a:rPr>
              <a:t>“If a brother or sister be naked, and destitute of daily food,16 And one of you say unto them, Depart in peace, be ye warmed and filled; notwithstanding ye give them not those things which are needful to the body; what doth it profit?”</a:t>
            </a:r>
            <a:r>
              <a:rPr lang="en" sz="1900">
                <a:solidFill>
                  <a:srgbClr val="FFFF00"/>
                </a:solidFill>
              </a:rPr>
              <a:t>  </a:t>
            </a:r>
            <a:r>
              <a:rPr lang="en" sz="1900">
                <a:solidFill>
                  <a:srgbClr val="00FFFF"/>
                </a:solidFill>
              </a:rPr>
              <a:t>If it only said “brother”, would this mean we can ignore our sister in need?</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Rom.1:26-27</a:t>
            </a:r>
            <a:r>
              <a:rPr lang="en" sz="1900">
                <a:solidFill>
                  <a:srgbClr val="FFFF00"/>
                </a:solidFill>
              </a:rPr>
              <a:t> </a:t>
            </a:r>
            <a:r>
              <a:rPr lang="en" sz="1900" i="1">
                <a:solidFill>
                  <a:schemeClr val="dk1"/>
                </a:solidFill>
              </a:rPr>
              <a:t>“For this cause God gave them up unto vile affections: for even their women did change the natural use into that which is against nature: 27 And likewise also the men, leaving the natural use of the woman, burned in their lust one toward another; men with men working that which is unseemly, and receiving in themselves that recompence of their error which was meet.”</a:t>
            </a:r>
            <a:r>
              <a:rPr lang="en" sz="1900">
                <a:solidFill>
                  <a:schemeClr val="dk1"/>
                </a:solidFill>
              </a:rPr>
              <a:t> </a:t>
            </a:r>
            <a:r>
              <a:rPr lang="en" sz="1900">
                <a:solidFill>
                  <a:srgbClr val="FFFF00"/>
                </a:solidFill>
              </a:rPr>
              <a:t> </a:t>
            </a:r>
            <a:r>
              <a:rPr lang="en" sz="1900">
                <a:solidFill>
                  <a:srgbClr val="00FFFF"/>
                </a:solidFill>
              </a:rPr>
              <a:t>If it only mentioned the women, would that mean men having sex with men is OK?</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1 Tim.5:16</a:t>
            </a:r>
            <a:r>
              <a:rPr lang="en" sz="1900">
                <a:solidFill>
                  <a:srgbClr val="FFFF00"/>
                </a:solidFill>
              </a:rPr>
              <a:t> </a:t>
            </a:r>
            <a:r>
              <a:rPr lang="en" sz="1900" i="1">
                <a:solidFill>
                  <a:schemeClr val="dk1"/>
                </a:solidFill>
              </a:rPr>
              <a:t>“If any man or woman that believeth have widows, let them relieve them, and let not the church be charged; that it may relieve them that are widows indeed.”</a:t>
            </a:r>
            <a:r>
              <a:rPr lang="en" sz="1900">
                <a:solidFill>
                  <a:srgbClr val="FFFF00"/>
                </a:solidFill>
              </a:rPr>
              <a:t>  </a:t>
            </a:r>
            <a:r>
              <a:rPr lang="en" sz="1900">
                <a:solidFill>
                  <a:srgbClr val="00FFFF"/>
                </a:solidFill>
              </a:rPr>
              <a:t>Regarding children needing to provide for their elderly parents, if it only mentioned women, would sons be exempted from taking care of their parents?</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DOES IT END?</a:t>
            </a:r>
            <a:endParaRPr sz="5000" b="1">
              <a:solidFill>
                <a:srgbClr val="00FFFF"/>
              </a:solidFill>
            </a:endParaRPr>
          </a:p>
        </p:txBody>
      </p:sp>
      <p:sp>
        <p:nvSpPr>
          <p:cNvPr id="97" name="Google Shape;97;p20"/>
          <p:cNvSpPr txBox="1">
            <a:spLocks noGrp="1"/>
          </p:cNvSpPr>
          <p:nvPr>
            <p:ph type="subTitle" idx="1"/>
          </p:nvPr>
        </p:nvSpPr>
        <p:spPr>
          <a:xfrm>
            <a:off x="-194900" y="380350"/>
            <a:ext cx="9380100" cy="4763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850" u="sng" dirty="0">
                <a:solidFill>
                  <a:srgbClr val="FFFF00"/>
                </a:solidFill>
              </a:rPr>
              <a:t>Matt.19:5</a:t>
            </a:r>
            <a:r>
              <a:rPr lang="en" sz="1850" dirty="0">
                <a:solidFill>
                  <a:srgbClr val="00FFFF"/>
                </a:solidFill>
              </a:rPr>
              <a:t> </a:t>
            </a:r>
            <a:r>
              <a:rPr lang="en" sz="1850" i="1" dirty="0">
                <a:solidFill>
                  <a:schemeClr val="dk1"/>
                </a:solidFill>
              </a:rPr>
              <a:t>“And said, For this cause shall </a:t>
            </a:r>
            <a:r>
              <a:rPr lang="en" sz="1850" i="1" u="sng" dirty="0">
                <a:solidFill>
                  <a:schemeClr val="dk1"/>
                </a:solidFill>
              </a:rPr>
              <a:t>a man</a:t>
            </a:r>
            <a:r>
              <a:rPr lang="en" sz="1850" i="1" dirty="0">
                <a:solidFill>
                  <a:schemeClr val="dk1"/>
                </a:solidFill>
              </a:rPr>
              <a:t> leave father and mother, and shall cleave to his wife: and they twain shall be one flesh?”</a:t>
            </a:r>
            <a:r>
              <a:rPr lang="en" sz="1850" dirty="0">
                <a:solidFill>
                  <a:srgbClr val="00FFFF"/>
                </a:solidFill>
              </a:rPr>
              <a:t>  Is it just the man who must leave father and mother?  So all husbands must live in the home of their wife’s parents?</a:t>
            </a:r>
            <a:endParaRPr sz="1850" dirty="0">
              <a:solidFill>
                <a:srgbClr val="00FFFF"/>
              </a:solidFill>
            </a:endParaRPr>
          </a:p>
          <a:p>
            <a:pPr marL="457200" lvl="0" indent="-349250" algn="l" rtl="0">
              <a:spcBef>
                <a:spcPts val="0"/>
              </a:spcBef>
              <a:spcAft>
                <a:spcPts val="0"/>
              </a:spcAft>
              <a:buClr>
                <a:srgbClr val="FFFF00"/>
              </a:buClr>
              <a:buSzPts val="1900"/>
              <a:buChar char="●"/>
            </a:pPr>
            <a:r>
              <a:rPr lang="en" sz="1850" dirty="0">
                <a:solidFill>
                  <a:srgbClr val="FFFF00"/>
                </a:solidFill>
              </a:rPr>
              <a:t>In Paul’s instructions to women about modesty, was that gender specific, such that men can wear whatever they want and behave however they want?  Or was Paul addressing women because there was a problem at that time?</a:t>
            </a:r>
            <a:endParaRPr sz="1850" dirty="0">
              <a:solidFill>
                <a:srgbClr val="FFFF00"/>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Eph.4:28</a:t>
            </a:r>
            <a:r>
              <a:rPr lang="en" sz="1850" dirty="0">
                <a:solidFill>
                  <a:srgbClr val="00FFFF"/>
                </a:solidFill>
              </a:rPr>
              <a:t> </a:t>
            </a:r>
            <a:r>
              <a:rPr lang="en" sz="1850" i="1" dirty="0">
                <a:solidFill>
                  <a:schemeClr val="dk1"/>
                </a:solidFill>
              </a:rPr>
              <a:t>“Let </a:t>
            </a:r>
            <a:r>
              <a:rPr lang="en" sz="1850" i="1" u="sng" dirty="0">
                <a:solidFill>
                  <a:schemeClr val="dk1"/>
                </a:solidFill>
              </a:rPr>
              <a:t>him</a:t>
            </a:r>
            <a:r>
              <a:rPr lang="en" sz="1850" i="1" dirty="0">
                <a:solidFill>
                  <a:schemeClr val="dk1"/>
                </a:solidFill>
              </a:rPr>
              <a:t> that stole steal no more: but rather let </a:t>
            </a:r>
            <a:r>
              <a:rPr lang="en" sz="1850" i="1" u="sng" dirty="0">
                <a:solidFill>
                  <a:schemeClr val="dk1"/>
                </a:solidFill>
              </a:rPr>
              <a:t>him</a:t>
            </a:r>
            <a:r>
              <a:rPr lang="en" sz="1850" i="1" dirty="0">
                <a:solidFill>
                  <a:schemeClr val="dk1"/>
                </a:solidFill>
              </a:rPr>
              <a:t> labour, working with </a:t>
            </a:r>
            <a:r>
              <a:rPr lang="en" sz="1850" i="1" u="sng" dirty="0">
                <a:solidFill>
                  <a:schemeClr val="dk1"/>
                </a:solidFill>
              </a:rPr>
              <a:t>his</a:t>
            </a:r>
            <a:r>
              <a:rPr lang="en" sz="1850" i="1" dirty="0">
                <a:solidFill>
                  <a:schemeClr val="dk1"/>
                </a:solidFill>
              </a:rPr>
              <a:t> hands the thing which is good, that </a:t>
            </a:r>
            <a:r>
              <a:rPr lang="en" sz="1850" i="1" u="sng" dirty="0">
                <a:solidFill>
                  <a:schemeClr val="dk1"/>
                </a:solidFill>
              </a:rPr>
              <a:t>he</a:t>
            </a:r>
            <a:r>
              <a:rPr lang="en" sz="1850" i="1" dirty="0">
                <a:solidFill>
                  <a:schemeClr val="dk1"/>
                </a:solidFill>
              </a:rPr>
              <a:t> may have to give to </a:t>
            </a:r>
            <a:r>
              <a:rPr lang="en" sz="1850" i="1" u="sng" dirty="0">
                <a:solidFill>
                  <a:schemeClr val="dk1"/>
                </a:solidFill>
              </a:rPr>
              <a:t>him</a:t>
            </a:r>
            <a:r>
              <a:rPr lang="en" sz="1850" i="1" dirty="0">
                <a:solidFill>
                  <a:schemeClr val="dk1"/>
                </a:solidFill>
              </a:rPr>
              <a:t> that needeth.”</a:t>
            </a:r>
            <a:r>
              <a:rPr lang="en" sz="1850" dirty="0">
                <a:solidFill>
                  <a:srgbClr val="00FFFF"/>
                </a:solidFill>
              </a:rPr>
              <a:t>  Should we read this that women are permitted to steal?  And only give to men?</a:t>
            </a:r>
            <a:endParaRPr sz="1850" dirty="0">
              <a:solidFill>
                <a:srgbClr val="00FFFF"/>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Matt.16:27</a:t>
            </a:r>
            <a:r>
              <a:rPr lang="en" sz="1850" dirty="0">
                <a:solidFill>
                  <a:srgbClr val="00FFFF"/>
                </a:solidFill>
              </a:rPr>
              <a:t> - Are women not going to be rewarded on the last day according to their works?  (See also </a:t>
            </a:r>
            <a:r>
              <a:rPr lang="en" sz="1850" u="sng" dirty="0">
                <a:solidFill>
                  <a:srgbClr val="FFFF00"/>
                </a:solidFill>
              </a:rPr>
              <a:t>Rom. 2:6-10</a:t>
            </a:r>
            <a:r>
              <a:rPr lang="en" sz="1850" dirty="0">
                <a:solidFill>
                  <a:srgbClr val="00FFFF"/>
                </a:solidFill>
              </a:rPr>
              <a:t> and </a:t>
            </a:r>
            <a:r>
              <a:rPr lang="en" sz="1850" u="sng" dirty="0">
                <a:solidFill>
                  <a:srgbClr val="FFFF00"/>
                </a:solidFill>
              </a:rPr>
              <a:t>1 Jn.4:12</a:t>
            </a:r>
            <a:r>
              <a:rPr lang="en" sz="1850" dirty="0">
                <a:solidFill>
                  <a:srgbClr val="00FFFF"/>
                </a:solidFill>
              </a:rPr>
              <a:t> and </a:t>
            </a:r>
            <a:r>
              <a:rPr lang="en" sz="1850" u="sng" dirty="0">
                <a:solidFill>
                  <a:srgbClr val="FFFF00"/>
                </a:solidFill>
              </a:rPr>
              <a:t>Rev.20:13</a:t>
            </a:r>
            <a:r>
              <a:rPr lang="en" sz="1850" dirty="0">
                <a:solidFill>
                  <a:srgbClr val="00FFFF"/>
                </a:solidFill>
              </a:rPr>
              <a:t> and </a:t>
            </a:r>
            <a:r>
              <a:rPr lang="en" sz="1850" u="sng" dirty="0">
                <a:solidFill>
                  <a:srgbClr val="FFFF00"/>
                </a:solidFill>
              </a:rPr>
              <a:t>Rev.22:12</a:t>
            </a:r>
            <a:r>
              <a:rPr lang="en" sz="1850" dirty="0">
                <a:solidFill>
                  <a:srgbClr val="00FFFF"/>
                </a:solidFill>
              </a:rPr>
              <a:t>)</a:t>
            </a:r>
            <a:endParaRPr sz="1850" dirty="0">
              <a:solidFill>
                <a:srgbClr val="00FFFF"/>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Matt.19:23</a:t>
            </a:r>
            <a:r>
              <a:rPr lang="en" sz="1850" dirty="0">
                <a:solidFill>
                  <a:srgbClr val="00FFFF"/>
                </a:solidFill>
              </a:rPr>
              <a:t> - Is Jesus implying it is easy for a rich woman to enter heaven, because He only mentions a rich man?</a:t>
            </a:r>
            <a:endParaRPr sz="1850" dirty="0">
              <a:solidFill>
                <a:srgbClr val="00FFFF"/>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Jn.3:3</a:t>
            </a:r>
            <a:r>
              <a:rPr lang="en" sz="1850" dirty="0">
                <a:solidFill>
                  <a:srgbClr val="00FFFF"/>
                </a:solidFill>
              </a:rPr>
              <a:t> - Is it only men who must be born again of water and the spirit?</a:t>
            </a:r>
            <a:endParaRPr sz="1850" dirty="0">
              <a:solidFill>
                <a:srgbClr val="00FFFF"/>
              </a:solidFill>
            </a:endParaRPr>
          </a:p>
          <a:p>
            <a:pPr marL="457200" lvl="0" indent="-349250" algn="l" rtl="0">
              <a:spcBef>
                <a:spcPts val="0"/>
              </a:spcBef>
              <a:spcAft>
                <a:spcPts val="0"/>
              </a:spcAft>
              <a:buClr>
                <a:srgbClr val="FFFF00"/>
              </a:buClr>
              <a:buSzPts val="1900"/>
              <a:buChar char="●"/>
            </a:pPr>
            <a:r>
              <a:rPr lang="en" sz="1850" u="sng" dirty="0">
                <a:solidFill>
                  <a:srgbClr val="FFFF00"/>
                </a:solidFill>
              </a:rPr>
              <a:t>Jn.10:29</a:t>
            </a:r>
            <a:r>
              <a:rPr lang="en" sz="1850" dirty="0">
                <a:solidFill>
                  <a:srgbClr val="00FFFF"/>
                </a:solidFill>
              </a:rPr>
              <a:t> - No man can pluck us from the Father’s hand.  But can a woman?</a:t>
            </a:r>
            <a:endParaRPr sz="185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15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DOES IT END? - 2</a:t>
            </a:r>
            <a:endParaRPr sz="5000" b="1">
              <a:solidFill>
                <a:srgbClr val="00FFFF"/>
              </a:solidFill>
            </a:endParaRPr>
          </a:p>
        </p:txBody>
      </p:sp>
      <p:sp>
        <p:nvSpPr>
          <p:cNvPr id="103" name="Google Shape;103;p21"/>
          <p:cNvSpPr txBox="1">
            <a:spLocks noGrp="1"/>
          </p:cNvSpPr>
          <p:nvPr>
            <p:ph type="subTitle" idx="1"/>
          </p:nvPr>
        </p:nvSpPr>
        <p:spPr>
          <a:xfrm>
            <a:off x="-194900" y="380350"/>
            <a:ext cx="9380100" cy="47631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a:solidFill>
                  <a:srgbClr val="FFFF00"/>
                </a:solidFill>
              </a:rPr>
              <a:t>Acts 2:45, 4:35</a:t>
            </a:r>
            <a:r>
              <a:rPr lang="en" sz="1900">
                <a:solidFill>
                  <a:srgbClr val="00FFFF"/>
                </a:solidFill>
              </a:rPr>
              <a:t> - Was it only the male Christians sharing their goods with the other male Christians?</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Rom.12:17</a:t>
            </a:r>
            <a:r>
              <a:rPr lang="en" sz="1900">
                <a:solidFill>
                  <a:srgbClr val="00FFFF"/>
                </a:solidFill>
              </a:rPr>
              <a:t> - Can we recompense women evil for evil?</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1 Cor.7:1</a:t>
            </a:r>
            <a:r>
              <a:rPr lang="en" sz="1900">
                <a:solidFill>
                  <a:srgbClr val="00FFFF"/>
                </a:solidFill>
              </a:rPr>
              <a:t> - If it is good for a man not to touch a woman, then are women allowed to touch men?</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Gal.1:9</a:t>
            </a:r>
            <a:r>
              <a:rPr lang="en" sz="1900">
                <a:solidFill>
                  <a:srgbClr val="00FFFF"/>
                </a:solidFill>
              </a:rPr>
              <a:t> - If a woman came and preached a different gospel, would she NOT be accursed?</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Gal.6:1</a:t>
            </a:r>
            <a:r>
              <a:rPr lang="en" sz="1900">
                <a:solidFill>
                  <a:srgbClr val="00FFFF"/>
                </a:solidFill>
              </a:rPr>
              <a:t> - Is it only male Christians who are “overtaken” in a sin that we can go to and encourage? (see </a:t>
            </a:r>
            <a:r>
              <a:rPr lang="en" sz="1900" u="sng">
                <a:solidFill>
                  <a:srgbClr val="FFFF00"/>
                </a:solidFill>
              </a:rPr>
              <a:t>1 Jn.5:16</a:t>
            </a:r>
            <a:r>
              <a:rPr lang="en" sz="1900">
                <a:solidFill>
                  <a:srgbClr val="00FFFF"/>
                </a:solidFill>
              </a:rPr>
              <a:t> also)  Furthermore, should only the men take this action since he says </a:t>
            </a:r>
            <a:r>
              <a:rPr lang="en" sz="1900" i="1">
                <a:solidFill>
                  <a:schemeClr val="dk1"/>
                </a:solidFill>
              </a:rPr>
              <a:t>“Brethren”</a:t>
            </a:r>
            <a:r>
              <a:rPr lang="en" sz="1900">
                <a:solidFill>
                  <a:srgbClr val="00FFFF"/>
                </a:solidFill>
              </a:rPr>
              <a:t> (brothers)?</a:t>
            </a:r>
            <a:endParaRPr sz="1900">
              <a:solidFill>
                <a:srgbClr val="00FFFF"/>
              </a:solidFill>
            </a:endParaRPr>
          </a:p>
          <a:p>
            <a:pPr marL="457200" lvl="0" indent="-349250" algn="l" rtl="0">
              <a:spcBef>
                <a:spcPts val="0"/>
              </a:spcBef>
              <a:spcAft>
                <a:spcPts val="0"/>
              </a:spcAft>
              <a:buClr>
                <a:srgbClr val="FFFF00"/>
              </a:buClr>
              <a:buSzPts val="1900"/>
              <a:buChar char="●"/>
            </a:pPr>
            <a:r>
              <a:rPr lang="en" sz="1900">
                <a:solidFill>
                  <a:srgbClr val="00FFFF"/>
                </a:solidFill>
              </a:rPr>
              <a:t>Is it only male Christians who can be disciplined by the church? (</a:t>
            </a:r>
            <a:r>
              <a:rPr lang="en" sz="1900" i="1">
                <a:solidFill>
                  <a:schemeClr val="dk1"/>
                </a:solidFill>
              </a:rPr>
              <a:t>“man, brother”</a:t>
            </a:r>
            <a:r>
              <a:rPr lang="en" sz="1900">
                <a:solidFill>
                  <a:srgbClr val="00FFFF"/>
                </a:solidFill>
              </a:rPr>
              <a:t>)</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2 Tim.3:17</a:t>
            </a:r>
            <a:r>
              <a:rPr lang="en" sz="1900">
                <a:solidFill>
                  <a:srgbClr val="00FFFF"/>
                </a:solidFill>
              </a:rPr>
              <a:t> - Is it only a </a:t>
            </a:r>
            <a:r>
              <a:rPr lang="en" sz="1900" i="1">
                <a:solidFill>
                  <a:schemeClr val="dk1"/>
                </a:solidFill>
              </a:rPr>
              <a:t>“man of God”</a:t>
            </a:r>
            <a:r>
              <a:rPr lang="en" sz="1900">
                <a:solidFill>
                  <a:srgbClr val="00FFFF"/>
                </a:solidFill>
              </a:rPr>
              <a:t> who is equipped and made complete by the word, but women need something different?</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Js.1:5-7</a:t>
            </a:r>
            <a:r>
              <a:rPr lang="en" sz="1900">
                <a:solidFill>
                  <a:srgbClr val="00FFFF"/>
                </a:solidFill>
              </a:rPr>
              <a:t> - Is it only men who can pray to God for wisdom?</a:t>
            </a:r>
            <a:endParaRPr sz="1900">
              <a:solidFill>
                <a:srgbClr val="00FFFF"/>
              </a:solidFill>
            </a:endParaRPr>
          </a:p>
          <a:p>
            <a:pPr marL="457200" lvl="0" indent="-349250" algn="l" rtl="0">
              <a:spcBef>
                <a:spcPts val="0"/>
              </a:spcBef>
              <a:spcAft>
                <a:spcPts val="0"/>
              </a:spcAft>
              <a:buClr>
                <a:srgbClr val="FFFF00"/>
              </a:buClr>
              <a:buSzPts val="1900"/>
              <a:buChar char="●"/>
            </a:pPr>
            <a:r>
              <a:rPr lang="en" sz="1900" u="sng">
                <a:solidFill>
                  <a:srgbClr val="FFFF00"/>
                </a:solidFill>
              </a:rPr>
              <a:t>Js.1:19</a:t>
            </a:r>
            <a:r>
              <a:rPr lang="en" sz="1900">
                <a:solidFill>
                  <a:srgbClr val="00FFFF"/>
                </a:solidFill>
              </a:rPr>
              <a:t> - Is it only males who are to be swift to hear, slow to speak, and slow to wrath?</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2711</Words>
  <Application>Microsoft Office PowerPoint</Application>
  <PresentationFormat>On-screen Show (16:9)</PresentationFormat>
  <Paragraphs>64</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Dark</vt:lpstr>
      <vt:lpstr>WOMEN CAN DIVORCE</vt:lpstr>
      <vt:lpstr>THE QUESTION AT HAND</vt:lpstr>
      <vt:lpstr>CONTEXT</vt:lpstr>
      <vt:lpstr>A PARALLEL PASSAGE</vt:lpstr>
      <vt:lpstr>CONSEQUENCE BY GENDER?</vt:lpstr>
      <vt:lpstr>CAN A WIDOWER REMARRY?</vt:lpstr>
      <vt:lpstr>GENDER EQUALITY</vt:lpstr>
      <vt:lpstr>WHERE DOES IT END?</vt:lpstr>
      <vt:lpstr>WHERE DOES IT END? - 2</vt:lpstr>
      <vt:lpstr>WHERE DOES IT END? - 3</vt:lpstr>
      <vt:lpstr>RAMIFICATIONS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CAN DIVORCE</dc:title>
  <dc:creator>Eric Bridge</dc:creator>
  <cp:lastModifiedBy>Eric Bridge</cp:lastModifiedBy>
  <cp:revision>1</cp:revision>
  <dcterms:modified xsi:type="dcterms:W3CDTF">2024-05-18T21:59:57Z</dcterms:modified>
</cp:coreProperties>
</file>