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0073a5ba1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e0073a5ba1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e0073a5ba1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e0073a5ba1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0073a5ba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0073a5ba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0073a5ba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0073a5ba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0073a5ba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0073a5ba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0073a5ba1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0073a5ba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0073a5ba1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0073a5ba1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0073a5ba1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0073a5ba1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0073a5ba1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e0073a5ba1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0073a5ba1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0073a5ba1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2800" y="0"/>
            <a:ext cx="9231300" cy="79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TAKEN</a:t>
            </a:r>
            <a:endParaRPr sz="6719" b="1">
              <a:solidFill>
                <a:srgbClr val="00FFFF"/>
              </a:solidFill>
            </a:endParaRPr>
          </a:p>
        </p:txBody>
      </p:sp>
      <p:sp>
        <p:nvSpPr>
          <p:cNvPr id="55" name="Google Shape;55;p13"/>
          <p:cNvSpPr txBox="1">
            <a:spLocks noGrp="1"/>
          </p:cNvSpPr>
          <p:nvPr>
            <p:ph type="subTitle" idx="1"/>
          </p:nvPr>
        </p:nvSpPr>
        <p:spPr>
          <a:xfrm>
            <a:off x="0" y="792600"/>
            <a:ext cx="9144000" cy="435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300" u="sng">
                <a:solidFill>
                  <a:srgbClr val="FFFF00"/>
                </a:solidFill>
              </a:rPr>
              <a:t>Gen.5:21-24</a:t>
            </a:r>
            <a:r>
              <a:rPr lang="en" sz="3300">
                <a:solidFill>
                  <a:schemeClr val="dk1"/>
                </a:solidFill>
              </a:rPr>
              <a:t> </a:t>
            </a:r>
            <a:r>
              <a:rPr lang="en" sz="3300">
                <a:solidFill>
                  <a:srgbClr val="00FFFF"/>
                </a:solidFill>
              </a:rPr>
              <a:t>(NASB95)</a:t>
            </a:r>
            <a:r>
              <a:rPr lang="en" sz="3300">
                <a:solidFill>
                  <a:schemeClr val="dk1"/>
                </a:solidFill>
              </a:rPr>
              <a:t> </a:t>
            </a:r>
            <a:r>
              <a:rPr lang="en" sz="3300" i="1">
                <a:solidFill>
                  <a:schemeClr val="dk1"/>
                </a:solidFill>
              </a:rPr>
              <a:t>“Enoch lived sixty-five years, and </a:t>
            </a:r>
            <a:r>
              <a:rPr lang="en" sz="3300" i="1" u="sng">
                <a:solidFill>
                  <a:schemeClr val="dk1"/>
                </a:solidFill>
              </a:rPr>
              <a:t>became the father of Methuselah</a:t>
            </a:r>
            <a:r>
              <a:rPr lang="en" sz="3300" i="1">
                <a:solidFill>
                  <a:schemeClr val="dk1"/>
                </a:solidFill>
              </a:rPr>
              <a:t>. 22 Then </a:t>
            </a:r>
            <a:r>
              <a:rPr lang="en" sz="3300" i="1" u="sng">
                <a:solidFill>
                  <a:schemeClr val="dk1"/>
                </a:solidFill>
              </a:rPr>
              <a:t>Enoch walked with God three hundred years after he became the father of Methuselah</a:t>
            </a:r>
            <a:r>
              <a:rPr lang="en" sz="3300" i="1">
                <a:solidFill>
                  <a:schemeClr val="dk1"/>
                </a:solidFill>
              </a:rPr>
              <a:t>, and </a:t>
            </a:r>
            <a:r>
              <a:rPr lang="en" sz="3300" i="1" u="sng">
                <a:solidFill>
                  <a:schemeClr val="dk1"/>
                </a:solidFill>
              </a:rPr>
              <a:t>he had other sons and daughters</a:t>
            </a:r>
            <a:r>
              <a:rPr lang="en" sz="3300" i="1">
                <a:solidFill>
                  <a:schemeClr val="dk1"/>
                </a:solidFill>
              </a:rPr>
              <a:t>. 23 So all the days of Enoch were three hundred and sixty-five years. 24 </a:t>
            </a:r>
            <a:r>
              <a:rPr lang="en" sz="3300" i="1" u="sng">
                <a:solidFill>
                  <a:srgbClr val="00FFFF"/>
                </a:solidFill>
              </a:rPr>
              <a:t>Enoch walked with God; and he was not, for God took him</a:t>
            </a:r>
            <a:r>
              <a:rPr lang="en" sz="3300" i="1">
                <a:solidFill>
                  <a:schemeClr val="dk1"/>
                </a:solidFill>
              </a:rPr>
              <a:t>.”</a:t>
            </a:r>
            <a:endParaRPr sz="33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52800" y="0"/>
            <a:ext cx="9231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WHERE IS OUR KINGDOM?</a:t>
            </a:r>
            <a:endParaRPr sz="5720" b="1">
              <a:solidFill>
                <a:srgbClr val="00FFFF"/>
              </a:solidFill>
            </a:endParaRPr>
          </a:p>
        </p:txBody>
      </p:sp>
      <p:sp>
        <p:nvSpPr>
          <p:cNvPr id="109" name="Google Shape;109;p22"/>
          <p:cNvSpPr txBox="1">
            <a:spLocks noGrp="1"/>
          </p:cNvSpPr>
          <p:nvPr>
            <p:ph type="subTitle" idx="1"/>
          </p:nvPr>
        </p:nvSpPr>
        <p:spPr>
          <a:xfrm>
            <a:off x="-52800" y="373575"/>
            <a:ext cx="9285900" cy="477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u="sng">
                <a:solidFill>
                  <a:srgbClr val="FFFF00"/>
                </a:solidFill>
              </a:rPr>
              <a:t>Phil.3:13-21</a:t>
            </a:r>
            <a:r>
              <a:rPr lang="en" sz="2300">
                <a:solidFill>
                  <a:srgbClr val="FFFF00"/>
                </a:solidFill>
              </a:rPr>
              <a:t> </a:t>
            </a:r>
            <a:r>
              <a:rPr lang="en" sz="2300" i="1">
                <a:solidFill>
                  <a:schemeClr val="dk1"/>
                </a:solidFill>
              </a:rPr>
              <a:t>“Brethren, I do not regard myself as having laid hold of it yet; but one thing I do: forgetting what lies behind and reaching forward to what lies ahead, 14 </a:t>
            </a:r>
            <a:r>
              <a:rPr lang="en" sz="2300" i="1" u="sng">
                <a:solidFill>
                  <a:schemeClr val="dk1"/>
                </a:solidFill>
              </a:rPr>
              <a:t>I press on toward the goal for the prize of the upward call of God in Christ Jesus</a:t>
            </a:r>
            <a:r>
              <a:rPr lang="en" sz="2300" i="1">
                <a:solidFill>
                  <a:schemeClr val="dk1"/>
                </a:solidFill>
              </a:rPr>
              <a:t>…18 For many walk, of whom I often told you, and now tell you even weeping, that they are enemies of the cross of Christ, 19 whose end is destruction, whose god is their appetite, and whose glory is in their shame, </a:t>
            </a:r>
            <a:r>
              <a:rPr lang="en" sz="2300" i="1">
                <a:solidFill>
                  <a:srgbClr val="FFFF00"/>
                </a:solidFill>
              </a:rPr>
              <a:t>who set their minds on earthly things</a:t>
            </a:r>
            <a:r>
              <a:rPr lang="en" sz="2300" i="1">
                <a:solidFill>
                  <a:schemeClr val="dk1"/>
                </a:solidFill>
              </a:rPr>
              <a:t>. 20 </a:t>
            </a:r>
            <a:r>
              <a:rPr lang="en" sz="2300" i="1" u="sng">
                <a:solidFill>
                  <a:schemeClr val="dk1"/>
                </a:solidFill>
              </a:rPr>
              <a:t>For our citizenship is in heaven, from which also we eagerly wait for a Savior, the Lord Jesus Christ</a:t>
            </a:r>
            <a:r>
              <a:rPr lang="en" sz="2300" i="1">
                <a:solidFill>
                  <a:schemeClr val="dk1"/>
                </a:solidFill>
              </a:rPr>
              <a:t>; 21 </a:t>
            </a:r>
            <a:r>
              <a:rPr lang="en" sz="2300" i="1" u="sng">
                <a:solidFill>
                  <a:schemeClr val="dk1"/>
                </a:solidFill>
              </a:rPr>
              <a:t>who will transform the body of our humble state into conformity with the body of His glory</a:t>
            </a:r>
            <a:r>
              <a:rPr lang="en" sz="2300" i="1">
                <a:solidFill>
                  <a:schemeClr val="dk1"/>
                </a:solidFill>
              </a:rPr>
              <a:t>, </a:t>
            </a:r>
            <a:r>
              <a:rPr lang="en" sz="2300" i="1" u="sng">
                <a:solidFill>
                  <a:schemeClr val="dk1"/>
                </a:solidFill>
              </a:rPr>
              <a:t>by the exertion of the power that He has</a:t>
            </a:r>
            <a:r>
              <a:rPr lang="en" sz="2300" i="1">
                <a:solidFill>
                  <a:schemeClr val="dk1"/>
                </a:solidFill>
              </a:rPr>
              <a:t> even to subject all things to Himself.”</a:t>
            </a:r>
            <a:endParaRPr sz="2300" i="1">
              <a:solidFill>
                <a:schemeClr val="dk1"/>
              </a:solidFill>
            </a:endParaRPr>
          </a:p>
          <a:p>
            <a:pPr marL="0" lvl="0" indent="0" algn="l" rtl="0">
              <a:spcBef>
                <a:spcPts val="0"/>
              </a:spcBef>
              <a:spcAft>
                <a:spcPts val="0"/>
              </a:spcAft>
              <a:buNone/>
            </a:pPr>
            <a:r>
              <a:rPr lang="en" sz="2300">
                <a:solidFill>
                  <a:srgbClr val="00FFFF"/>
                </a:solidFill>
              </a:rPr>
              <a:t>This body, this flesh, is NOT the one we will be serving the Lord with!</a:t>
            </a:r>
            <a:endParaRPr sz="2300">
              <a:solidFill>
                <a:srgbClr val="00FFFF"/>
              </a:solidFill>
            </a:endParaRPr>
          </a:p>
          <a:p>
            <a:pPr marL="0" lvl="0" indent="0" algn="l" rtl="0">
              <a:spcBef>
                <a:spcPts val="0"/>
              </a:spcBef>
              <a:spcAft>
                <a:spcPts val="0"/>
              </a:spcAft>
              <a:buNone/>
            </a:pPr>
            <a:endParaRPr sz="2000"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52800" y="0"/>
            <a:ext cx="9231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WE HAVE A CHOICE TO MAKE</a:t>
            </a:r>
            <a:endParaRPr sz="5520" b="1">
              <a:solidFill>
                <a:srgbClr val="00FFFF"/>
              </a:solidFill>
            </a:endParaRPr>
          </a:p>
        </p:txBody>
      </p:sp>
      <p:sp>
        <p:nvSpPr>
          <p:cNvPr id="115" name="Google Shape;115;p23"/>
          <p:cNvSpPr txBox="1">
            <a:spLocks noGrp="1"/>
          </p:cNvSpPr>
          <p:nvPr>
            <p:ph type="subTitle" idx="1"/>
          </p:nvPr>
        </p:nvSpPr>
        <p:spPr>
          <a:xfrm>
            <a:off x="-205860" y="373575"/>
            <a:ext cx="9438910" cy="4770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Heb.11:13-16</a:t>
            </a:r>
            <a:r>
              <a:rPr lang="en" sz="2000" dirty="0">
                <a:solidFill>
                  <a:srgbClr val="00FFFF"/>
                </a:solidFill>
              </a:rPr>
              <a:t> </a:t>
            </a:r>
            <a:r>
              <a:rPr lang="en" sz="2000" i="1" dirty="0">
                <a:solidFill>
                  <a:schemeClr val="dk1"/>
                </a:solidFill>
              </a:rPr>
              <a:t>“All these died in faith, without receiving the promises, </a:t>
            </a:r>
            <a:r>
              <a:rPr lang="en" sz="2000" i="1" u="sng" dirty="0">
                <a:solidFill>
                  <a:schemeClr val="dk1"/>
                </a:solidFill>
              </a:rPr>
              <a:t>but having seen them and having welcomed them from a distance</a:t>
            </a:r>
            <a:r>
              <a:rPr lang="en" sz="2000" i="1" dirty="0">
                <a:solidFill>
                  <a:schemeClr val="dk1"/>
                </a:solidFill>
              </a:rPr>
              <a:t>, and having confessed that </a:t>
            </a:r>
            <a:r>
              <a:rPr lang="en" sz="2000" i="1" u="sng" dirty="0">
                <a:solidFill>
                  <a:schemeClr val="dk1"/>
                </a:solidFill>
              </a:rPr>
              <a:t>they were strangers and exiles on the earth</a:t>
            </a:r>
            <a:r>
              <a:rPr lang="en" sz="2000" i="1" dirty="0">
                <a:solidFill>
                  <a:schemeClr val="dk1"/>
                </a:solidFill>
              </a:rPr>
              <a:t>. 14 For those who say such things make it clear that they are seeking a country of their own. 15 </a:t>
            </a:r>
            <a:r>
              <a:rPr lang="en" sz="2000" i="1" u="sng" dirty="0">
                <a:solidFill>
                  <a:srgbClr val="FFFF00"/>
                </a:solidFill>
              </a:rPr>
              <a:t>And indeed if they had been thinking of that country from which they went out, they would have had opportunity to return</a:t>
            </a:r>
            <a:r>
              <a:rPr lang="en" sz="2000" i="1" dirty="0">
                <a:solidFill>
                  <a:srgbClr val="FFFF00"/>
                </a:solidFill>
              </a:rPr>
              <a:t>.</a:t>
            </a:r>
            <a:r>
              <a:rPr lang="en" sz="2000" i="1" dirty="0">
                <a:solidFill>
                  <a:schemeClr val="dk1"/>
                </a:solidFill>
              </a:rPr>
              <a:t> 16 But as it is, </a:t>
            </a:r>
            <a:r>
              <a:rPr lang="en" sz="2000" i="1" u="sng" dirty="0">
                <a:solidFill>
                  <a:schemeClr val="dk1"/>
                </a:solidFill>
              </a:rPr>
              <a:t>they desire a better country, that is, a heavenly one</a:t>
            </a:r>
            <a:r>
              <a:rPr lang="en" sz="2000" i="1" dirty="0">
                <a:solidFill>
                  <a:schemeClr val="dk1"/>
                </a:solidFill>
              </a:rPr>
              <a:t>. Therefore God is not ashamed to be called their God; for </a:t>
            </a:r>
            <a:r>
              <a:rPr lang="en" sz="2000" i="1" u="sng" dirty="0">
                <a:solidFill>
                  <a:schemeClr val="dk1"/>
                </a:solidFill>
              </a:rPr>
              <a:t>He has prepared a city for them</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Jude 20-21</a:t>
            </a:r>
            <a:r>
              <a:rPr lang="en" sz="2000" dirty="0">
                <a:solidFill>
                  <a:srgbClr val="00FFFF"/>
                </a:solidFill>
              </a:rPr>
              <a:t> </a:t>
            </a:r>
            <a:r>
              <a:rPr lang="en" sz="2000" i="1" dirty="0">
                <a:solidFill>
                  <a:schemeClr val="dk1"/>
                </a:solidFill>
              </a:rPr>
              <a:t>“But you, beloved, building yourselves up on your most holy faith, praying in the Holy Spirit, 21 keep yourselves in the love of God, </a:t>
            </a:r>
            <a:r>
              <a:rPr lang="en" sz="2000" i="1" u="sng" dirty="0">
                <a:solidFill>
                  <a:schemeClr val="dk1"/>
                </a:solidFill>
              </a:rPr>
              <a:t>waiting anxiously for the mercy of our Lord Jesus Christ to eternal life</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Pet.1:13</a:t>
            </a:r>
            <a:r>
              <a:rPr lang="en" sz="2000" dirty="0">
                <a:solidFill>
                  <a:srgbClr val="00FFFF"/>
                </a:solidFill>
              </a:rPr>
              <a:t> </a:t>
            </a:r>
            <a:r>
              <a:rPr lang="en" sz="2000" i="1" dirty="0">
                <a:solidFill>
                  <a:schemeClr val="dk1"/>
                </a:solidFill>
              </a:rPr>
              <a:t>“Therefore, </a:t>
            </a:r>
            <a:r>
              <a:rPr lang="en" sz="2000" i="1" u="sng" dirty="0">
                <a:solidFill>
                  <a:schemeClr val="dk1"/>
                </a:solidFill>
              </a:rPr>
              <a:t>prepare your minds for action</a:t>
            </a:r>
            <a:r>
              <a:rPr lang="en" sz="2000" i="1" dirty="0">
                <a:solidFill>
                  <a:schemeClr val="dk1"/>
                </a:solidFill>
              </a:rPr>
              <a:t>, keep sober in spirit, </a:t>
            </a:r>
            <a:r>
              <a:rPr lang="en" sz="2000" i="1" u="sng" dirty="0">
                <a:solidFill>
                  <a:schemeClr val="dk1"/>
                </a:solidFill>
              </a:rPr>
              <a:t>fix your hope completely on the grace to be brought to you at the revelation of Jesus Christ</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Think on Enoch, and our other “taken” brethren.  Follow their great examples!</a:t>
            </a:r>
            <a:endParaRPr sz="2000" dirty="0">
              <a:solidFill>
                <a:srgbClr val="00FFFF"/>
              </a:solidFill>
            </a:endParaRPr>
          </a:p>
          <a:p>
            <a:pPr marL="0" lvl="0" indent="0" algn="l" rtl="0">
              <a:spcBef>
                <a:spcPts val="0"/>
              </a:spcBef>
              <a:spcAft>
                <a:spcPts val="0"/>
              </a:spcAft>
              <a:buNone/>
            </a:pPr>
            <a:endParaRPr sz="2000" u="sng"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2800" y="0"/>
            <a:ext cx="92313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ENOCH</a:t>
            </a:r>
            <a:endParaRPr sz="5720" b="1">
              <a:solidFill>
                <a:srgbClr val="00FFFF"/>
              </a:solidFill>
            </a:endParaRPr>
          </a:p>
        </p:txBody>
      </p:sp>
      <p:sp>
        <p:nvSpPr>
          <p:cNvPr id="61" name="Google Shape;61;p14"/>
          <p:cNvSpPr txBox="1">
            <a:spLocks noGrp="1"/>
          </p:cNvSpPr>
          <p:nvPr>
            <p:ph type="subTitle" idx="1"/>
          </p:nvPr>
        </p:nvSpPr>
        <p:spPr>
          <a:xfrm>
            <a:off x="-140775" y="534600"/>
            <a:ext cx="9373200" cy="46089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dirty="0">
                <a:solidFill>
                  <a:srgbClr val="FFFF00"/>
                </a:solidFill>
              </a:rPr>
              <a:t>We want to talk today about a righteous man named Enoch, and some valuable lessons we can learn from his example.</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He’s one of the earliest persons to live on this earth, just seven generations from Adam, through his 3</a:t>
            </a:r>
            <a:r>
              <a:rPr lang="en" sz="2500" baseline="30000" dirty="0">
                <a:solidFill>
                  <a:schemeClr val="dk1"/>
                </a:solidFill>
              </a:rPr>
              <a:t>rd</a:t>
            </a:r>
            <a:r>
              <a:rPr lang="en" sz="2500" dirty="0">
                <a:solidFill>
                  <a:schemeClr val="dk1"/>
                </a:solidFill>
              </a:rPr>
              <a:t> son, Seth.</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This was a time when most people were living over 800 years!  Hard to imagine.</a:t>
            </a:r>
            <a:endParaRPr sz="2500" dirty="0">
              <a:solidFill>
                <a:srgbClr val="00FFFF"/>
              </a:solidFill>
            </a:endParaRPr>
          </a:p>
          <a:p>
            <a:pPr marL="457200" lvl="0" indent="-387350" algn="l" rtl="0">
              <a:spcBef>
                <a:spcPts val="0"/>
              </a:spcBef>
              <a:spcAft>
                <a:spcPts val="0"/>
              </a:spcAft>
              <a:buClr>
                <a:srgbClr val="FFFF00"/>
              </a:buClr>
              <a:buSzPts val="2500"/>
              <a:buChar char="●"/>
            </a:pPr>
            <a:r>
              <a:rPr lang="en" sz="2500" dirty="0">
                <a:solidFill>
                  <a:srgbClr val="FFFF00"/>
                </a:solidFill>
              </a:rPr>
              <a:t>We don’t know when he married, but he first became a father at age 65.  His son, Methuselah, lived for 969 years!</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Over the next 300 years Enoch had many more “sons and daughters”.</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Enoch is the great-grandfather of a man we all know - Noah!</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52800" y="0"/>
            <a:ext cx="92313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FAITHFUL PROPHET</a:t>
            </a:r>
            <a:endParaRPr sz="5720" b="1">
              <a:solidFill>
                <a:srgbClr val="00FFFF"/>
              </a:solidFill>
            </a:endParaRPr>
          </a:p>
        </p:txBody>
      </p:sp>
      <p:sp>
        <p:nvSpPr>
          <p:cNvPr id="67" name="Google Shape;67;p15"/>
          <p:cNvSpPr txBox="1">
            <a:spLocks noGrp="1"/>
          </p:cNvSpPr>
          <p:nvPr>
            <p:ph type="subTitle" idx="1"/>
          </p:nvPr>
        </p:nvSpPr>
        <p:spPr>
          <a:xfrm>
            <a:off x="-161075" y="400650"/>
            <a:ext cx="9393900" cy="47430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chemeClr val="dk1"/>
              </a:buClr>
              <a:buSzPts val="2500"/>
              <a:buChar char="●"/>
            </a:pPr>
            <a:r>
              <a:rPr lang="en" sz="2500" dirty="0">
                <a:solidFill>
                  <a:schemeClr val="dk1"/>
                </a:solidFill>
              </a:rPr>
              <a:t>Ironically, we have more recorded about the life of Enoch in the New Testament, written 4000 years after he lived, than in the Old Testament!</a:t>
            </a:r>
            <a:endParaRPr sz="2500" dirty="0">
              <a:solidFill>
                <a:schemeClr val="dk1"/>
              </a:solidFill>
            </a:endParaRPr>
          </a:p>
          <a:p>
            <a:pPr marL="457200" lvl="0" indent="-387350" algn="l" rtl="0">
              <a:spcBef>
                <a:spcPts val="0"/>
              </a:spcBef>
              <a:spcAft>
                <a:spcPts val="0"/>
              </a:spcAft>
              <a:buClr>
                <a:srgbClr val="FFFF00"/>
              </a:buClr>
              <a:buSzPts val="2500"/>
              <a:buChar char="●"/>
            </a:pPr>
            <a:r>
              <a:rPr lang="en" sz="2500" dirty="0">
                <a:solidFill>
                  <a:srgbClr val="FFFF00"/>
                </a:solidFill>
              </a:rPr>
              <a:t>We say he was a prophet of God, because of </a:t>
            </a:r>
            <a:r>
              <a:rPr lang="en" sz="2500" u="sng" dirty="0">
                <a:solidFill>
                  <a:srgbClr val="FFFF00"/>
                </a:solidFill>
              </a:rPr>
              <a:t>Jude 14-15</a:t>
            </a:r>
            <a:r>
              <a:rPr lang="en" sz="2500" dirty="0">
                <a:solidFill>
                  <a:srgbClr val="FFFF00"/>
                </a:solidFill>
              </a:rPr>
              <a:t> </a:t>
            </a:r>
            <a:r>
              <a:rPr lang="en" sz="2500" i="1" dirty="0">
                <a:solidFill>
                  <a:schemeClr val="dk1"/>
                </a:solidFill>
              </a:rPr>
              <a:t>“It was also about these men that Enoch, in the seventh generation from Adam, prophesied, saying, “Behold, the Lord came with many thousands of His holy ones, 15 to execute judgment upon all, and to convict </a:t>
            </a:r>
            <a:r>
              <a:rPr lang="en" sz="2500" i="1" u="sng" dirty="0">
                <a:solidFill>
                  <a:schemeClr val="dk1"/>
                </a:solidFill>
              </a:rPr>
              <a:t>all the ungodly</a:t>
            </a:r>
            <a:r>
              <a:rPr lang="en" sz="2500" i="1" dirty="0">
                <a:solidFill>
                  <a:schemeClr val="dk1"/>
                </a:solidFill>
              </a:rPr>
              <a:t> of all </a:t>
            </a:r>
            <a:r>
              <a:rPr lang="en" sz="2500" i="1" u="sng" dirty="0">
                <a:solidFill>
                  <a:schemeClr val="dk1"/>
                </a:solidFill>
              </a:rPr>
              <a:t>their ungodly deeds</a:t>
            </a:r>
            <a:r>
              <a:rPr lang="en" sz="2500" i="1" dirty="0">
                <a:solidFill>
                  <a:schemeClr val="dk1"/>
                </a:solidFill>
              </a:rPr>
              <a:t> which they have done </a:t>
            </a:r>
            <a:r>
              <a:rPr lang="en" sz="2500" i="1" u="sng" dirty="0">
                <a:solidFill>
                  <a:schemeClr val="dk1"/>
                </a:solidFill>
              </a:rPr>
              <a:t>in an ungodly way</a:t>
            </a:r>
            <a:r>
              <a:rPr lang="en" sz="2500" i="1" dirty="0">
                <a:solidFill>
                  <a:schemeClr val="dk1"/>
                </a:solidFill>
              </a:rPr>
              <a:t>, and of all the harsh things which </a:t>
            </a:r>
            <a:r>
              <a:rPr lang="en" sz="2500" i="1" u="sng" dirty="0">
                <a:solidFill>
                  <a:schemeClr val="dk1"/>
                </a:solidFill>
              </a:rPr>
              <a:t>ungodly sinners</a:t>
            </a:r>
            <a:r>
              <a:rPr lang="en" sz="2500" i="1" dirty="0">
                <a:solidFill>
                  <a:schemeClr val="dk1"/>
                </a:solidFill>
              </a:rPr>
              <a:t> have spoken against Him.”</a:t>
            </a:r>
            <a:endParaRPr sz="2500" i="1"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Hundreds of years before the flood, </a:t>
            </a:r>
            <a:r>
              <a:rPr lang="en" sz="2500" u="sng" dirty="0">
                <a:solidFill>
                  <a:srgbClr val="00FFFF"/>
                </a:solidFill>
              </a:rPr>
              <a:t>this</a:t>
            </a:r>
            <a:r>
              <a:rPr lang="en" sz="2500" dirty="0">
                <a:solidFill>
                  <a:srgbClr val="00FFFF"/>
                </a:solidFill>
              </a:rPr>
              <a:t> is what Enoch taught!</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52800" y="0"/>
            <a:ext cx="9231300" cy="51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FAITH OF ENOCH</a:t>
            </a:r>
            <a:endParaRPr sz="5720" b="1">
              <a:solidFill>
                <a:srgbClr val="00FFFF"/>
              </a:solidFill>
            </a:endParaRPr>
          </a:p>
        </p:txBody>
      </p:sp>
      <p:sp>
        <p:nvSpPr>
          <p:cNvPr id="73" name="Google Shape;73;p16"/>
          <p:cNvSpPr txBox="1">
            <a:spLocks noGrp="1"/>
          </p:cNvSpPr>
          <p:nvPr>
            <p:ph type="subTitle" idx="1"/>
          </p:nvPr>
        </p:nvSpPr>
        <p:spPr>
          <a:xfrm>
            <a:off x="-161075" y="346500"/>
            <a:ext cx="9393900" cy="47970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dirty="0">
                <a:solidFill>
                  <a:srgbClr val="FFFF00"/>
                </a:solidFill>
              </a:rPr>
              <a:t>TWO times in Genesis 5 it states so plainly that Enoch </a:t>
            </a:r>
            <a:r>
              <a:rPr lang="en" sz="2200" i="1" dirty="0">
                <a:solidFill>
                  <a:schemeClr val="dk1"/>
                </a:solidFill>
              </a:rPr>
              <a:t>“walked with God”</a:t>
            </a:r>
            <a:r>
              <a:rPr lang="en" sz="2200" dirty="0">
                <a:solidFill>
                  <a:srgbClr val="FFFF00"/>
                </a:solidFill>
              </a:rPr>
              <a:t>.  If that sounds familiar, it is also said of his great-grandson.</a:t>
            </a:r>
            <a:r>
              <a:rPr lang="en" sz="2200" dirty="0">
                <a:solidFill>
                  <a:srgbClr val="00FFFF"/>
                </a:solidFill>
              </a:rPr>
              <a:t>  </a:t>
            </a:r>
            <a:r>
              <a:rPr lang="en" sz="2200" u="sng" dirty="0">
                <a:solidFill>
                  <a:srgbClr val="FFFF00"/>
                </a:solidFill>
              </a:rPr>
              <a:t>Gen.6:8-9</a:t>
            </a:r>
            <a:r>
              <a:rPr lang="en" sz="2200" dirty="0">
                <a:solidFill>
                  <a:srgbClr val="00FFFF"/>
                </a:solidFill>
              </a:rPr>
              <a:t> </a:t>
            </a:r>
            <a:r>
              <a:rPr lang="en" sz="2200" i="1" dirty="0">
                <a:solidFill>
                  <a:schemeClr val="dk1"/>
                </a:solidFill>
              </a:rPr>
              <a:t>“But Noah found favor in the eyes of the Lord. 9 These are the records of the generations of Noah. Noah was a righteous man, blameless in his time; </a:t>
            </a:r>
            <a:r>
              <a:rPr lang="en" sz="2200" i="1" u="sng" dirty="0">
                <a:solidFill>
                  <a:schemeClr val="dk1"/>
                </a:solidFill>
              </a:rPr>
              <a:t>Noah walked with God</a:t>
            </a:r>
            <a:r>
              <a:rPr lang="en" sz="2200" i="1" dirty="0">
                <a:solidFill>
                  <a:schemeClr val="dk1"/>
                </a:solidFill>
              </a:rPr>
              <a:t>.”  </a:t>
            </a:r>
            <a:r>
              <a:rPr lang="en" sz="2200" dirty="0">
                <a:solidFill>
                  <a:srgbClr val="FFFF00"/>
                </a:solidFill>
              </a:rPr>
              <a:t>Is this just random chance, or might it be that Enoch’s influence was still felt in his family hundreds of years later?</a:t>
            </a:r>
            <a:endParaRPr sz="2200" dirty="0">
              <a:solidFill>
                <a:srgbClr val="FFFF00"/>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Hebrews 11:5</a:t>
            </a:r>
            <a:r>
              <a:rPr lang="en" sz="2200" dirty="0">
                <a:solidFill>
                  <a:schemeClr val="dk1"/>
                </a:solidFill>
              </a:rPr>
              <a:t> </a:t>
            </a:r>
            <a:r>
              <a:rPr lang="en" sz="2200" i="1" dirty="0">
                <a:solidFill>
                  <a:schemeClr val="dk1"/>
                </a:solidFill>
              </a:rPr>
              <a:t>“...for </a:t>
            </a:r>
            <a:r>
              <a:rPr lang="en" sz="2200" i="1" u="sng" dirty="0">
                <a:solidFill>
                  <a:schemeClr val="dk1"/>
                </a:solidFill>
              </a:rPr>
              <a:t>he obtained the witness</a:t>
            </a:r>
            <a:r>
              <a:rPr lang="en" sz="2200" i="1" dirty="0">
                <a:solidFill>
                  <a:schemeClr val="dk1"/>
                </a:solidFill>
              </a:rPr>
              <a:t> that before his being taken up </a:t>
            </a:r>
            <a:r>
              <a:rPr lang="en" sz="2200" i="1" u="sng" dirty="0">
                <a:solidFill>
                  <a:schemeClr val="dk1"/>
                </a:solidFill>
              </a:rPr>
              <a:t>he was pleasing to God</a:t>
            </a:r>
            <a:r>
              <a:rPr lang="en" sz="2200" i="1" dirty="0">
                <a:solidFill>
                  <a:schemeClr val="dk1"/>
                </a:solidFill>
              </a:rPr>
              <a:t>.”</a:t>
            </a:r>
            <a:r>
              <a:rPr lang="en" sz="2200" dirty="0">
                <a:solidFill>
                  <a:schemeClr val="dk1"/>
                </a:solidFill>
              </a:rPr>
              <a:t>  </a:t>
            </a:r>
            <a:r>
              <a:rPr lang="en" sz="2200" dirty="0">
                <a:solidFill>
                  <a:srgbClr val="00FFFF"/>
                </a:solidFill>
              </a:rPr>
              <a:t>This was Enoch’s reputation - what he was well-known for, on earth and in heaven.  And lest we forget, Enoch is set forth as an example for us, in the next famous verse!</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Hebrews 11:6</a:t>
            </a:r>
            <a:r>
              <a:rPr lang="en" sz="2200" dirty="0">
                <a:solidFill>
                  <a:schemeClr val="dk1"/>
                </a:solidFill>
              </a:rPr>
              <a:t> “</a:t>
            </a:r>
            <a:r>
              <a:rPr lang="en" sz="2200" i="1" dirty="0">
                <a:solidFill>
                  <a:schemeClr val="dk1"/>
                </a:solidFill>
              </a:rPr>
              <a:t>And without faith it is impossible to please Him, for </a:t>
            </a:r>
            <a:r>
              <a:rPr lang="en" sz="2200" i="1" u="sng" dirty="0">
                <a:solidFill>
                  <a:schemeClr val="dk1"/>
                </a:solidFill>
              </a:rPr>
              <a:t>he who comes to God must believe that He is and that He is a rewarder of those who seek Him</a:t>
            </a:r>
            <a:r>
              <a:rPr lang="en" sz="2200" dirty="0">
                <a:solidFill>
                  <a:schemeClr val="dk1"/>
                </a:solidFill>
              </a:rPr>
              <a:t>.”  </a:t>
            </a:r>
            <a:r>
              <a:rPr lang="en" sz="2200" dirty="0">
                <a:solidFill>
                  <a:srgbClr val="00FFFF"/>
                </a:solidFill>
              </a:rPr>
              <a:t>He sought God, and He was rewarded for it.</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52800" y="0"/>
            <a:ext cx="9231300" cy="51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ENOCH’S “REWARD”?</a:t>
            </a:r>
            <a:endParaRPr sz="5720" b="1">
              <a:solidFill>
                <a:srgbClr val="00FFFF"/>
              </a:solidFill>
            </a:endParaRPr>
          </a:p>
        </p:txBody>
      </p:sp>
      <p:sp>
        <p:nvSpPr>
          <p:cNvPr id="79" name="Google Shape;79;p17"/>
          <p:cNvSpPr txBox="1">
            <a:spLocks noGrp="1"/>
          </p:cNvSpPr>
          <p:nvPr>
            <p:ph type="subTitle" idx="1"/>
          </p:nvPr>
        </p:nvSpPr>
        <p:spPr>
          <a:xfrm>
            <a:off x="-161075" y="346500"/>
            <a:ext cx="9393900" cy="47970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dirty="0">
                <a:solidFill>
                  <a:srgbClr val="FFFF00"/>
                </a:solidFill>
              </a:rPr>
              <a:t>Gen.5:24</a:t>
            </a:r>
            <a:r>
              <a:rPr lang="en" sz="1900" dirty="0">
                <a:solidFill>
                  <a:srgbClr val="00FFFF"/>
                </a:solidFill>
              </a:rPr>
              <a:t> </a:t>
            </a:r>
            <a:r>
              <a:rPr lang="en" sz="1900" i="1" dirty="0">
                <a:solidFill>
                  <a:schemeClr val="dk1"/>
                </a:solidFill>
              </a:rPr>
              <a:t>“Enoch walked with God; </a:t>
            </a:r>
            <a:r>
              <a:rPr lang="en" sz="1900" i="1" u="sng" dirty="0">
                <a:solidFill>
                  <a:schemeClr val="dk1"/>
                </a:solidFill>
              </a:rPr>
              <a:t>and he was not</a:t>
            </a:r>
            <a:r>
              <a:rPr lang="en" sz="1900" i="1" dirty="0">
                <a:solidFill>
                  <a:schemeClr val="dk1"/>
                </a:solidFill>
              </a:rPr>
              <a:t>, for God took him.”</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Heb.11:5</a:t>
            </a:r>
            <a:r>
              <a:rPr lang="en" sz="1900" dirty="0">
                <a:solidFill>
                  <a:srgbClr val="00FFFF"/>
                </a:solidFill>
              </a:rPr>
              <a:t> </a:t>
            </a:r>
            <a:r>
              <a:rPr lang="en" sz="1900" i="1" dirty="0">
                <a:solidFill>
                  <a:schemeClr val="dk1"/>
                </a:solidFill>
              </a:rPr>
              <a:t>“</a:t>
            </a:r>
            <a:r>
              <a:rPr lang="en" sz="1900" i="1" u="sng" dirty="0">
                <a:solidFill>
                  <a:schemeClr val="dk1"/>
                </a:solidFill>
              </a:rPr>
              <a:t>By faith</a:t>
            </a:r>
            <a:r>
              <a:rPr lang="en" sz="1900" i="1" dirty="0">
                <a:solidFill>
                  <a:schemeClr val="dk1"/>
                </a:solidFill>
              </a:rPr>
              <a:t> Enoch was taken up </a:t>
            </a:r>
            <a:r>
              <a:rPr lang="en" sz="1900" i="1" u="sng" dirty="0">
                <a:solidFill>
                  <a:schemeClr val="dk1"/>
                </a:solidFill>
              </a:rPr>
              <a:t>so that he would not see death</a:t>
            </a:r>
            <a:r>
              <a:rPr lang="en" sz="1900" i="1" dirty="0">
                <a:solidFill>
                  <a:schemeClr val="dk1"/>
                </a:solidFill>
              </a:rPr>
              <a:t>; and </a:t>
            </a:r>
            <a:r>
              <a:rPr lang="en" sz="1900" i="1" u="sng" dirty="0">
                <a:solidFill>
                  <a:schemeClr val="dk1"/>
                </a:solidFill>
              </a:rPr>
              <a:t>he was not found</a:t>
            </a:r>
            <a:r>
              <a:rPr lang="en" sz="1900" i="1" dirty="0">
                <a:solidFill>
                  <a:schemeClr val="dk1"/>
                </a:solidFill>
              </a:rPr>
              <a:t> because God took him up;”</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One day, one moment, Enoch was just nowhere on earth to be found!</a:t>
            </a:r>
            <a:endParaRPr sz="1900" dirty="0">
              <a:solidFill>
                <a:srgbClr val="FFFF00"/>
              </a:solidFill>
            </a:endParaRPr>
          </a:p>
          <a:p>
            <a:pPr marL="457200" lvl="0" indent="-349250" algn="l" rtl="0">
              <a:spcBef>
                <a:spcPts val="0"/>
              </a:spcBef>
              <a:spcAft>
                <a:spcPts val="0"/>
              </a:spcAft>
              <a:buClr>
                <a:srgbClr val="FFFF00"/>
              </a:buClr>
              <a:buSzPts val="1900"/>
              <a:buChar char="●"/>
            </a:pPr>
            <a:r>
              <a:rPr lang="en" sz="1900" dirty="0">
                <a:solidFill>
                  <a:srgbClr val="FFFF00"/>
                </a:solidFill>
              </a:rPr>
              <a:t>I’d like to share a beautiful, yet imagined, description of this that I once heard.</a:t>
            </a:r>
            <a:endParaRPr sz="1900" dirty="0">
              <a:solidFill>
                <a:srgbClr val="FFFF00"/>
              </a:solidFill>
            </a:endParaRPr>
          </a:p>
          <a:p>
            <a:pPr marL="457200" lvl="0" indent="-349250" algn="l" rtl="0">
              <a:spcBef>
                <a:spcPts val="0"/>
              </a:spcBef>
              <a:spcAft>
                <a:spcPts val="0"/>
              </a:spcAft>
              <a:buClr>
                <a:schemeClr val="dk1"/>
              </a:buClr>
              <a:buSzPts val="1900"/>
              <a:buChar char="●"/>
            </a:pPr>
            <a:r>
              <a:rPr lang="en" sz="1900" dirty="0">
                <a:solidFill>
                  <a:schemeClr val="dk1"/>
                </a:solidFill>
              </a:rPr>
              <a:t>Every day God would arrive at Enoch’s front door right at sunrise, and God and Enoch would walk and talk together.  After a couple hours Enoch would respectfully excuse himself to return home to his family and neighbors.  But each day God would compel Enoch to walk with Him just a little bit further than the day before.  Over the course of many years, it would be late in the evening by the time they separated and Enoch would begin the long journey back home.</a:t>
            </a:r>
            <a:endParaRPr sz="1900"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After 300 years of taking these long walks together, one night it was already very late, and Enoch paused, thinking about how far from home he was. And the Lord said to him, “Enoch, we are now closer to My home, than we are to yours.  Please come and stay with Me.”  And that’s exactly what Enoch did!</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I know it didn’t happen this way, but it helps ME understand </a:t>
            </a:r>
            <a:r>
              <a:rPr lang="en" sz="1900" i="1" dirty="0">
                <a:solidFill>
                  <a:schemeClr val="dk1"/>
                </a:solidFill>
              </a:rPr>
              <a:t>“walking with God”</a:t>
            </a:r>
            <a:r>
              <a:rPr lang="en" sz="1900" dirty="0">
                <a:solidFill>
                  <a:srgbClr val="FFFF00"/>
                </a:solidFill>
              </a:rPr>
              <a:t>.</a:t>
            </a:r>
            <a:endParaRPr sz="19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52800" y="0"/>
            <a:ext cx="9231300" cy="51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“GOD TOOK HIM”</a:t>
            </a:r>
            <a:endParaRPr sz="5720" b="1">
              <a:solidFill>
                <a:srgbClr val="00FFFF"/>
              </a:solidFill>
            </a:endParaRPr>
          </a:p>
        </p:txBody>
      </p:sp>
      <p:sp>
        <p:nvSpPr>
          <p:cNvPr id="85" name="Google Shape;85;p18"/>
          <p:cNvSpPr txBox="1">
            <a:spLocks noGrp="1"/>
          </p:cNvSpPr>
          <p:nvPr>
            <p:ph type="subTitle" idx="1"/>
          </p:nvPr>
        </p:nvSpPr>
        <p:spPr>
          <a:xfrm>
            <a:off x="-161075" y="332975"/>
            <a:ext cx="9393900" cy="48105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a:solidFill>
                  <a:srgbClr val="FFFF00"/>
                </a:solidFill>
              </a:rPr>
              <a:t>God “took” Enoch from this broken world.  That was his reward.  But I wonder if his family and friends, and even we, immediately see things this way.  Do some view it as a “kidnapping”?</a:t>
            </a:r>
            <a:endParaRPr sz="2400">
              <a:solidFill>
                <a:srgbClr val="FFFF00"/>
              </a:solidFill>
            </a:endParaRPr>
          </a:p>
          <a:p>
            <a:pPr marL="457200" lvl="0" indent="-381000" algn="l" rtl="0">
              <a:spcBef>
                <a:spcPts val="0"/>
              </a:spcBef>
              <a:spcAft>
                <a:spcPts val="0"/>
              </a:spcAft>
              <a:buClr>
                <a:srgbClr val="FFFF00"/>
              </a:buClr>
              <a:buSzPts val="2400"/>
              <a:buChar char="●"/>
            </a:pPr>
            <a:r>
              <a:rPr lang="en" sz="2400" u="sng">
                <a:solidFill>
                  <a:srgbClr val="FFFF00"/>
                </a:solidFill>
              </a:rPr>
              <a:t>Luke 9:61</a:t>
            </a:r>
            <a:r>
              <a:rPr lang="en" sz="2400">
                <a:solidFill>
                  <a:srgbClr val="FFFF00"/>
                </a:solidFill>
              </a:rPr>
              <a:t> </a:t>
            </a:r>
            <a:r>
              <a:rPr lang="en" sz="2400" i="1">
                <a:solidFill>
                  <a:schemeClr val="dk1"/>
                </a:solidFill>
              </a:rPr>
              <a:t>“Another also said, “I will follow You, Lord; but first </a:t>
            </a:r>
            <a:r>
              <a:rPr lang="en" sz="2400" i="1" u="sng">
                <a:solidFill>
                  <a:schemeClr val="dk1"/>
                </a:solidFill>
              </a:rPr>
              <a:t>permit me to say good-bye to those at home</a:t>
            </a:r>
            <a:r>
              <a:rPr lang="en" sz="2400" i="1">
                <a:solidFill>
                  <a:schemeClr val="dk1"/>
                </a:solidFill>
              </a:rPr>
              <a:t>.”</a:t>
            </a:r>
            <a:r>
              <a:rPr lang="en" sz="2400">
                <a:solidFill>
                  <a:srgbClr val="FFFF00"/>
                </a:solidFill>
              </a:rPr>
              <a:t>  </a:t>
            </a:r>
            <a:r>
              <a:rPr lang="en" sz="2400">
                <a:solidFill>
                  <a:srgbClr val="00FFFF"/>
                </a:solidFill>
              </a:rPr>
              <a:t>We don’t read of Enoch having any regrets.  This was what he wanted!</a:t>
            </a:r>
            <a:endParaRPr sz="2400">
              <a:solidFill>
                <a:srgbClr val="00FFFF"/>
              </a:solidFill>
            </a:endParaRPr>
          </a:p>
          <a:p>
            <a:pPr marL="457200" lvl="0" indent="-381000" algn="l" rtl="0">
              <a:spcBef>
                <a:spcPts val="0"/>
              </a:spcBef>
              <a:spcAft>
                <a:spcPts val="0"/>
              </a:spcAft>
              <a:buClr>
                <a:schemeClr val="dk1"/>
              </a:buClr>
              <a:buSzPts val="2400"/>
              <a:buChar char="●"/>
            </a:pPr>
            <a:r>
              <a:rPr lang="en" sz="2400">
                <a:solidFill>
                  <a:schemeClr val="dk1"/>
                </a:solidFill>
              </a:rPr>
              <a:t>Enoch had a wife.  He had children, parents.  He had a home, and friends.  I do wonder if there was a moment where they felt “robbed” of more time with Enoch.  Remember that Enoch left this world 600 years earlier than other men normally were!</a:t>
            </a:r>
            <a:endParaRPr sz="2400">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Enoch, and his very unique “reward” from God, of being spared both the agony of death and living longer in this world of sin, are set before us as a reminder of what we should ALL desire!</a:t>
            </a:r>
            <a:endParaRPr sz="24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52800" y="0"/>
            <a:ext cx="9231300" cy="51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WHY ARE WE HERE?</a:t>
            </a:r>
            <a:endParaRPr sz="5720" b="1">
              <a:solidFill>
                <a:srgbClr val="00FFFF"/>
              </a:solidFill>
            </a:endParaRPr>
          </a:p>
        </p:txBody>
      </p:sp>
      <p:sp>
        <p:nvSpPr>
          <p:cNvPr id="91" name="Google Shape;91;p19"/>
          <p:cNvSpPr txBox="1">
            <a:spLocks noGrp="1"/>
          </p:cNvSpPr>
          <p:nvPr>
            <p:ph type="subTitle" idx="1"/>
          </p:nvPr>
        </p:nvSpPr>
        <p:spPr>
          <a:xfrm>
            <a:off x="-161075" y="332975"/>
            <a:ext cx="9393900" cy="48105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300" u="sng" dirty="0">
                <a:solidFill>
                  <a:srgbClr val="FFFF00"/>
                </a:solidFill>
              </a:rPr>
              <a:t>Eph.5:15-17</a:t>
            </a:r>
            <a:r>
              <a:rPr lang="en" sz="2300" dirty="0">
                <a:solidFill>
                  <a:srgbClr val="FFFF00"/>
                </a:solidFill>
              </a:rPr>
              <a:t> </a:t>
            </a:r>
            <a:r>
              <a:rPr lang="en" sz="2300" i="1" dirty="0">
                <a:solidFill>
                  <a:schemeClr val="dk1"/>
                </a:solidFill>
              </a:rPr>
              <a:t>“Therefore be careful how you walk, not as unwise men but as wise, 16 </a:t>
            </a:r>
            <a:r>
              <a:rPr lang="en" sz="2300" i="1" u="sng" dirty="0">
                <a:solidFill>
                  <a:schemeClr val="dk1"/>
                </a:solidFill>
              </a:rPr>
              <a:t>making the most of (“redeeming”) your time, because the days are evil</a:t>
            </a:r>
            <a:r>
              <a:rPr lang="en" sz="2300" i="1" dirty="0">
                <a:solidFill>
                  <a:schemeClr val="dk1"/>
                </a:solidFill>
              </a:rPr>
              <a:t>. 17 So then do not be foolish, but understand what the will of the Lord is.”</a:t>
            </a:r>
            <a:endParaRPr sz="2300" i="1" dirty="0">
              <a:solidFill>
                <a:schemeClr val="dk1"/>
              </a:solidFill>
            </a:endParaRPr>
          </a:p>
          <a:p>
            <a:pPr marL="457200" lvl="0" indent="-368300" algn="l" rtl="0">
              <a:spcBef>
                <a:spcPts val="0"/>
              </a:spcBef>
              <a:spcAft>
                <a:spcPts val="0"/>
              </a:spcAft>
              <a:buClr>
                <a:srgbClr val="FFFF00"/>
              </a:buClr>
              <a:buSzPts val="2200"/>
              <a:buChar char="●"/>
            </a:pPr>
            <a:r>
              <a:rPr lang="en" sz="2300" u="sng" dirty="0">
                <a:solidFill>
                  <a:srgbClr val="FFFF00"/>
                </a:solidFill>
              </a:rPr>
              <a:t>Col.4:5</a:t>
            </a:r>
            <a:r>
              <a:rPr lang="en" sz="2300" dirty="0">
                <a:solidFill>
                  <a:srgbClr val="FFFF00"/>
                </a:solidFill>
              </a:rPr>
              <a:t> </a:t>
            </a:r>
            <a:r>
              <a:rPr lang="en" sz="2300" i="1" dirty="0">
                <a:solidFill>
                  <a:schemeClr val="dk1"/>
                </a:solidFill>
              </a:rPr>
              <a:t>“Conduct yourselves with wisdom toward outsiders, </a:t>
            </a:r>
            <a:r>
              <a:rPr lang="en" sz="2300" i="1" u="sng" dirty="0">
                <a:solidFill>
                  <a:schemeClr val="dk1"/>
                </a:solidFill>
              </a:rPr>
              <a:t>making the most of the opportunity</a:t>
            </a:r>
            <a:r>
              <a:rPr lang="en" sz="2300" i="1" dirty="0">
                <a:solidFill>
                  <a:schemeClr val="dk1"/>
                </a:solidFill>
              </a:rPr>
              <a:t>.”</a:t>
            </a:r>
            <a:endParaRPr sz="2300" i="1" dirty="0">
              <a:solidFill>
                <a:schemeClr val="dk1"/>
              </a:solidFill>
            </a:endParaRPr>
          </a:p>
          <a:p>
            <a:pPr marL="457200" lvl="0" indent="-368300" algn="l" rtl="0">
              <a:spcBef>
                <a:spcPts val="0"/>
              </a:spcBef>
              <a:spcAft>
                <a:spcPts val="0"/>
              </a:spcAft>
              <a:buClr>
                <a:srgbClr val="FFFF00"/>
              </a:buClr>
              <a:buSzPts val="2200"/>
              <a:buChar char="●"/>
            </a:pPr>
            <a:r>
              <a:rPr lang="en" sz="2300" u="sng" dirty="0">
                <a:solidFill>
                  <a:srgbClr val="FFFF00"/>
                </a:solidFill>
              </a:rPr>
              <a:t>1 Pet.4:2-3</a:t>
            </a:r>
            <a:r>
              <a:rPr lang="en" sz="2300" dirty="0">
                <a:solidFill>
                  <a:srgbClr val="FFFF00"/>
                </a:solidFill>
              </a:rPr>
              <a:t> </a:t>
            </a:r>
            <a:r>
              <a:rPr lang="en" sz="2300" i="1" dirty="0">
                <a:solidFill>
                  <a:schemeClr val="dk1"/>
                </a:solidFill>
              </a:rPr>
              <a:t>“</a:t>
            </a:r>
            <a:r>
              <a:rPr lang="en" sz="2300" i="1" u="sng" dirty="0">
                <a:solidFill>
                  <a:schemeClr val="dk1"/>
                </a:solidFill>
              </a:rPr>
              <a:t>so as to live the rest of the time in the flesh no longer for the lusts of men, but for the will of God</a:t>
            </a:r>
            <a:r>
              <a:rPr lang="en" sz="2300" i="1" dirty="0">
                <a:solidFill>
                  <a:schemeClr val="dk1"/>
                </a:solidFill>
              </a:rPr>
              <a:t>. 3 For </a:t>
            </a:r>
            <a:r>
              <a:rPr lang="en" sz="2300" i="1" u="sng" dirty="0">
                <a:solidFill>
                  <a:schemeClr val="dk1"/>
                </a:solidFill>
              </a:rPr>
              <a:t>the time already past is sufficient for you to have carried out the desire of the Gentiles</a:t>
            </a:r>
            <a:r>
              <a:rPr lang="en" sz="2300" i="1" dirty="0">
                <a:solidFill>
                  <a:schemeClr val="dk1"/>
                </a:solidFill>
              </a:rPr>
              <a:t>, having pursued a course of sensuality, lusts, drunkenness, carousing, drinking parties and abominable idolatries.”</a:t>
            </a:r>
            <a:endParaRPr sz="2300" i="1" dirty="0">
              <a:solidFill>
                <a:schemeClr val="dk1"/>
              </a:solidFill>
            </a:endParaRPr>
          </a:p>
          <a:p>
            <a:pPr marL="457200" lvl="0" indent="-368300" algn="l" rtl="0">
              <a:spcBef>
                <a:spcPts val="0"/>
              </a:spcBef>
              <a:spcAft>
                <a:spcPts val="0"/>
              </a:spcAft>
              <a:buClr>
                <a:srgbClr val="00FFFF"/>
              </a:buClr>
              <a:buSzPts val="2200"/>
              <a:buChar char="●"/>
            </a:pPr>
            <a:r>
              <a:rPr lang="en" sz="2300" dirty="0">
                <a:solidFill>
                  <a:srgbClr val="00FFFF"/>
                </a:solidFill>
              </a:rPr>
              <a:t>We are not here to WASTE the short time we have been given!</a:t>
            </a: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52800" y="0"/>
            <a:ext cx="9231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DO WE WANT HEAVEN?</a:t>
            </a:r>
            <a:endParaRPr sz="5720" b="1">
              <a:solidFill>
                <a:srgbClr val="00FFFF"/>
              </a:solidFill>
            </a:endParaRPr>
          </a:p>
        </p:txBody>
      </p:sp>
      <p:sp>
        <p:nvSpPr>
          <p:cNvPr id="97" name="Google Shape;97;p20"/>
          <p:cNvSpPr txBox="1">
            <a:spLocks noGrp="1"/>
          </p:cNvSpPr>
          <p:nvPr>
            <p:ph type="subTitle" idx="1"/>
          </p:nvPr>
        </p:nvSpPr>
        <p:spPr>
          <a:xfrm>
            <a:off x="-52800" y="489900"/>
            <a:ext cx="9285900" cy="465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u="sng">
                <a:solidFill>
                  <a:srgbClr val="FFFF00"/>
                </a:solidFill>
              </a:rPr>
              <a:t>Rom.8:18-25</a:t>
            </a:r>
            <a:r>
              <a:rPr lang="en" sz="2500">
                <a:solidFill>
                  <a:srgbClr val="FFFF00"/>
                </a:solidFill>
              </a:rPr>
              <a:t> </a:t>
            </a:r>
            <a:r>
              <a:rPr lang="en" sz="2500" i="1">
                <a:solidFill>
                  <a:schemeClr val="dk1"/>
                </a:solidFill>
              </a:rPr>
              <a:t>“For I consider that the sufferings of this present time are not worthy to be compared with the glory that is to be revealed to us. 19 </a:t>
            </a:r>
            <a:r>
              <a:rPr lang="en" sz="2500" i="1" u="sng">
                <a:solidFill>
                  <a:schemeClr val="dk1"/>
                </a:solidFill>
              </a:rPr>
              <a:t>For the anxious longing of the creation waits eagerly for the revealing of the sons of God</a:t>
            </a:r>
            <a:r>
              <a:rPr lang="en" sz="2500" i="1">
                <a:solidFill>
                  <a:schemeClr val="dk1"/>
                </a:solidFill>
              </a:rPr>
              <a:t>…23 And not only this, </a:t>
            </a:r>
            <a:r>
              <a:rPr lang="en" sz="2500" i="1" u="sng">
                <a:solidFill>
                  <a:schemeClr val="dk1"/>
                </a:solidFill>
              </a:rPr>
              <a:t>but also we ourselves, having the first fruits of the Spirit, even we ourselves groan within ourselves, waiting eagerly for our adoption as sons, the redemption of our body</a:t>
            </a:r>
            <a:r>
              <a:rPr lang="en" sz="2500" i="1">
                <a:solidFill>
                  <a:schemeClr val="dk1"/>
                </a:solidFill>
              </a:rPr>
              <a:t>. 24 For in hope we have been saved, but hope that is seen is not hope; for who hopes for what he already sees? 25 But if we hope for what we do not see, </a:t>
            </a:r>
            <a:r>
              <a:rPr lang="en" sz="2500" i="1" u="sng">
                <a:solidFill>
                  <a:schemeClr val="dk1"/>
                </a:solidFill>
              </a:rPr>
              <a:t>with perseverance we wait eagerly for it</a:t>
            </a:r>
            <a:r>
              <a:rPr lang="en" sz="2500" i="1">
                <a:solidFill>
                  <a:schemeClr val="dk1"/>
                </a:solidFill>
              </a:rPr>
              <a:t>.”  </a:t>
            </a:r>
            <a:r>
              <a:rPr lang="en" sz="2500">
                <a:solidFill>
                  <a:srgbClr val="00FFFF"/>
                </a:solidFill>
              </a:rPr>
              <a:t>Do we, with all our wealth in the USA, REALLY want this?</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52800" y="0"/>
            <a:ext cx="92313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ARE WE “GROANING”?</a:t>
            </a:r>
            <a:endParaRPr sz="5720" b="1">
              <a:solidFill>
                <a:srgbClr val="00FFFF"/>
              </a:solidFill>
            </a:endParaRPr>
          </a:p>
        </p:txBody>
      </p:sp>
      <p:sp>
        <p:nvSpPr>
          <p:cNvPr id="103" name="Google Shape;103;p21"/>
          <p:cNvSpPr txBox="1">
            <a:spLocks noGrp="1"/>
          </p:cNvSpPr>
          <p:nvPr>
            <p:ph type="subTitle" idx="1"/>
          </p:nvPr>
        </p:nvSpPr>
        <p:spPr>
          <a:xfrm>
            <a:off x="-52800" y="332975"/>
            <a:ext cx="9285900" cy="481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u="sng" dirty="0">
                <a:solidFill>
                  <a:srgbClr val="FFFF00"/>
                </a:solidFill>
              </a:rPr>
              <a:t>2 Cor.5:1-9</a:t>
            </a:r>
            <a:r>
              <a:rPr lang="en" sz="2200" dirty="0">
                <a:solidFill>
                  <a:srgbClr val="FFFF00"/>
                </a:solidFill>
              </a:rPr>
              <a:t> </a:t>
            </a:r>
            <a:r>
              <a:rPr lang="en" sz="2200" i="1" dirty="0">
                <a:solidFill>
                  <a:schemeClr val="dk1"/>
                </a:solidFill>
              </a:rPr>
              <a:t>“For we know that if the earthly tent which is our house is torn down, we have a building from God, a house not made with hands, eternal in the heavens. 2 </a:t>
            </a:r>
            <a:r>
              <a:rPr lang="en" sz="2200" i="1" u="sng" dirty="0">
                <a:solidFill>
                  <a:schemeClr val="dk1"/>
                </a:solidFill>
              </a:rPr>
              <a:t>For indeed in this house </a:t>
            </a:r>
            <a:r>
              <a:rPr lang="en" sz="2200" i="1" u="sng" dirty="0">
                <a:solidFill>
                  <a:srgbClr val="FFFF00"/>
                </a:solidFill>
              </a:rPr>
              <a:t>we groan</a:t>
            </a:r>
            <a:r>
              <a:rPr lang="en" sz="2200" i="1" u="sng" dirty="0">
                <a:solidFill>
                  <a:schemeClr val="dk1"/>
                </a:solidFill>
              </a:rPr>
              <a:t>, longing to be clothed with our dwelling from heaven</a:t>
            </a:r>
            <a:r>
              <a:rPr lang="en" sz="2200" i="1" dirty="0">
                <a:solidFill>
                  <a:schemeClr val="dk1"/>
                </a:solidFill>
              </a:rPr>
              <a:t>, 3 inasmuch as we, having put it on, will not be found naked. 4 For indeed while we are in this tent, </a:t>
            </a:r>
            <a:r>
              <a:rPr lang="en" sz="2200" i="1" u="sng" dirty="0">
                <a:solidFill>
                  <a:srgbClr val="FFFF00"/>
                </a:solidFill>
              </a:rPr>
              <a:t>we groan</a:t>
            </a:r>
            <a:r>
              <a:rPr lang="en" sz="2200" i="1" dirty="0">
                <a:solidFill>
                  <a:schemeClr val="dk1"/>
                </a:solidFill>
              </a:rPr>
              <a:t>, being burdened, because we do not want to be unclothed but to be clothed, so that what is mortal will be swallowed up by life. 5 Now He who prepared us for this very purpose is God, who gave to us the Spirit as a pledge. 6 Therefore, being always of good courage, and knowing that while we are at home in the body we are absent from the Lord - 7 for we walk by faith, not by sight - 8 we are of good courage, I say, and </a:t>
            </a:r>
            <a:r>
              <a:rPr lang="en" sz="2200" i="1" u="sng" dirty="0">
                <a:solidFill>
                  <a:schemeClr val="dk1"/>
                </a:solidFill>
              </a:rPr>
              <a:t>prefer rather to be absent from the body and to be at home with the Lord</a:t>
            </a:r>
            <a:r>
              <a:rPr lang="en" sz="2200" i="1" dirty="0">
                <a:solidFill>
                  <a:schemeClr val="dk1"/>
                </a:solidFill>
              </a:rPr>
              <a:t>. 9 Therefore we also have as our ambition, whether at home or absent, </a:t>
            </a:r>
            <a:r>
              <a:rPr lang="en" sz="2200" i="1" u="sng" dirty="0">
                <a:solidFill>
                  <a:schemeClr val="dk1"/>
                </a:solidFill>
              </a:rPr>
              <a:t>to be pleasing to Him</a:t>
            </a:r>
            <a:r>
              <a:rPr lang="en" sz="2200" i="1" dirty="0">
                <a:solidFill>
                  <a:schemeClr val="dk1"/>
                </a:solidFill>
              </a:rPr>
              <a:t>.”  </a:t>
            </a:r>
            <a:r>
              <a:rPr lang="en" sz="2200" dirty="0">
                <a:solidFill>
                  <a:srgbClr val="00FFFF"/>
                </a:solidFill>
              </a:rPr>
              <a:t>Do we “groan” to be with the Lord?  Paul did!</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1974</Words>
  <Application>Microsoft Office PowerPoint</Application>
  <PresentationFormat>On-screen Show (16:9)</PresentationFormat>
  <Paragraphs>47</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Dark</vt:lpstr>
      <vt:lpstr>TAKEN</vt:lpstr>
      <vt:lpstr>ENOCH</vt:lpstr>
      <vt:lpstr>A FAITHFUL PROPHET</vt:lpstr>
      <vt:lpstr>THE FAITH OF ENOCH</vt:lpstr>
      <vt:lpstr>ENOCH’S “REWARD”?</vt:lpstr>
      <vt:lpstr>“GOD TOOK HIM”</vt:lpstr>
      <vt:lpstr>WHY ARE WE HERE?</vt:lpstr>
      <vt:lpstr>DO WE WANT HEAVEN?</vt:lpstr>
      <vt:lpstr>ARE WE “GROANING”?</vt:lpstr>
      <vt:lpstr>WHERE IS OUR KINGDOM?</vt:lpstr>
      <vt:lpstr>WE HAVE A CHOICE TO MAKE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TAKEN</dc:title>
  <dc:creator>Eric Bridge</dc:creator>
  <cp:lastModifiedBy>Eric Bridge</cp:lastModifiedBy>
  <cp:revision>1</cp:revision>
  <dcterms:modified xsi:type="dcterms:W3CDTF">2024-05-26T03:22:18Z</dcterms:modified>
</cp:coreProperties>
</file>