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1795019a4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1795019a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1795019a4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1795019a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d1795019a4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d1795019a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d1795019a4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d1795019a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d1795019a4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d1795019a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d1795019a4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d1795019a4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d1795019a4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d1795019a4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1795019a4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d1795019a4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1795019a4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1795019a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ONE THING</a:t>
            </a:r>
            <a:endParaRPr sz="6000" b="1">
              <a:solidFill>
                <a:srgbClr val="00FFFF"/>
              </a:solidFill>
            </a:endParaRPr>
          </a:p>
        </p:txBody>
      </p:sp>
      <p:sp>
        <p:nvSpPr>
          <p:cNvPr id="55" name="Google Shape;55;p13"/>
          <p:cNvSpPr txBox="1">
            <a:spLocks noGrp="1"/>
          </p:cNvSpPr>
          <p:nvPr>
            <p:ph type="subTitle" idx="1"/>
          </p:nvPr>
        </p:nvSpPr>
        <p:spPr>
          <a:xfrm>
            <a:off x="0" y="537350"/>
            <a:ext cx="9144000" cy="4606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u="sng">
                <a:solidFill>
                  <a:srgbClr val="FFFF00"/>
                </a:solidFill>
              </a:rPr>
              <a:t>Mk.10:17-22</a:t>
            </a:r>
            <a:r>
              <a:rPr lang="en" sz="2300">
                <a:solidFill>
                  <a:schemeClr val="dk1"/>
                </a:solidFill>
              </a:rPr>
              <a:t> </a:t>
            </a:r>
            <a:r>
              <a:rPr lang="en" sz="2300">
                <a:solidFill>
                  <a:srgbClr val="00FFFF"/>
                </a:solidFill>
              </a:rPr>
              <a:t>(NASB95)</a:t>
            </a:r>
            <a:r>
              <a:rPr lang="en" sz="2300">
                <a:solidFill>
                  <a:schemeClr val="dk1"/>
                </a:solidFill>
              </a:rPr>
              <a:t> </a:t>
            </a:r>
            <a:r>
              <a:rPr lang="en" sz="2300" i="1">
                <a:solidFill>
                  <a:schemeClr val="dk1"/>
                </a:solidFill>
              </a:rPr>
              <a:t>“As He was setting out on a journey, a man ran up to Him and knelt before Him, and asked Him, “Good Teacher, what shall I do to inherit eternal life?” 18 And Jesus said to him, “Why do you call Me good? No one is good except God alone. 19 You know the commandments, ‘Do not murder, Do not commit adultery, Do not steal, Do not bear false witness, Do not defraud, Honor your father and mother.’” 20 And he said to Him, “Teacher, I have kept all these things from my youth up.” 21 Looking at him, Jesus felt a love for him and said to him, “</a:t>
            </a:r>
            <a:r>
              <a:rPr lang="en" sz="2300" i="1" u="sng">
                <a:solidFill>
                  <a:schemeClr val="dk1"/>
                </a:solidFill>
              </a:rPr>
              <a:t>One thing you lack</a:t>
            </a:r>
            <a:r>
              <a:rPr lang="en" sz="2300" i="1">
                <a:solidFill>
                  <a:schemeClr val="dk1"/>
                </a:solidFill>
              </a:rPr>
              <a:t>: go and sell all you possess and give to the poor, and you will have treasure in heaven; and come, follow Me.” 22 But at these words he was saddened, and he went away grieving, for he was one who owned much property.”</a:t>
            </a:r>
            <a:endParaRPr sz="23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WOULD SATAN WIN …</a:t>
            </a:r>
            <a:endParaRPr sz="4700" b="1">
              <a:solidFill>
                <a:srgbClr val="00FFFF"/>
              </a:solidFill>
            </a:endParaRPr>
          </a:p>
        </p:txBody>
      </p:sp>
      <p:sp>
        <p:nvSpPr>
          <p:cNvPr id="109" name="Google Shape;109;p22"/>
          <p:cNvSpPr txBox="1">
            <a:spLocks noGrp="1"/>
          </p:cNvSpPr>
          <p:nvPr>
            <p:ph type="subTitle" idx="1"/>
          </p:nvPr>
        </p:nvSpPr>
        <p:spPr>
          <a:xfrm>
            <a:off x="-194900" y="373575"/>
            <a:ext cx="9420600" cy="4770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If he asked God’s permission to remove YOUR physical blessings?</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Job 1:9-11</a:t>
            </a:r>
            <a:r>
              <a:rPr lang="en" sz="2000">
                <a:solidFill>
                  <a:srgbClr val="00FFFF"/>
                </a:solidFill>
              </a:rPr>
              <a:t> </a:t>
            </a:r>
            <a:r>
              <a:rPr lang="en" sz="2000" i="1">
                <a:solidFill>
                  <a:schemeClr val="dk1"/>
                </a:solidFill>
              </a:rPr>
              <a:t>“Then Satan answered the Lord, “Does Job</a:t>
            </a:r>
            <a:r>
              <a:rPr lang="en" sz="2000">
                <a:solidFill>
                  <a:srgbClr val="00FFFF"/>
                </a:solidFill>
              </a:rPr>
              <a:t> </a:t>
            </a:r>
            <a:r>
              <a:rPr lang="en" sz="2000">
                <a:solidFill>
                  <a:srgbClr val="FFFF00"/>
                </a:solidFill>
              </a:rPr>
              <a:t>(insert YOUR name)</a:t>
            </a:r>
            <a:r>
              <a:rPr lang="en" sz="2000">
                <a:solidFill>
                  <a:srgbClr val="00FFFF"/>
                </a:solidFill>
              </a:rPr>
              <a:t> </a:t>
            </a:r>
            <a:r>
              <a:rPr lang="en" sz="2000" i="1">
                <a:solidFill>
                  <a:schemeClr val="dk1"/>
                </a:solidFill>
              </a:rPr>
              <a:t>fear God for nothing? 10 Have You not made a hedge about him and his house and all that he has, on every side? You have blessed the work of his hands, and his possessions have increased in the land. 11 But put forth Your hand now and touch all that he has; he will surely curse You to Your face.”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In </a:t>
            </a:r>
            <a:r>
              <a:rPr lang="en" sz="2000" u="sng">
                <a:solidFill>
                  <a:srgbClr val="FFFF00"/>
                </a:solidFill>
              </a:rPr>
              <a:t>Acts 16:29-34</a:t>
            </a:r>
            <a:r>
              <a:rPr lang="en" sz="2000">
                <a:solidFill>
                  <a:srgbClr val="FFFF00"/>
                </a:solidFill>
              </a:rPr>
              <a:t>, another unnamed man asked the same question the rich young ruler did, but he responded VERY differently:</a:t>
            </a:r>
            <a:r>
              <a:rPr lang="en" sz="2000">
                <a:solidFill>
                  <a:schemeClr val="dk1"/>
                </a:solidFill>
              </a:rPr>
              <a:t>  </a:t>
            </a:r>
            <a:r>
              <a:rPr lang="en" sz="2000" i="1">
                <a:solidFill>
                  <a:schemeClr val="dk1"/>
                </a:solidFill>
              </a:rPr>
              <a:t>“and after he brought them out, he said, “Sirs, </a:t>
            </a:r>
            <a:r>
              <a:rPr lang="en" sz="2000" i="1" u="sng">
                <a:solidFill>
                  <a:schemeClr val="dk1"/>
                </a:solidFill>
              </a:rPr>
              <a:t>what must I do to be saved</a:t>
            </a:r>
            <a:r>
              <a:rPr lang="en" sz="2000" i="1">
                <a:solidFill>
                  <a:schemeClr val="dk1"/>
                </a:solidFill>
              </a:rPr>
              <a:t>?” 31 They said, “</a:t>
            </a:r>
            <a:r>
              <a:rPr lang="en" sz="2000" i="1" u="sng">
                <a:solidFill>
                  <a:schemeClr val="dk1"/>
                </a:solidFill>
              </a:rPr>
              <a:t>Believe in the Lord Jesus</a:t>
            </a:r>
            <a:r>
              <a:rPr lang="en" sz="2000" i="1">
                <a:solidFill>
                  <a:schemeClr val="dk1"/>
                </a:solidFill>
              </a:rPr>
              <a:t>, and you will be saved, you and your household.” 32 </a:t>
            </a:r>
            <a:r>
              <a:rPr lang="en" sz="2000" i="1" u="sng">
                <a:solidFill>
                  <a:schemeClr val="dk1"/>
                </a:solidFill>
              </a:rPr>
              <a:t>And they spoke the word of the Lord to him together with all who were in his house</a:t>
            </a:r>
            <a:r>
              <a:rPr lang="en" sz="2000" i="1">
                <a:solidFill>
                  <a:schemeClr val="dk1"/>
                </a:solidFill>
              </a:rPr>
              <a:t>. 33 And </a:t>
            </a:r>
            <a:r>
              <a:rPr lang="en" sz="2000" i="1" u="sng">
                <a:solidFill>
                  <a:schemeClr val="dk1"/>
                </a:solidFill>
              </a:rPr>
              <a:t>he took them that very hour of the night and washed their wounds</a:t>
            </a:r>
            <a:r>
              <a:rPr lang="en" sz="2000" i="1">
                <a:solidFill>
                  <a:schemeClr val="dk1"/>
                </a:solidFill>
              </a:rPr>
              <a:t>, </a:t>
            </a:r>
            <a:r>
              <a:rPr lang="en" sz="2000" i="1" u="sng">
                <a:solidFill>
                  <a:schemeClr val="dk1"/>
                </a:solidFill>
              </a:rPr>
              <a:t>and immediately he was baptized, he and all his household</a:t>
            </a:r>
            <a:r>
              <a:rPr lang="en" sz="2000" i="1">
                <a:solidFill>
                  <a:schemeClr val="dk1"/>
                </a:solidFill>
              </a:rPr>
              <a:t>. 34 And he brought them into his house and set food before them, and </a:t>
            </a:r>
            <a:r>
              <a:rPr lang="en" sz="2000" i="1" u="sng">
                <a:solidFill>
                  <a:schemeClr val="dk1"/>
                </a:solidFill>
              </a:rPr>
              <a:t>rejoiced greatly</a:t>
            </a:r>
            <a:r>
              <a:rPr lang="en" sz="2000" i="1">
                <a:solidFill>
                  <a:schemeClr val="dk1"/>
                </a:solidFill>
              </a:rPr>
              <a:t>, </a:t>
            </a:r>
            <a:r>
              <a:rPr lang="en" sz="2000" i="1" u="sng">
                <a:solidFill>
                  <a:schemeClr val="dk1"/>
                </a:solidFill>
              </a:rPr>
              <a:t>having believed in God with his whole household</a:t>
            </a:r>
            <a:r>
              <a:rPr lang="en" sz="2000" i="1">
                <a:solidFill>
                  <a:schemeClr val="dk1"/>
                </a:solidFill>
              </a:rPr>
              <a:t>.”</a:t>
            </a:r>
            <a:r>
              <a:rPr lang="en" sz="2000">
                <a:solidFill>
                  <a:schemeClr val="dk1"/>
                </a:solidFill>
              </a:rPr>
              <a:t>  </a:t>
            </a:r>
            <a:r>
              <a:rPr lang="en" sz="2000">
                <a:solidFill>
                  <a:srgbClr val="00FFFF"/>
                </a:solidFill>
              </a:rPr>
              <a:t>Have YOU?</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9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“RICH YOUNG RULER”</a:t>
            </a:r>
            <a:endParaRPr sz="5000" b="1">
              <a:solidFill>
                <a:srgbClr val="00FFFF"/>
              </a:solidFill>
            </a:endParaRPr>
          </a:p>
        </p:txBody>
      </p:sp>
      <p:sp>
        <p:nvSpPr>
          <p:cNvPr id="61" name="Google Shape;61;p14"/>
          <p:cNvSpPr txBox="1">
            <a:spLocks noGrp="1"/>
          </p:cNvSpPr>
          <p:nvPr>
            <p:ph type="subTitle" idx="1"/>
          </p:nvPr>
        </p:nvSpPr>
        <p:spPr>
          <a:xfrm>
            <a:off x="-127225" y="442600"/>
            <a:ext cx="9271200" cy="4701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Parallel passages are </a:t>
            </a:r>
            <a:r>
              <a:rPr lang="en" sz="2500" u="sng">
                <a:solidFill>
                  <a:srgbClr val="FFFF00"/>
                </a:solidFill>
              </a:rPr>
              <a:t>Matt.19:16-22</a:t>
            </a:r>
            <a:r>
              <a:rPr lang="en" sz="2500">
                <a:solidFill>
                  <a:srgbClr val="FFFF00"/>
                </a:solidFill>
              </a:rPr>
              <a:t> and </a:t>
            </a:r>
            <a:r>
              <a:rPr lang="en" sz="2500" u="sng">
                <a:solidFill>
                  <a:srgbClr val="FFFF00"/>
                </a:solidFill>
              </a:rPr>
              <a:t>Lk.18:18-23</a:t>
            </a:r>
            <a:r>
              <a:rPr lang="en" sz="2500">
                <a:solidFill>
                  <a:srgbClr val="FFFF00"/>
                </a:solidFill>
              </a:rPr>
              <a: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Matt.19:20</a:t>
            </a:r>
            <a:r>
              <a:rPr lang="en" sz="2500">
                <a:solidFill>
                  <a:schemeClr val="dk1"/>
                </a:solidFill>
              </a:rPr>
              <a:t> says this was a “</a:t>
            </a:r>
            <a:r>
              <a:rPr lang="en" sz="2500" i="1">
                <a:solidFill>
                  <a:schemeClr val="dk1"/>
                </a:solidFill>
              </a:rPr>
              <a:t>young man</a:t>
            </a:r>
            <a:r>
              <a:rPr lang="en" sz="2500">
                <a:solidFill>
                  <a:schemeClr val="dk1"/>
                </a:solidFill>
              </a:rPr>
              <a:t>” (age 20-40).  </a:t>
            </a:r>
            <a:r>
              <a:rPr lang="en" sz="2500" u="sng">
                <a:solidFill>
                  <a:srgbClr val="FFFF00"/>
                </a:solidFill>
              </a:rPr>
              <a:t>Lk.18:18</a:t>
            </a:r>
            <a:r>
              <a:rPr lang="en" sz="2500">
                <a:solidFill>
                  <a:schemeClr val="dk1"/>
                </a:solidFill>
              </a:rPr>
              <a:t> describes him as a “</a:t>
            </a:r>
            <a:r>
              <a:rPr lang="en" sz="2500" i="1">
                <a:solidFill>
                  <a:schemeClr val="dk1"/>
                </a:solidFill>
              </a:rPr>
              <a:t>ruler</a:t>
            </a:r>
            <a:r>
              <a:rPr lang="en" sz="2500">
                <a:solidFill>
                  <a:schemeClr val="dk1"/>
                </a:solidFill>
              </a:rPr>
              <a:t>”, and that he was “</a:t>
            </a:r>
            <a:r>
              <a:rPr lang="en" sz="2500" i="1">
                <a:solidFill>
                  <a:schemeClr val="dk1"/>
                </a:solidFill>
              </a:rPr>
              <a:t>extremely rich</a:t>
            </a:r>
            <a:r>
              <a:rPr lang="en" sz="2500">
                <a:solidFill>
                  <a:schemeClr val="dk1"/>
                </a:solidFill>
              </a:rPr>
              <a:t>” </a:t>
            </a:r>
            <a:r>
              <a:rPr lang="en" sz="2500">
                <a:solidFill>
                  <a:srgbClr val="FFFF00"/>
                </a:solidFill>
              </a:rPr>
              <a:t>(</a:t>
            </a:r>
            <a:r>
              <a:rPr lang="en" sz="2500" u="sng">
                <a:solidFill>
                  <a:srgbClr val="FFFF00"/>
                </a:solidFill>
              </a:rPr>
              <a:t>Lk.18:23</a:t>
            </a:r>
            <a:r>
              <a:rPr lang="en" sz="2500">
                <a:solidFill>
                  <a:srgbClr val="FFFF00"/>
                </a:solidFill>
              </a:rPr>
              <a:t>)</a:t>
            </a:r>
            <a:r>
              <a:rPr lang="en" sz="2500">
                <a:solidFill>
                  <a:schemeClr val="dk1"/>
                </a:solidFill>
              </a:rPr>
              <a:t>.  We are not told his name.</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This man is likely a younger and successful member of the Sanhedrin council, or a prince of some kind.  Possibly from a powerful powerful family with great influence.</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Remember that they are under the Law of Moses still, and this person is conscientiously (he believes) trying to follow the Law.  He seems to be a Pharisee, as he clearly believes in eternal life.</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He encounters Jesus as He draws closer to Jerusalem.</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9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JUST A “GOOD TEACHER”?</a:t>
            </a:r>
            <a:endParaRPr sz="5000" b="1">
              <a:solidFill>
                <a:srgbClr val="00FFFF"/>
              </a:solidFill>
            </a:endParaRPr>
          </a:p>
        </p:txBody>
      </p:sp>
      <p:sp>
        <p:nvSpPr>
          <p:cNvPr id="67" name="Google Shape;67;p15"/>
          <p:cNvSpPr txBox="1">
            <a:spLocks noGrp="1"/>
          </p:cNvSpPr>
          <p:nvPr>
            <p:ph type="subTitle" idx="1"/>
          </p:nvPr>
        </p:nvSpPr>
        <p:spPr>
          <a:xfrm>
            <a:off x="-154300" y="517050"/>
            <a:ext cx="9346200" cy="4626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This young man shows great initiative in running up to, and also kneeling before, Jesus.  Most Rabbis would consider “good teacher” quite the compliment.  What about Jesus?</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Jesus says that no one is truly good except God.  This is important for two reasons.  1) He needs to knock this young man down a peg or two, since he seems to think he will get into heaven on his goodness.  2) He wants him to SERIOUSLY consider Whom exactly he is talking to!</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Is Jesus truly good?  Yes, He is!  But if only God is good, then what is that saying about Jesus?  Just as only God can forgive sins, but Jesus was doing that too!  So many people even today stumble over Jesus because they don’t understand who He truly is!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9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KEEP THE COMMANDMENTS</a:t>
            </a:r>
            <a:endParaRPr sz="4900" b="1" dirty="0">
              <a:solidFill>
                <a:srgbClr val="00FFFF"/>
              </a:solidFill>
            </a:endParaRPr>
          </a:p>
        </p:txBody>
      </p:sp>
      <p:sp>
        <p:nvSpPr>
          <p:cNvPr id="73" name="Google Shape;73;p16"/>
          <p:cNvSpPr txBox="1">
            <a:spLocks noGrp="1"/>
          </p:cNvSpPr>
          <p:nvPr>
            <p:ph type="subTitle" idx="1"/>
          </p:nvPr>
        </p:nvSpPr>
        <p:spPr>
          <a:xfrm>
            <a:off x="-154300" y="462925"/>
            <a:ext cx="9346200" cy="46806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Matt.19:17-18</a:t>
            </a:r>
            <a:r>
              <a:rPr lang="en" sz="2500">
                <a:solidFill>
                  <a:srgbClr val="00FFFF"/>
                </a:solidFill>
              </a:rPr>
              <a:t> </a:t>
            </a:r>
            <a:r>
              <a:rPr lang="en" sz="2500" i="1">
                <a:solidFill>
                  <a:schemeClr val="dk1"/>
                </a:solidFill>
              </a:rPr>
              <a:t>“..., but if you wish to enter into life, keep the commandments.” Then he said to Him, “Which ones?”</a:t>
            </a:r>
            <a:endParaRPr sz="2500" i="1">
              <a:solidFill>
                <a:schemeClr val="dk1"/>
              </a:solidFill>
            </a:endParaRPr>
          </a:p>
          <a:p>
            <a:pPr marL="457200" lvl="0" indent="-387350" algn="l" rtl="0">
              <a:spcBef>
                <a:spcPts val="0"/>
              </a:spcBef>
              <a:spcAft>
                <a:spcPts val="0"/>
              </a:spcAft>
              <a:buClr>
                <a:srgbClr val="FFFF00"/>
              </a:buClr>
              <a:buSzPts val="2500"/>
              <a:buChar char="●"/>
            </a:pPr>
            <a:r>
              <a:rPr lang="en" sz="2500">
                <a:solidFill>
                  <a:srgbClr val="FFFF00"/>
                </a:solidFill>
              </a:rPr>
              <a:t>According to Jesus there was a definite link between keeping the commandments given in the Law of Moses, and receiving eternal life.  Please note that I say “link”, and not “keeping the commandments” in isolation.</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If “keeping the commandments” of God has NOTHING to do with salvation by grace, through faith</a:t>
            </a:r>
            <a:r>
              <a:rPr lang="en" sz="2500">
                <a:solidFill>
                  <a:srgbClr val="00FFFF"/>
                </a:solidFill>
              </a:rPr>
              <a:t> </a:t>
            </a:r>
            <a:r>
              <a:rPr lang="en" sz="2500">
                <a:solidFill>
                  <a:srgbClr val="FFFF00"/>
                </a:solidFill>
              </a:rPr>
              <a:t>(</a:t>
            </a:r>
            <a:r>
              <a:rPr lang="en" sz="2500" u="sng">
                <a:solidFill>
                  <a:srgbClr val="FFFF00"/>
                </a:solidFill>
              </a:rPr>
              <a:t>Eph.2:8-9</a:t>
            </a:r>
            <a:r>
              <a:rPr lang="en" sz="2500">
                <a:solidFill>
                  <a:srgbClr val="FFFF00"/>
                </a:solidFill>
              </a:rPr>
              <a:t>)</a:t>
            </a:r>
            <a:r>
              <a:rPr lang="en" sz="2500">
                <a:solidFill>
                  <a:schemeClr val="dk1"/>
                </a:solidFill>
              </a:rPr>
              <a:t>, then Jesus’ answer to this young man makes no sense!</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We are not saved by works - neither works of the Law of Moses, nor works of Christ, but by “faith”.  But a BIBLICAL faith is more than belief.  It is a trust that ACTS on that belief!</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2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“ALL THESE I HAVE KEPT”?</a:t>
            </a:r>
            <a:endParaRPr sz="5000" b="1">
              <a:solidFill>
                <a:srgbClr val="00FFFF"/>
              </a:solidFill>
            </a:endParaRPr>
          </a:p>
        </p:txBody>
      </p:sp>
      <p:sp>
        <p:nvSpPr>
          <p:cNvPr id="79" name="Google Shape;79;p17"/>
          <p:cNvSpPr txBox="1">
            <a:spLocks noGrp="1"/>
          </p:cNvSpPr>
          <p:nvPr>
            <p:ph type="subTitle" idx="1"/>
          </p:nvPr>
        </p:nvSpPr>
        <p:spPr>
          <a:xfrm>
            <a:off x="-154300" y="408775"/>
            <a:ext cx="9346200" cy="4734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Remember for a moment that Jesus, being who He is, knows EVERYTHING about this young man already.  Did you notice some important commands that Jesus DIDN’T list out to him?</a:t>
            </a:r>
            <a:endParaRPr sz="2300">
              <a:solidFill>
                <a:srgbClr val="FFFF00"/>
              </a:solidFill>
            </a:endParaRPr>
          </a:p>
          <a:p>
            <a:pPr marL="457200" lvl="0" indent="-374650" algn="l" rtl="0">
              <a:spcBef>
                <a:spcPts val="0"/>
              </a:spcBef>
              <a:spcAft>
                <a:spcPts val="0"/>
              </a:spcAft>
              <a:buClr>
                <a:srgbClr val="FFFF00"/>
              </a:buClr>
              <a:buSzPts val="2300"/>
              <a:buChar char="●"/>
            </a:pPr>
            <a:r>
              <a:rPr lang="en" sz="2300">
                <a:solidFill>
                  <a:srgbClr val="FFFF00"/>
                </a:solidFill>
              </a:rPr>
              <a:t>Did Jesus mention the first commandment? </a:t>
            </a:r>
            <a:r>
              <a:rPr lang="en" sz="2300" i="1">
                <a:solidFill>
                  <a:schemeClr val="dk1"/>
                </a:solidFill>
              </a:rPr>
              <a:t>“You shall have no Gods before Me.”</a:t>
            </a:r>
            <a:r>
              <a:rPr lang="en" sz="2300">
                <a:solidFill>
                  <a:srgbClr val="FFFF00"/>
                </a:solidFill>
              </a:rPr>
              <a:t>  Why not?</a:t>
            </a:r>
            <a:endParaRPr sz="2300">
              <a:solidFill>
                <a:srgbClr val="FFFF00"/>
              </a:solidFill>
            </a:endParaRPr>
          </a:p>
          <a:p>
            <a:pPr marL="457200" lvl="0" indent="-374650" algn="l" rtl="0">
              <a:spcBef>
                <a:spcPts val="0"/>
              </a:spcBef>
              <a:spcAft>
                <a:spcPts val="0"/>
              </a:spcAft>
              <a:buClr>
                <a:srgbClr val="FFFF00"/>
              </a:buClr>
              <a:buSzPts val="2300"/>
              <a:buChar char="●"/>
            </a:pPr>
            <a:r>
              <a:rPr lang="en" sz="2300">
                <a:solidFill>
                  <a:srgbClr val="FFFF00"/>
                </a:solidFill>
              </a:rPr>
              <a:t>Did Jesus mention the tenth commandment? </a:t>
            </a:r>
            <a:r>
              <a:rPr lang="en" sz="2300" i="1">
                <a:solidFill>
                  <a:schemeClr val="dk1"/>
                </a:solidFill>
              </a:rPr>
              <a:t>“You shall not covet your neighbor’s house; you shall not covet your neighbor’s wife, nor his male servant, nor his female servant, nor his ox, nor his donkey, nor anything that is your neighbor’s.”  </a:t>
            </a:r>
            <a:r>
              <a:rPr lang="en" sz="2300">
                <a:solidFill>
                  <a:srgbClr val="FFFF00"/>
                </a:solidFill>
              </a:rPr>
              <a:t>Why not?</a:t>
            </a:r>
            <a:endParaRPr sz="2300">
              <a:solidFill>
                <a:srgbClr val="FFFF00"/>
              </a:solidFill>
            </a:endParaRPr>
          </a:p>
          <a:p>
            <a:pPr marL="457200" lvl="0" indent="-374650" algn="l" rtl="0">
              <a:spcBef>
                <a:spcPts val="0"/>
              </a:spcBef>
              <a:spcAft>
                <a:spcPts val="0"/>
              </a:spcAft>
              <a:buClr>
                <a:srgbClr val="FFFF00"/>
              </a:buClr>
              <a:buSzPts val="2300"/>
              <a:buChar char="●"/>
            </a:pPr>
            <a:r>
              <a:rPr lang="en" sz="2300">
                <a:solidFill>
                  <a:srgbClr val="FFFF00"/>
                </a:solidFill>
              </a:rPr>
              <a:t>Would this wealthy young man be able to truthfully say </a:t>
            </a:r>
            <a:r>
              <a:rPr lang="en" sz="2300" i="1">
                <a:solidFill>
                  <a:schemeClr val="dk1"/>
                </a:solidFill>
              </a:rPr>
              <a:t>“I have kept these from my youth up”</a:t>
            </a:r>
            <a:r>
              <a:rPr lang="en" sz="2300">
                <a:solidFill>
                  <a:srgbClr val="FFFF00"/>
                </a:solidFill>
              </a:rPr>
              <a:t> to those 2 commands?</a:t>
            </a:r>
            <a:endParaRPr sz="2300">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We are not as faithful to God, NEVER, as we tend to think we are.</a:t>
            </a:r>
            <a:endParaRPr sz="2300">
              <a:solidFill>
                <a:srgbClr val="00FFFF"/>
              </a:solidFill>
            </a:endParaRPr>
          </a:p>
          <a:p>
            <a:pPr marL="457200" lvl="0" indent="-374650" algn="l" rtl="0">
              <a:spcBef>
                <a:spcPts val="0"/>
              </a:spcBef>
              <a:spcAft>
                <a:spcPts val="0"/>
              </a:spcAft>
              <a:buClr>
                <a:schemeClr val="dk1"/>
              </a:buClr>
              <a:buSzPts val="2300"/>
              <a:buChar char="●"/>
            </a:pPr>
            <a:r>
              <a:rPr lang="en" sz="2300">
                <a:solidFill>
                  <a:schemeClr val="dk1"/>
                </a:solidFill>
              </a:rPr>
              <a:t>This is why “salvation by works” DOESN’T work, because we sin!</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JESUS’ “TOUGH LOVE”</a:t>
            </a:r>
            <a:endParaRPr sz="5000" b="1">
              <a:solidFill>
                <a:srgbClr val="00FFFF"/>
              </a:solidFill>
            </a:endParaRPr>
          </a:p>
        </p:txBody>
      </p:sp>
      <p:sp>
        <p:nvSpPr>
          <p:cNvPr id="85" name="Google Shape;85;p18"/>
          <p:cNvSpPr txBox="1">
            <a:spLocks noGrp="1"/>
          </p:cNvSpPr>
          <p:nvPr>
            <p:ph type="subTitle" idx="1"/>
          </p:nvPr>
        </p:nvSpPr>
        <p:spPr>
          <a:xfrm>
            <a:off x="-188150" y="388475"/>
            <a:ext cx="9373500" cy="4755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This young man asked Jesus the most important question any of us can ask.  He humbled himself and knew that Jesus was the source of the answer.  And he had tried to be a good Jew in keeping the Law of Moses, or at least most of it. </a:t>
            </a:r>
            <a:r>
              <a:rPr lang="en" sz="2000">
                <a:solidFill>
                  <a:schemeClr val="dk1"/>
                </a:solidFill>
              </a:rPr>
              <a:t> </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Isn’t it tempting when we find someone like this to say “You’re close enough.”?</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Mark’s account says that Jesus LOVED this young man.  Jesus actually loves everyone, even those who hate Him!</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But Jesus loving someone does not mean they get a free pass to eternal life!  Jesus looked into this man’s heart in a way none of us today can, and knew what was devouring him from the inside out.  And He does the same with us today!</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Heb.4:12</a:t>
            </a:r>
            <a:r>
              <a:rPr lang="en" sz="2000">
                <a:solidFill>
                  <a:schemeClr val="dk1"/>
                </a:solidFill>
              </a:rPr>
              <a:t> </a:t>
            </a:r>
            <a:r>
              <a:rPr lang="en" sz="2000" i="1">
                <a:solidFill>
                  <a:schemeClr val="dk1"/>
                </a:solidFill>
              </a:rPr>
              <a:t>“For the word of God is living and active and sharper than any two-edged sword, and piercing as far as the division of soul and spirit, of both joints and marrow, and </a:t>
            </a:r>
            <a:r>
              <a:rPr lang="en" sz="2000" i="1" u="sng">
                <a:solidFill>
                  <a:schemeClr val="dk1"/>
                </a:solidFill>
              </a:rPr>
              <a:t>able to judge the thoughts and intentions of the heart</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TRUE, SACRIFICING FAITH</a:t>
            </a:r>
            <a:endParaRPr sz="5000" b="1">
              <a:solidFill>
                <a:srgbClr val="00FFFF"/>
              </a:solidFill>
            </a:endParaRPr>
          </a:p>
        </p:txBody>
      </p:sp>
      <p:sp>
        <p:nvSpPr>
          <p:cNvPr id="91" name="Google Shape;91;p19"/>
          <p:cNvSpPr txBox="1">
            <a:spLocks noGrp="1"/>
          </p:cNvSpPr>
          <p:nvPr>
            <p:ph type="subTitle" idx="1"/>
          </p:nvPr>
        </p:nvSpPr>
        <p:spPr>
          <a:xfrm>
            <a:off x="-174600" y="422300"/>
            <a:ext cx="9400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 think this young man hoped that Jesus would tell Him, “Well, if you’re keeping the commandments like you are, you already have eternal life!”  This answer would require zero changes or inconveniences in his life of comfort.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MAYBE if Jesus had hit him with something smaller he might have done it.  He was likely already “tithing” 10%, as the Law said.  Maybe if Jesus had upped it to 20%, he would gladly give more from his surplus.  We don’t know.</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But Jesus hit this young man with what was, for him, the BIGGEST SACRIFICE he could make!  It was his “one thing” holding him back from being “complete”.  Not until he put all his possessions behind him would he truly find peace, AND </a:t>
            </a:r>
            <a:r>
              <a:rPr lang="en" sz="2000" i="1">
                <a:solidFill>
                  <a:schemeClr val="dk1"/>
                </a:solidFill>
              </a:rPr>
              <a:t>“treasure in heaven”</a:t>
            </a:r>
            <a:r>
              <a:rPr lang="en" sz="2000">
                <a:solidFill>
                  <a:srgbClr val="00FFFF"/>
                </a:solidFill>
              </a:rPr>
              <a:t>.</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If we think that WE, today, are going to just “keep commandments” and coast into eternal life, we are missing a valuable lesson.  “Five and five and </a:t>
            </a:r>
            <a:r>
              <a:rPr lang="en" sz="2000" u="sng">
                <a:solidFill>
                  <a:srgbClr val="FFFF00"/>
                </a:solidFill>
              </a:rPr>
              <a:t>Heb.10:25</a:t>
            </a:r>
            <a:r>
              <a:rPr lang="en" sz="2000">
                <a:solidFill>
                  <a:srgbClr val="FFFF00"/>
                </a:solidFill>
              </a:rPr>
              <a:t>”  (5 points of salvation, 5 acts of worship, be at church every time.)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Brethren, being a Christian is so much MORE than this!  What are we doing for the Lord when we are NOT here?  If our heart isn’t in it, God is not fooled.</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LOVE OUR “STUFF”</a:t>
            </a:r>
            <a:endParaRPr sz="5000" b="1">
              <a:solidFill>
                <a:srgbClr val="00FFFF"/>
              </a:solidFill>
            </a:endParaRPr>
          </a:p>
        </p:txBody>
      </p:sp>
      <p:sp>
        <p:nvSpPr>
          <p:cNvPr id="97" name="Google Shape;97;p20"/>
          <p:cNvSpPr txBox="1">
            <a:spLocks noGrp="1"/>
          </p:cNvSpPr>
          <p:nvPr>
            <p:ph type="subTitle" idx="1"/>
          </p:nvPr>
        </p:nvSpPr>
        <p:spPr>
          <a:xfrm>
            <a:off x="-201675" y="373575"/>
            <a:ext cx="9427500" cy="4770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Mark 10:22</a:t>
            </a:r>
            <a:r>
              <a:rPr lang="en" sz="1800">
                <a:solidFill>
                  <a:schemeClr val="dk1"/>
                </a:solidFill>
              </a:rPr>
              <a:t> </a:t>
            </a:r>
            <a:r>
              <a:rPr lang="en" sz="1800" i="1">
                <a:solidFill>
                  <a:schemeClr val="dk1"/>
                </a:solidFill>
              </a:rPr>
              <a:t>“But at these words </a:t>
            </a:r>
            <a:r>
              <a:rPr lang="en" sz="1800" i="1" u="sng">
                <a:solidFill>
                  <a:schemeClr val="dk1"/>
                </a:solidFill>
              </a:rPr>
              <a:t>he was saddened</a:t>
            </a:r>
            <a:r>
              <a:rPr lang="en" sz="1800" i="1">
                <a:solidFill>
                  <a:schemeClr val="dk1"/>
                </a:solidFill>
              </a:rPr>
              <a:t>, and </a:t>
            </a:r>
            <a:r>
              <a:rPr lang="en" sz="1800" i="1" u="sng">
                <a:solidFill>
                  <a:schemeClr val="dk1"/>
                </a:solidFill>
              </a:rPr>
              <a:t>he went away grieving</a:t>
            </a:r>
            <a:r>
              <a:rPr lang="en" sz="1800" i="1">
                <a:solidFill>
                  <a:schemeClr val="dk1"/>
                </a:solidFill>
              </a:rPr>
              <a:t>, for he was one who owned much property.”</a:t>
            </a:r>
            <a:endParaRPr sz="1800" i="1">
              <a:solidFill>
                <a:schemeClr val="dk1"/>
              </a:solidFill>
            </a:endParaRPr>
          </a:p>
          <a:p>
            <a:pPr marL="457200" lvl="0" indent="-342900" algn="l" rtl="0">
              <a:spcBef>
                <a:spcPts val="0"/>
              </a:spcBef>
              <a:spcAft>
                <a:spcPts val="0"/>
              </a:spcAft>
              <a:buClr>
                <a:srgbClr val="FFFF00"/>
              </a:buClr>
              <a:buSzPts val="1800"/>
              <a:buChar char="●"/>
            </a:pPr>
            <a:r>
              <a:rPr lang="en" sz="1800">
                <a:solidFill>
                  <a:srgbClr val="FFFF00"/>
                </a:solidFill>
              </a:rPr>
              <a:t>A young man who started off excitedly RUNNING to Jesus, turns his back to Him, and walks away from the Son of God, the very source of eternal life, GRIEVING.  Why?</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Mark.10:23</a:t>
            </a:r>
            <a:r>
              <a:rPr lang="en" sz="1800">
                <a:solidFill>
                  <a:schemeClr val="dk1"/>
                </a:solidFill>
              </a:rPr>
              <a:t> </a:t>
            </a:r>
            <a:r>
              <a:rPr lang="en" sz="1800" i="1">
                <a:solidFill>
                  <a:schemeClr val="dk1"/>
                </a:solidFill>
              </a:rPr>
              <a:t>“And Jesus, looking around, said to His disciples, “How hard it will be for those who are wealthy to enter the kingdom of God!”</a:t>
            </a:r>
            <a:endParaRPr sz="1800" i="1">
              <a:solidFill>
                <a:schemeClr val="dk1"/>
              </a:solidFill>
            </a:endParaRPr>
          </a:p>
          <a:p>
            <a:pPr marL="457200" lvl="0" indent="-342900" algn="l" rtl="0">
              <a:spcBef>
                <a:spcPts val="0"/>
              </a:spcBef>
              <a:spcAft>
                <a:spcPts val="0"/>
              </a:spcAft>
              <a:buClr>
                <a:srgbClr val="00FFFF"/>
              </a:buClr>
              <a:buSzPts val="1800"/>
              <a:buChar char="●"/>
            </a:pPr>
            <a:r>
              <a:rPr lang="en" sz="1800">
                <a:solidFill>
                  <a:srgbClr val="00FFFF"/>
                </a:solidFill>
              </a:rPr>
              <a:t>Are we Christians, in the United States in 2024, wealthy?</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Mark 4:19</a:t>
            </a:r>
            <a:r>
              <a:rPr lang="en" sz="1800">
                <a:solidFill>
                  <a:srgbClr val="FFFF00"/>
                </a:solidFill>
              </a:rPr>
              <a:t> </a:t>
            </a:r>
            <a:r>
              <a:rPr lang="en" sz="1800" i="1">
                <a:solidFill>
                  <a:schemeClr val="dk1"/>
                </a:solidFill>
              </a:rPr>
              <a:t>“but the worries of the world, and the deceitfulness of riches, and the desires for other things enter in and choke the word, and it becomes unfruitful.”</a:t>
            </a:r>
            <a:endParaRPr sz="1800" i="1">
              <a:solidFill>
                <a:schemeClr val="dk1"/>
              </a:solidFill>
            </a:endParaRPr>
          </a:p>
          <a:p>
            <a:pPr marL="457200" lvl="0" indent="-342900" algn="l" rtl="0">
              <a:spcBef>
                <a:spcPts val="0"/>
              </a:spcBef>
              <a:spcAft>
                <a:spcPts val="0"/>
              </a:spcAft>
              <a:buClr>
                <a:srgbClr val="FFFF00"/>
              </a:buClr>
              <a:buSzPts val="1800"/>
              <a:buChar char="●"/>
            </a:pPr>
            <a:r>
              <a:rPr lang="en" sz="1800" u="sng">
                <a:solidFill>
                  <a:srgbClr val="FFFF00"/>
                </a:solidFill>
              </a:rPr>
              <a:t>1 Tim.6:17</a:t>
            </a:r>
            <a:r>
              <a:rPr lang="en" sz="1800">
                <a:solidFill>
                  <a:schemeClr val="dk1"/>
                </a:solidFill>
              </a:rPr>
              <a:t> </a:t>
            </a:r>
            <a:r>
              <a:rPr lang="en" sz="1800" i="1">
                <a:solidFill>
                  <a:schemeClr val="dk1"/>
                </a:solidFill>
              </a:rPr>
              <a:t>“Instruct those who are rich in this present world not to be conceited or to fix their hope on the uncertainty of riches, but on God, who richly supplies us with all things to enjoy.”</a:t>
            </a:r>
            <a:endParaRPr sz="1800" i="1">
              <a:solidFill>
                <a:schemeClr val="dk1"/>
              </a:solidFill>
            </a:endParaRPr>
          </a:p>
          <a:p>
            <a:pPr marL="457200" lvl="0" indent="-342900" algn="l" rtl="0">
              <a:spcBef>
                <a:spcPts val="0"/>
              </a:spcBef>
              <a:spcAft>
                <a:spcPts val="0"/>
              </a:spcAft>
              <a:buClr>
                <a:srgbClr val="FFFF00"/>
              </a:buClr>
              <a:buSzPts val="1800"/>
              <a:buChar char="●"/>
            </a:pPr>
            <a:r>
              <a:rPr lang="en" sz="1800">
                <a:solidFill>
                  <a:srgbClr val="FFFF00"/>
                </a:solidFill>
              </a:rPr>
              <a:t>ANY American Christian who says they would gladly give up their home, their cars, their clothes, their “toys”, their income and investments is IGNORANT of how hard it is.</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Heb.10:34</a:t>
            </a:r>
            <a:r>
              <a:rPr lang="en" sz="1800">
                <a:solidFill>
                  <a:schemeClr val="dk1"/>
                </a:solidFill>
              </a:rPr>
              <a:t> </a:t>
            </a:r>
            <a:r>
              <a:rPr lang="en" sz="1800" i="1">
                <a:solidFill>
                  <a:schemeClr val="dk1"/>
                </a:solidFill>
              </a:rPr>
              <a:t>“For you showed sympathy to the prisoners and </a:t>
            </a:r>
            <a:r>
              <a:rPr lang="en" sz="1800" i="1" u="sng">
                <a:solidFill>
                  <a:schemeClr val="dk1"/>
                </a:solidFill>
              </a:rPr>
              <a:t>accepted joyfully the seizure of your property</a:t>
            </a:r>
            <a:r>
              <a:rPr lang="en" sz="1800" i="1">
                <a:solidFill>
                  <a:schemeClr val="dk1"/>
                </a:solidFill>
              </a:rPr>
              <a:t>, knowing that you have for yourselves a better possession and a lasting one.”  </a:t>
            </a:r>
            <a:r>
              <a:rPr lang="en" sz="1800">
                <a:solidFill>
                  <a:srgbClr val="00FFFF"/>
                </a:solidFill>
              </a:rPr>
              <a:t>This may happen in the U.S. one day.  If so, will we remain faithful?</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WHAT IS YOUR “ONE THING”?</a:t>
            </a:r>
            <a:endParaRPr sz="4700" b="1">
              <a:solidFill>
                <a:srgbClr val="00FFFF"/>
              </a:solidFill>
            </a:endParaRPr>
          </a:p>
        </p:txBody>
      </p:sp>
      <p:sp>
        <p:nvSpPr>
          <p:cNvPr id="103" name="Google Shape;103;p21"/>
          <p:cNvSpPr txBox="1">
            <a:spLocks noGrp="1"/>
          </p:cNvSpPr>
          <p:nvPr>
            <p:ph type="subTitle" idx="1"/>
          </p:nvPr>
        </p:nvSpPr>
        <p:spPr>
          <a:xfrm>
            <a:off x="-194900" y="373575"/>
            <a:ext cx="9454500" cy="4770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chemeClr val="dk1"/>
              </a:buClr>
              <a:buSzPts val="2000"/>
              <a:buChar char="●"/>
            </a:pPr>
            <a:r>
              <a:rPr lang="en" sz="2000" i="1">
                <a:solidFill>
                  <a:schemeClr val="dk1"/>
                </a:solidFill>
              </a:rPr>
              <a:t>“One thing you lack.”</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I don’t believe Jesus meant by this that he was “practically perfect in every way” except for one thing.  But I do believe that in most people there is ONE obstacle, one temptation, one vice, one category of trials that we stumble over the most.</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What is that “one thing” for YOU?  Jesus knows what it is.  The devil knows what it is too, and he will keep trying to trip you up with it!</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Greed?  Speech?  Ignorance?  Apathy?  Evil companions?  Entertainment?  Drugs/Addiction?  Gambling?  Lust?  Anger?  Fear?  Laziness?  Isolation?</a:t>
            </a:r>
            <a:endParaRPr sz="2000">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What are you doing about it?  Do you think it’s just going to get better on its own, with the passing of time?  That is the devil’s lie.  Instead, our conscience will be seared to the point where we no longer think of its effect on our soul.</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Ps.27:4</a:t>
            </a:r>
            <a:r>
              <a:rPr lang="en" sz="2000">
                <a:solidFill>
                  <a:schemeClr val="dk1"/>
                </a:solidFill>
              </a:rPr>
              <a:t> </a:t>
            </a:r>
            <a:r>
              <a:rPr lang="en" sz="2000" i="1">
                <a:solidFill>
                  <a:schemeClr val="dk1"/>
                </a:solidFill>
              </a:rPr>
              <a:t>“</a:t>
            </a:r>
            <a:r>
              <a:rPr lang="en" sz="2000" i="1" u="sng">
                <a:solidFill>
                  <a:schemeClr val="dk1"/>
                </a:solidFill>
              </a:rPr>
              <a:t>One thing</a:t>
            </a:r>
            <a:r>
              <a:rPr lang="en" sz="2000" i="1">
                <a:solidFill>
                  <a:schemeClr val="dk1"/>
                </a:solidFill>
              </a:rPr>
              <a:t> I have asked from the Lord, that I shall seek: </a:t>
            </a:r>
            <a:r>
              <a:rPr lang="en" sz="2000" i="1" u="sng">
                <a:solidFill>
                  <a:schemeClr val="dk1"/>
                </a:solidFill>
              </a:rPr>
              <a:t>That I may dwell in the house of the Lord all the days of my life</a:t>
            </a:r>
            <a:r>
              <a:rPr lang="en" sz="2000" i="1">
                <a:solidFill>
                  <a:schemeClr val="dk1"/>
                </a:solidFill>
              </a:rPr>
              <a:t>, to behold the beauty of the Lord and to meditate in His temple.”</a:t>
            </a:r>
            <a:r>
              <a:rPr lang="en" sz="2000">
                <a:solidFill>
                  <a:schemeClr val="dk1"/>
                </a:solidFill>
              </a:rPr>
              <a:t>  </a:t>
            </a:r>
            <a:r>
              <a:rPr lang="en" sz="2000">
                <a:solidFill>
                  <a:srgbClr val="00FFFF"/>
                </a:solidFill>
              </a:rPr>
              <a:t>The church is God’s temple today!</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2032</Words>
  <Application>Microsoft Office PowerPoint</Application>
  <PresentationFormat>On-screen Show (16:9)</PresentationFormat>
  <Paragraphs>56</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ONE THING</vt:lpstr>
      <vt:lpstr>THE “RICH YOUNG RULER”</vt:lpstr>
      <vt:lpstr>JUST A “GOOD TEACHER”?</vt:lpstr>
      <vt:lpstr>KEEP THE COMMANDMENTS</vt:lpstr>
      <vt:lpstr>“ALL THESE I HAVE KEPT”?</vt:lpstr>
      <vt:lpstr>JESUS’ “TOUGH LOVE”</vt:lpstr>
      <vt:lpstr>TRUE, SACRIFICING FAITH</vt:lpstr>
      <vt:lpstr>WE LOVE OUR “STUFF”</vt:lpstr>
      <vt:lpstr>WHAT IS YOUR “ONE THING”?</vt:lpstr>
      <vt:lpstr>WOULD SATAN WIN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THING</dc:title>
  <dc:creator>Eric Bridge</dc:creator>
  <cp:lastModifiedBy>Eric Bridge</cp:lastModifiedBy>
  <cp:revision>1</cp:revision>
  <dcterms:modified xsi:type="dcterms:W3CDTF">2024-05-05T04:00:28Z</dcterms:modified>
</cp:coreProperties>
</file>