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de26a39a7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de26a39a7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de26a39a74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de26a39a7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de067d1b9c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de067d1b9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de067d1b9c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de067d1b9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de067d1b9c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de067d1b9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de067d1b9c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de067d1b9c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de067d1b9c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de067d1b9c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de067d1b9c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de067d1b9c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e067d1b9c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de067d1b9c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de067d1b9c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de067d1b9c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06925" y="0"/>
            <a:ext cx="93648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ARE MMLJ OLD TESTAMENT?</a:t>
            </a:r>
            <a:endParaRPr sz="4900" b="1">
              <a:solidFill>
                <a:srgbClr val="00FFFF"/>
              </a:solidFill>
            </a:endParaRPr>
          </a:p>
        </p:txBody>
      </p:sp>
      <p:sp>
        <p:nvSpPr>
          <p:cNvPr id="55" name="Google Shape;55;p13"/>
          <p:cNvSpPr txBox="1">
            <a:spLocks noGrp="1"/>
          </p:cNvSpPr>
          <p:nvPr>
            <p:ph type="subTitle" idx="1"/>
          </p:nvPr>
        </p:nvSpPr>
        <p:spPr>
          <a:xfrm>
            <a:off x="-140775" y="412825"/>
            <a:ext cx="9284700" cy="47307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(Matthew, Mark, Luke, John) An argument you will hear made occasionally, as it was here Wednesday evening, is that when Jesus said what He did in </a:t>
            </a:r>
            <a:r>
              <a:rPr lang="en" sz="2500" u="sng">
                <a:solidFill>
                  <a:srgbClr val="FFFF00"/>
                </a:solidFill>
              </a:rPr>
              <a:t>Matt.5</a:t>
            </a:r>
            <a:r>
              <a:rPr lang="en" sz="2500">
                <a:solidFill>
                  <a:srgbClr val="FFFF00"/>
                </a:solidFill>
              </a:rPr>
              <a:t> and </a:t>
            </a:r>
            <a:r>
              <a:rPr lang="en" sz="2500" u="sng">
                <a:solidFill>
                  <a:srgbClr val="FFFF00"/>
                </a:solidFill>
              </a:rPr>
              <a:t>Matt.19</a:t>
            </a:r>
            <a:r>
              <a:rPr lang="en" sz="2500">
                <a:solidFill>
                  <a:srgbClr val="FFFF00"/>
                </a:solidFill>
              </a:rPr>
              <a:t> regarding marriage, He was speaking to Jews about the Law of Moses, and thus it does not speak truth to Christians.</a:t>
            </a:r>
            <a:endParaRPr sz="250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a:solidFill>
                  <a:schemeClr val="dk1"/>
                </a:solidFill>
              </a:rPr>
              <a:t>Another deviation of this is that EVERYTHING Jesus said before the cross was under the Old Covenant, and we today cannot glean any doctrine from those teachings.</a:t>
            </a:r>
            <a:endParaRPr sz="250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Gal.4:4</a:t>
            </a:r>
            <a:r>
              <a:rPr lang="en" sz="2500">
                <a:solidFill>
                  <a:srgbClr val="00FFFF"/>
                </a:solidFill>
              </a:rPr>
              <a:t> (KJV)</a:t>
            </a:r>
            <a:r>
              <a:rPr lang="en" sz="2500"/>
              <a:t> </a:t>
            </a:r>
            <a:r>
              <a:rPr lang="en" sz="2500" i="1">
                <a:solidFill>
                  <a:schemeClr val="dk1"/>
                </a:solidFill>
              </a:rPr>
              <a:t>“But when the fulness of the time was come, God sent forth his Son, made of a woman, </a:t>
            </a:r>
            <a:r>
              <a:rPr lang="en" sz="2500" i="1" u="sng">
                <a:solidFill>
                  <a:schemeClr val="dk1"/>
                </a:solidFill>
              </a:rPr>
              <a:t>made under the law</a:t>
            </a:r>
            <a:r>
              <a:rPr lang="en" sz="2500" i="1">
                <a:solidFill>
                  <a:schemeClr val="dk1"/>
                </a:solidFill>
              </a:rPr>
              <a: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Gal.5:3</a:t>
            </a:r>
            <a:r>
              <a:rPr lang="en" sz="2500"/>
              <a:t> </a:t>
            </a:r>
            <a:r>
              <a:rPr lang="en" sz="2500" i="1">
                <a:solidFill>
                  <a:schemeClr val="dk1"/>
                </a:solidFill>
              </a:rPr>
              <a:t>“For I testify again to every man that is circumcised, that </a:t>
            </a:r>
            <a:r>
              <a:rPr lang="en" sz="2500" i="1" u="sng">
                <a:solidFill>
                  <a:schemeClr val="dk1"/>
                </a:solidFill>
              </a:rPr>
              <a:t>he is a debtor to do the whole law</a:t>
            </a:r>
            <a:r>
              <a:rPr lang="en" sz="2500" i="1">
                <a:solidFill>
                  <a:schemeClr val="dk1"/>
                </a:solidFill>
              </a:rPr>
              <a:t>.” </a:t>
            </a:r>
            <a:r>
              <a:rPr lang="en" sz="2500">
                <a:solidFill>
                  <a:srgbClr val="FFFF00"/>
                </a:solidFill>
              </a:rPr>
              <a:t>(used Wednesday)</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FOR THE JEWS ONLY?</a:t>
            </a:r>
            <a:endParaRPr sz="5000" b="1">
              <a:solidFill>
                <a:srgbClr val="00FFFF"/>
              </a:solidFill>
            </a:endParaRPr>
          </a:p>
        </p:txBody>
      </p:sp>
      <p:sp>
        <p:nvSpPr>
          <p:cNvPr id="109" name="Google Shape;109;p22"/>
          <p:cNvSpPr txBox="1">
            <a:spLocks noGrp="1"/>
          </p:cNvSpPr>
          <p:nvPr>
            <p:ph type="subTitle" idx="1"/>
          </p:nvPr>
        </p:nvSpPr>
        <p:spPr>
          <a:xfrm>
            <a:off x="-181375" y="368175"/>
            <a:ext cx="9400500" cy="47754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If we can’t glean doctrine from MMLJ, then we are NOT to follow:</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The “beatitudes” and the rest of the sermon on the mount in </a:t>
            </a:r>
            <a:r>
              <a:rPr lang="en" sz="1900" u="sng">
                <a:solidFill>
                  <a:srgbClr val="FFFF00"/>
                </a:solidFill>
              </a:rPr>
              <a:t>Matthew 5-7</a:t>
            </a:r>
            <a:r>
              <a:rPr lang="en" sz="1900">
                <a:solidFill>
                  <a:srgbClr val="FFFF00"/>
                </a:solidFill>
              </a:rPr>
              <a:t>.</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Jesus’ teachings about reconciling with a brother in </a:t>
            </a:r>
            <a:r>
              <a:rPr lang="en" sz="1900" u="sng">
                <a:solidFill>
                  <a:srgbClr val="FFFF00"/>
                </a:solidFill>
              </a:rPr>
              <a:t>Matthew 18</a:t>
            </a:r>
            <a:r>
              <a:rPr lang="en" sz="1900">
                <a:solidFill>
                  <a:srgbClr val="FFFF00"/>
                </a:solidFill>
              </a:rPr>
              <a:t>.</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Jesus telling Nicodemus that a man must be </a:t>
            </a:r>
            <a:r>
              <a:rPr lang="en" sz="1900" i="1">
                <a:solidFill>
                  <a:schemeClr val="dk1"/>
                </a:solidFill>
              </a:rPr>
              <a:t>“born of water and the Spirit”</a:t>
            </a:r>
            <a:r>
              <a:rPr lang="en" sz="1900">
                <a:solidFill>
                  <a:srgbClr val="FFFF00"/>
                </a:solidFill>
              </a:rPr>
              <a:t> in </a:t>
            </a:r>
            <a:r>
              <a:rPr lang="en" sz="1900" u="sng">
                <a:solidFill>
                  <a:srgbClr val="FFFF00"/>
                </a:solidFill>
              </a:rPr>
              <a:t>John 3</a:t>
            </a:r>
            <a:r>
              <a:rPr lang="en" sz="1900">
                <a:solidFill>
                  <a:srgbClr val="FFFF00"/>
                </a:solidFill>
              </a:rPr>
              <a:t>.</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Jn.3:16</a:t>
            </a:r>
            <a:r>
              <a:rPr lang="en" sz="1900">
                <a:solidFill>
                  <a:schemeClr val="dk1"/>
                </a:solidFill>
              </a:rPr>
              <a:t> </a:t>
            </a:r>
            <a:r>
              <a:rPr lang="en" sz="1900" i="1">
                <a:solidFill>
                  <a:schemeClr val="dk1"/>
                </a:solidFill>
              </a:rPr>
              <a:t>“For God so loved the world, that he gave his only begotten Son, that whosoever believeth in him should not perish, but have everlasting life.”</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Jn.12:48</a:t>
            </a:r>
            <a:r>
              <a:rPr lang="en" sz="1900">
                <a:solidFill>
                  <a:schemeClr val="dk1"/>
                </a:solidFill>
              </a:rPr>
              <a:t> </a:t>
            </a:r>
            <a:r>
              <a:rPr lang="en" sz="1900" i="1">
                <a:solidFill>
                  <a:schemeClr val="dk1"/>
                </a:solidFill>
              </a:rPr>
              <a:t>“He that rejecteth me, and receiveth not my words, hath one that judgeth him: the word that I have spoken, the same shall judge him in the last day.”</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John 13:14-15</a:t>
            </a:r>
            <a:r>
              <a:rPr lang="en" sz="1900">
                <a:solidFill>
                  <a:schemeClr val="dk1"/>
                </a:solidFill>
              </a:rPr>
              <a:t> </a:t>
            </a:r>
            <a:r>
              <a:rPr lang="en" sz="1900" i="1">
                <a:solidFill>
                  <a:schemeClr val="dk1"/>
                </a:solidFill>
              </a:rPr>
              <a:t>“If I then, your Lord and Master, have washed your feet; ye also ought to wash one another's feet.15 For I have given you an example, that ye should do as I have done to you.” </a:t>
            </a:r>
            <a:r>
              <a:rPr lang="en" sz="1900">
                <a:solidFill>
                  <a:schemeClr val="dk1"/>
                </a:solidFill>
              </a:rPr>
              <a:t> </a:t>
            </a:r>
            <a:r>
              <a:rPr lang="en" sz="1900">
                <a:solidFill>
                  <a:srgbClr val="00FFFF"/>
                </a:solidFill>
              </a:rPr>
              <a:t>When could the apostles apply this?</a:t>
            </a:r>
            <a:endParaRPr sz="190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Jn.14:6</a:t>
            </a:r>
            <a:r>
              <a:rPr lang="en" sz="1900">
                <a:solidFill>
                  <a:schemeClr val="dk1"/>
                </a:solidFill>
              </a:rPr>
              <a:t> </a:t>
            </a:r>
            <a:r>
              <a:rPr lang="en" sz="1900" i="1">
                <a:solidFill>
                  <a:schemeClr val="dk1"/>
                </a:solidFill>
              </a:rPr>
              <a:t>“Jesus saith unto him, I am the way, the truth, and the life: no man cometh unto the Father, but by me.”</a:t>
            </a:r>
            <a:r>
              <a:rPr lang="en" sz="1900">
                <a:solidFill>
                  <a:schemeClr val="dk1"/>
                </a:solidFill>
              </a:rPr>
              <a:t>  </a:t>
            </a:r>
            <a:r>
              <a:rPr lang="en" sz="1900">
                <a:solidFill>
                  <a:srgbClr val="00FFFF"/>
                </a:solidFill>
              </a:rPr>
              <a:t>Should this instead say “No Jew”?</a:t>
            </a:r>
            <a:endParaRPr sz="190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John 15</a:t>
            </a:r>
            <a:r>
              <a:rPr lang="en" sz="1900">
                <a:solidFill>
                  <a:schemeClr val="dk1"/>
                </a:solidFill>
              </a:rPr>
              <a:t> - The command to His apostles to abide in Him (the vine).  </a:t>
            </a:r>
            <a:r>
              <a:rPr lang="en" sz="1900">
                <a:solidFill>
                  <a:srgbClr val="00FFFF"/>
                </a:solidFill>
              </a:rPr>
              <a:t>For 1 day?</a:t>
            </a:r>
            <a:endParaRPr sz="190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Lk.22:19</a:t>
            </a:r>
            <a:r>
              <a:rPr lang="en" sz="1900">
                <a:solidFill>
                  <a:schemeClr val="dk1"/>
                </a:solidFill>
              </a:rPr>
              <a:t> The communion! </a:t>
            </a:r>
            <a:r>
              <a:rPr lang="en" sz="1900" i="1">
                <a:solidFill>
                  <a:schemeClr val="dk1"/>
                </a:solidFill>
              </a:rPr>
              <a:t>“this do in remembrance of me.”</a:t>
            </a:r>
            <a:r>
              <a:rPr lang="en" sz="1900">
                <a:solidFill>
                  <a:schemeClr val="dk1"/>
                </a:solidFill>
              </a:rPr>
              <a:t>  </a:t>
            </a:r>
            <a:r>
              <a:rPr lang="en" sz="1900">
                <a:solidFill>
                  <a:srgbClr val="00FFFF"/>
                </a:solidFill>
              </a:rPr>
              <a:t>He was going to be in the tomb one day later.  When did He expect these Jewish men to follow this (supposed) “Law of Moses” teaching?</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a:t>
            </a:r>
            <a:r>
              <a:rPr lang="en" sz="5000" b="1" u="sng">
                <a:solidFill>
                  <a:srgbClr val="00FFFF"/>
                </a:solidFill>
              </a:rPr>
              <a:t>THIS</a:t>
            </a:r>
            <a:r>
              <a:rPr lang="en" sz="5000" b="1">
                <a:solidFill>
                  <a:srgbClr val="00FFFF"/>
                </a:solidFill>
              </a:rPr>
              <a:t> FOR JEWS ONLY?</a:t>
            </a:r>
            <a:endParaRPr sz="5000" b="1">
              <a:solidFill>
                <a:srgbClr val="00FFFF"/>
              </a:solidFill>
            </a:endParaRPr>
          </a:p>
        </p:txBody>
      </p:sp>
      <p:sp>
        <p:nvSpPr>
          <p:cNvPr id="115" name="Google Shape;115;p23"/>
          <p:cNvSpPr txBox="1">
            <a:spLocks noGrp="1"/>
          </p:cNvSpPr>
          <p:nvPr>
            <p:ph type="subTitle" idx="1"/>
          </p:nvPr>
        </p:nvSpPr>
        <p:spPr>
          <a:xfrm>
            <a:off x="-181375" y="489900"/>
            <a:ext cx="9400500" cy="46536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Let’s go back to the END of Jesus’ teaching that gave birth to Wednesday’s exhortation and then these 2 lessons today.</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Matt.19:10-12</a:t>
            </a:r>
            <a:r>
              <a:rPr lang="en" sz="1900">
                <a:solidFill>
                  <a:srgbClr val="00FFFF"/>
                </a:solidFill>
              </a:rPr>
              <a:t> </a:t>
            </a:r>
            <a:r>
              <a:rPr lang="en" sz="1900" i="1">
                <a:solidFill>
                  <a:schemeClr val="dk1"/>
                </a:solidFill>
              </a:rPr>
              <a:t>“His disciples say unto him, If the case of the</a:t>
            </a:r>
            <a:r>
              <a:rPr lang="en" sz="1900">
                <a:solidFill>
                  <a:srgbClr val="00FFFF"/>
                </a:solidFill>
              </a:rPr>
              <a:t> </a:t>
            </a:r>
            <a:r>
              <a:rPr lang="en" sz="1900">
                <a:solidFill>
                  <a:srgbClr val="FFFF00"/>
                </a:solidFill>
              </a:rPr>
              <a:t>(Jewish)</a:t>
            </a:r>
            <a:r>
              <a:rPr lang="en" sz="1900">
                <a:solidFill>
                  <a:srgbClr val="00FFFF"/>
                </a:solidFill>
              </a:rPr>
              <a:t> </a:t>
            </a:r>
            <a:r>
              <a:rPr lang="en" sz="1900" i="1">
                <a:solidFill>
                  <a:schemeClr val="dk1"/>
                </a:solidFill>
              </a:rPr>
              <a:t>man be so with his wife, it is not good</a:t>
            </a:r>
            <a:r>
              <a:rPr lang="en" sz="1900">
                <a:solidFill>
                  <a:srgbClr val="00FFFF"/>
                </a:solidFill>
              </a:rPr>
              <a:t> </a:t>
            </a:r>
            <a:r>
              <a:rPr lang="en" sz="1900">
                <a:solidFill>
                  <a:srgbClr val="FFFF00"/>
                </a:solidFill>
              </a:rPr>
              <a:t>(for Jews)</a:t>
            </a:r>
            <a:r>
              <a:rPr lang="en" sz="1900">
                <a:solidFill>
                  <a:schemeClr val="dk1"/>
                </a:solidFill>
              </a:rPr>
              <a:t> </a:t>
            </a:r>
            <a:r>
              <a:rPr lang="en" sz="1900" i="1">
                <a:solidFill>
                  <a:schemeClr val="dk1"/>
                </a:solidFill>
              </a:rPr>
              <a:t>to marry. 11 But he said unto them, </a:t>
            </a:r>
            <a:r>
              <a:rPr lang="en" sz="1900" i="1" u="sng">
                <a:solidFill>
                  <a:schemeClr val="dk1"/>
                </a:solidFill>
              </a:rPr>
              <a:t>All</a:t>
            </a:r>
            <a:r>
              <a:rPr lang="en" sz="1900">
                <a:solidFill>
                  <a:schemeClr val="dk1"/>
                </a:solidFill>
              </a:rPr>
              <a:t> </a:t>
            </a:r>
            <a:r>
              <a:rPr lang="en" sz="1900">
                <a:solidFill>
                  <a:srgbClr val="FFFF00"/>
                </a:solidFill>
              </a:rPr>
              <a:t>(Jewish)</a:t>
            </a:r>
            <a:r>
              <a:rPr lang="en" sz="1900">
                <a:solidFill>
                  <a:srgbClr val="00FFFF"/>
                </a:solidFill>
              </a:rPr>
              <a:t> </a:t>
            </a:r>
            <a:r>
              <a:rPr lang="en" sz="1900" i="1" u="sng">
                <a:solidFill>
                  <a:schemeClr val="dk1"/>
                </a:solidFill>
              </a:rPr>
              <a:t>men</a:t>
            </a:r>
            <a:r>
              <a:rPr lang="en" sz="1900" i="1">
                <a:solidFill>
                  <a:schemeClr val="dk1"/>
                </a:solidFill>
              </a:rPr>
              <a:t> cannot receive this saying</a:t>
            </a:r>
            <a:r>
              <a:rPr lang="en" sz="1900">
                <a:solidFill>
                  <a:srgbClr val="00FFFF"/>
                </a:solidFill>
              </a:rPr>
              <a:t> </a:t>
            </a:r>
            <a:r>
              <a:rPr lang="en" sz="1900">
                <a:solidFill>
                  <a:srgbClr val="FFFF00"/>
                </a:solidFill>
              </a:rPr>
              <a:t>(from the Law of Moses)</a:t>
            </a:r>
            <a:r>
              <a:rPr lang="en" sz="1900" i="1">
                <a:solidFill>
                  <a:schemeClr val="dk1"/>
                </a:solidFill>
              </a:rPr>
              <a:t>, save they </a:t>
            </a:r>
            <a:r>
              <a:rPr lang="en" sz="1900">
                <a:solidFill>
                  <a:srgbClr val="FFFF00"/>
                </a:solidFill>
              </a:rPr>
              <a:t>(Jewish men)</a:t>
            </a:r>
            <a:r>
              <a:rPr lang="en" sz="1900">
                <a:solidFill>
                  <a:srgbClr val="00FFFF"/>
                </a:solidFill>
              </a:rPr>
              <a:t> </a:t>
            </a:r>
            <a:r>
              <a:rPr lang="en" sz="1900" i="1">
                <a:solidFill>
                  <a:schemeClr val="dk1"/>
                </a:solidFill>
              </a:rPr>
              <a:t>to whom it is given.12 For there are some eunuchs, which were so born from their mother's womb: and there are some eunuchs, which were made eunuchs of men: and there be</a:t>
            </a:r>
            <a:r>
              <a:rPr lang="en" sz="1900">
                <a:solidFill>
                  <a:srgbClr val="00FFFF"/>
                </a:solidFill>
              </a:rPr>
              <a:t> </a:t>
            </a:r>
            <a:r>
              <a:rPr lang="en" sz="1900">
                <a:solidFill>
                  <a:srgbClr val="FFFF00"/>
                </a:solidFill>
              </a:rPr>
              <a:t>(Jewish)</a:t>
            </a:r>
            <a:r>
              <a:rPr lang="en" sz="1900">
                <a:solidFill>
                  <a:srgbClr val="00FFFF"/>
                </a:solidFill>
              </a:rPr>
              <a:t> </a:t>
            </a:r>
            <a:r>
              <a:rPr lang="en" sz="1900" i="1">
                <a:solidFill>
                  <a:schemeClr val="dk1"/>
                </a:solidFill>
              </a:rPr>
              <a:t>eunuchs, which have made themselves eunuchs for the</a:t>
            </a:r>
            <a:r>
              <a:rPr lang="en" sz="1900">
                <a:solidFill>
                  <a:srgbClr val="00FFFF"/>
                </a:solidFill>
              </a:rPr>
              <a:t> </a:t>
            </a:r>
            <a:r>
              <a:rPr lang="en" sz="1900">
                <a:solidFill>
                  <a:srgbClr val="FFFF00"/>
                </a:solidFill>
              </a:rPr>
              <a:t>(Jewish)</a:t>
            </a:r>
            <a:r>
              <a:rPr lang="en" sz="1900">
                <a:solidFill>
                  <a:srgbClr val="00FFFF"/>
                </a:solidFill>
              </a:rPr>
              <a:t> </a:t>
            </a:r>
            <a:r>
              <a:rPr lang="en" sz="1900" i="1" u="sng">
                <a:solidFill>
                  <a:schemeClr val="dk1"/>
                </a:solidFill>
              </a:rPr>
              <a:t>kingdom of heaven's sake</a:t>
            </a:r>
            <a:r>
              <a:rPr lang="en" sz="1900" i="1">
                <a:solidFill>
                  <a:schemeClr val="dk1"/>
                </a:solidFill>
              </a:rPr>
              <a:t>. He</a:t>
            </a:r>
            <a:r>
              <a:rPr lang="en" sz="1900">
                <a:solidFill>
                  <a:srgbClr val="00FFFF"/>
                </a:solidFill>
              </a:rPr>
              <a:t> </a:t>
            </a:r>
            <a:r>
              <a:rPr lang="en" sz="1900">
                <a:solidFill>
                  <a:srgbClr val="FFFF00"/>
                </a:solidFill>
              </a:rPr>
              <a:t>(the Jewish man)</a:t>
            </a:r>
            <a:r>
              <a:rPr lang="en" sz="1900">
                <a:solidFill>
                  <a:srgbClr val="00FFFF"/>
                </a:solidFill>
              </a:rPr>
              <a:t> </a:t>
            </a:r>
            <a:r>
              <a:rPr lang="en" sz="1900" i="1">
                <a:solidFill>
                  <a:schemeClr val="dk1"/>
                </a:solidFill>
              </a:rPr>
              <a:t>that is able to receive it, let him receive it.”</a:t>
            </a:r>
            <a:r>
              <a:rPr lang="en" sz="1900">
                <a:solidFill>
                  <a:srgbClr val="00FFFF"/>
                </a:solidFill>
              </a:rPr>
              <a:t>  Which reading of this passage is correct?</a:t>
            </a:r>
            <a:endParaRPr sz="1900">
              <a:solidFill>
                <a:srgbClr val="00FFFF"/>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No one is arguing that we keep the Law of Moses.  But let’s also remember that the RIGHTEOUSNESS taught in that law, eternal truth, remains for us today!</a:t>
            </a:r>
            <a:endParaRPr sz="190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Rom.8:4</a:t>
            </a:r>
            <a:r>
              <a:rPr lang="en" sz="1900">
                <a:solidFill>
                  <a:srgbClr val="FFFF00"/>
                </a:solidFill>
              </a:rPr>
              <a:t> </a:t>
            </a:r>
            <a:r>
              <a:rPr lang="en" sz="1900" i="1">
                <a:solidFill>
                  <a:schemeClr val="dk1"/>
                </a:solidFill>
              </a:rPr>
              <a:t>“That </a:t>
            </a:r>
            <a:r>
              <a:rPr lang="en" sz="1900" i="1" u="sng">
                <a:solidFill>
                  <a:schemeClr val="dk1"/>
                </a:solidFill>
              </a:rPr>
              <a:t>the righteousness of the law might be fulfilled in </a:t>
            </a:r>
            <a:r>
              <a:rPr lang="en" sz="1900" i="1" u="sng">
                <a:solidFill>
                  <a:srgbClr val="FFFF00"/>
                </a:solidFill>
              </a:rPr>
              <a:t>US</a:t>
            </a:r>
            <a:r>
              <a:rPr lang="en" sz="1900" i="1">
                <a:solidFill>
                  <a:schemeClr val="dk1"/>
                </a:solidFill>
              </a:rPr>
              <a:t>, who walk not after the flesh, but after the Spirit.”  </a:t>
            </a:r>
            <a:r>
              <a:rPr lang="en" sz="1900">
                <a:solidFill>
                  <a:srgbClr val="FFFF00"/>
                </a:solidFill>
              </a:rPr>
              <a:t>(</a:t>
            </a:r>
            <a:r>
              <a:rPr lang="en" sz="1900" u="sng">
                <a:solidFill>
                  <a:srgbClr val="FFFF00"/>
                </a:solidFill>
              </a:rPr>
              <a:t>Mal.2:16</a:t>
            </a:r>
            <a:r>
              <a:rPr lang="en" sz="1900">
                <a:solidFill>
                  <a:srgbClr val="FFFF00"/>
                </a:solidFill>
              </a:rPr>
              <a:t> - God hates only Jewish divorces?)</a:t>
            </a:r>
            <a:endParaRPr sz="190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It is a serious matter.  If I am wrong, and I am teaching us today to follow doctrine given only for the Jews, then I am lost!</a:t>
            </a:r>
            <a:r>
              <a:rPr lang="en" sz="1900">
                <a:solidFill>
                  <a:schemeClr val="dk1"/>
                </a:solidFill>
              </a:rPr>
              <a:t>  </a:t>
            </a:r>
            <a:r>
              <a:rPr lang="en" sz="1900" u="sng">
                <a:solidFill>
                  <a:srgbClr val="FFFF00"/>
                </a:solidFill>
              </a:rPr>
              <a:t>Gal.5:4</a:t>
            </a:r>
            <a:r>
              <a:rPr lang="en" sz="1900">
                <a:solidFill>
                  <a:schemeClr val="dk1"/>
                </a:solidFill>
              </a:rPr>
              <a:t> </a:t>
            </a:r>
            <a:r>
              <a:rPr lang="en" sz="1900" i="1">
                <a:solidFill>
                  <a:schemeClr val="dk1"/>
                </a:solidFill>
              </a:rPr>
              <a:t>“Christ is become of no effect unto you, </a:t>
            </a:r>
            <a:r>
              <a:rPr lang="en" sz="1900" i="1" u="sng">
                <a:solidFill>
                  <a:schemeClr val="dk1"/>
                </a:solidFill>
              </a:rPr>
              <a:t>whosoever of you are justified by the law; ye are fallen from grace</a:t>
            </a:r>
            <a:r>
              <a:rPr lang="en" sz="1900" i="1">
                <a:solidFill>
                  <a:schemeClr val="dk1"/>
                </a:solidFill>
              </a:rPr>
              <a:t>.”</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06925" y="0"/>
            <a:ext cx="93648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WHEN WERE THEY WRITTEN?</a:t>
            </a:r>
            <a:endParaRPr sz="4900" b="1">
              <a:solidFill>
                <a:srgbClr val="00FFFF"/>
              </a:solidFill>
            </a:endParaRPr>
          </a:p>
        </p:txBody>
      </p:sp>
      <p:sp>
        <p:nvSpPr>
          <p:cNvPr id="61" name="Google Shape;61;p14"/>
          <p:cNvSpPr txBox="1">
            <a:spLocks noGrp="1"/>
          </p:cNvSpPr>
          <p:nvPr>
            <p:ph type="subTitle" idx="1"/>
          </p:nvPr>
        </p:nvSpPr>
        <p:spPr>
          <a:xfrm>
            <a:off x="-140775" y="412825"/>
            <a:ext cx="9284700" cy="47307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It cannot be denied that even the earliest of the 4 “gospels” did not appear sooner than 25 years AFTER Jesus died!  Two are written by apostles, and the other 2 by traveling companions of Peter and Paul.  Are we really supposed to believe that they were adding new information to the Old Covenant, for Jews, 35 years or more after it was gone?</a:t>
            </a:r>
            <a:endParaRPr sz="2500">
              <a:solidFill>
                <a:srgbClr val="FFFF00"/>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2 Cor.3:6</a:t>
            </a:r>
            <a:r>
              <a:rPr lang="en" sz="2500">
                <a:solidFill>
                  <a:srgbClr val="FFFF00"/>
                </a:solidFill>
              </a:rPr>
              <a:t> </a:t>
            </a:r>
            <a:r>
              <a:rPr lang="en" sz="2500" i="1">
                <a:solidFill>
                  <a:schemeClr val="dk1"/>
                </a:solidFill>
              </a:rPr>
              <a:t>“Who also hath made us able </a:t>
            </a:r>
            <a:r>
              <a:rPr lang="en" sz="2500" i="1" u="sng">
                <a:solidFill>
                  <a:schemeClr val="dk1"/>
                </a:solidFill>
              </a:rPr>
              <a:t>ministers of the new testament</a:t>
            </a:r>
            <a:r>
              <a:rPr lang="en" sz="2500" i="1">
                <a:solidFill>
                  <a:schemeClr val="dk1"/>
                </a:solidFill>
              </a:rPr>
              <a:t>; not of the letter, but of the spirit: for the letter killeth, but the spirit giveth life.”</a:t>
            </a:r>
            <a:r>
              <a:rPr lang="en" sz="2500">
                <a:solidFill>
                  <a:srgbClr val="FFFF00"/>
                </a:solidFill>
              </a:rPr>
              <a:t>  </a:t>
            </a:r>
            <a:r>
              <a:rPr lang="en" sz="2500">
                <a:solidFill>
                  <a:srgbClr val="00FFFF"/>
                </a:solidFill>
              </a:rPr>
              <a:t>These men were ministers (servants) of the NEW testament, NOT the old!</a:t>
            </a:r>
            <a:endParaRPr sz="2500">
              <a:solidFill>
                <a:srgbClr val="00FFFF"/>
              </a:solidFill>
            </a:endParaRPr>
          </a:p>
          <a:p>
            <a:pPr marL="457200" lvl="0" indent="-387350" algn="l" rtl="0">
              <a:lnSpc>
                <a:spcPct val="90000"/>
              </a:lnSpc>
              <a:spcBef>
                <a:spcPts val="0"/>
              </a:spcBef>
              <a:spcAft>
                <a:spcPts val="0"/>
              </a:spcAft>
              <a:buClr>
                <a:schemeClr val="dk1"/>
              </a:buClr>
              <a:buSzPts val="2500"/>
              <a:buChar char="●"/>
            </a:pPr>
            <a:r>
              <a:rPr lang="en" sz="2500">
                <a:solidFill>
                  <a:schemeClr val="dk1"/>
                </a:solidFill>
              </a:rPr>
              <a:t>Those who suggest that Jesus was </a:t>
            </a:r>
            <a:r>
              <a:rPr lang="en" sz="2500" u="sng">
                <a:solidFill>
                  <a:schemeClr val="dk1"/>
                </a:solidFill>
              </a:rPr>
              <a:t>only</a:t>
            </a:r>
            <a:r>
              <a:rPr lang="en" sz="2500">
                <a:solidFill>
                  <a:schemeClr val="dk1"/>
                </a:solidFill>
              </a:rPr>
              <a:t> speaking of the old covenant, did Jesus ever say this Himself? Did Matthew, Mark, Luke or John ever write this into their own records? </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06925" y="0"/>
            <a:ext cx="93648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APOSTLES TAUGHT IT!</a:t>
            </a:r>
            <a:endParaRPr sz="5000" b="1">
              <a:solidFill>
                <a:srgbClr val="00FFFF"/>
              </a:solidFill>
            </a:endParaRPr>
          </a:p>
        </p:txBody>
      </p:sp>
      <p:sp>
        <p:nvSpPr>
          <p:cNvPr id="67" name="Google Shape;67;p15"/>
          <p:cNvSpPr txBox="1">
            <a:spLocks noGrp="1"/>
          </p:cNvSpPr>
          <p:nvPr>
            <p:ph type="subTitle" idx="1"/>
          </p:nvPr>
        </p:nvSpPr>
        <p:spPr>
          <a:xfrm>
            <a:off x="-140775" y="412825"/>
            <a:ext cx="9284700" cy="47307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Jesus clearly intended what He had already taught and shown the apostles (PAST tense) to be taught in the church to Christians.</a:t>
            </a:r>
            <a:endParaRPr sz="2500">
              <a:solidFill>
                <a:srgbClr val="FFFF00"/>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Matt.26:13</a:t>
            </a:r>
            <a:r>
              <a:rPr lang="en" sz="2500">
                <a:solidFill>
                  <a:srgbClr val="FFFF00"/>
                </a:solidFill>
              </a:rPr>
              <a:t> </a:t>
            </a:r>
            <a:r>
              <a:rPr lang="en" sz="2500" i="1">
                <a:solidFill>
                  <a:schemeClr val="dk1"/>
                </a:solidFill>
              </a:rPr>
              <a:t>“Verily I say unto you, Wheresoever </a:t>
            </a:r>
            <a:r>
              <a:rPr lang="en" sz="2500" i="1" u="sng">
                <a:solidFill>
                  <a:schemeClr val="dk1"/>
                </a:solidFill>
              </a:rPr>
              <a:t>this gospel</a:t>
            </a:r>
            <a:r>
              <a:rPr lang="en" sz="2500" i="1">
                <a:solidFill>
                  <a:schemeClr val="dk1"/>
                </a:solidFill>
              </a:rPr>
              <a:t> </a:t>
            </a:r>
            <a:r>
              <a:rPr lang="en" sz="2500" i="1" u="sng">
                <a:solidFill>
                  <a:schemeClr val="dk1"/>
                </a:solidFill>
              </a:rPr>
              <a:t>shall be preached in the whole world</a:t>
            </a:r>
            <a:r>
              <a:rPr lang="en" sz="2500" i="1">
                <a:solidFill>
                  <a:schemeClr val="dk1"/>
                </a:solidFill>
              </a:rPr>
              <a:t>, there shall also this, that this woman hath done, be told for a memorial of her.”</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Matt.28:20</a:t>
            </a:r>
            <a:r>
              <a:rPr lang="en" sz="2500">
                <a:solidFill>
                  <a:srgbClr val="FFFF00"/>
                </a:solidFill>
              </a:rPr>
              <a:t> </a:t>
            </a:r>
            <a:r>
              <a:rPr lang="en" sz="2500" i="1">
                <a:solidFill>
                  <a:schemeClr val="dk1"/>
                </a:solidFill>
              </a:rPr>
              <a:t>“</a:t>
            </a:r>
            <a:r>
              <a:rPr lang="en" sz="2500" i="1" u="sng">
                <a:solidFill>
                  <a:schemeClr val="dk1"/>
                </a:solidFill>
              </a:rPr>
              <a:t>Teaching them to observe all things whatsoever I have commanded you</a:t>
            </a:r>
            <a:r>
              <a:rPr lang="en" sz="2500" i="1">
                <a:solidFill>
                  <a:schemeClr val="dk1"/>
                </a:solidFill>
              </a:rPr>
              <a:t>: and, lo, I am with you always, even unto the end of the world. Amen.”</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Jn.14:26</a:t>
            </a:r>
            <a:r>
              <a:rPr lang="en" sz="2500">
                <a:solidFill>
                  <a:srgbClr val="FFFF00"/>
                </a:solidFill>
              </a:rPr>
              <a:t> </a:t>
            </a:r>
            <a:r>
              <a:rPr lang="en" sz="2500" i="1">
                <a:solidFill>
                  <a:schemeClr val="dk1"/>
                </a:solidFill>
              </a:rPr>
              <a:t>“But the Comforter, which is the Holy Ghost, whom the Father will send in my name, he shall teach you all things, </a:t>
            </a:r>
            <a:r>
              <a:rPr lang="en" sz="2500" i="1" u="sng">
                <a:solidFill>
                  <a:schemeClr val="dk1"/>
                </a:solidFill>
              </a:rPr>
              <a:t>and bring all things to your remembrance, whatsoever I have said unto you</a:t>
            </a:r>
            <a:r>
              <a:rPr lang="en" sz="2500" i="1">
                <a:solidFill>
                  <a:schemeClr val="dk1"/>
                </a:solidFill>
              </a:rPr>
              <a: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FOR N.T. DOCTRINE</a:t>
            </a:r>
            <a:endParaRPr sz="5000" b="1">
              <a:solidFill>
                <a:srgbClr val="00FFFF"/>
              </a:solidFill>
            </a:endParaRPr>
          </a:p>
        </p:txBody>
      </p:sp>
      <p:sp>
        <p:nvSpPr>
          <p:cNvPr id="73" name="Google Shape;73;p16"/>
          <p:cNvSpPr txBox="1">
            <a:spLocks noGrp="1"/>
          </p:cNvSpPr>
          <p:nvPr>
            <p:ph type="subTitle" idx="1"/>
          </p:nvPr>
        </p:nvSpPr>
        <p:spPr>
          <a:xfrm>
            <a:off x="-140775" y="384400"/>
            <a:ext cx="9284700" cy="4759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Consider what Christians were being taught from within the pages of MMLJ.</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Luke 1:4</a:t>
            </a:r>
            <a:r>
              <a:rPr lang="en" sz="2000">
                <a:solidFill>
                  <a:schemeClr val="dk1"/>
                </a:solidFill>
              </a:rPr>
              <a:t> </a:t>
            </a:r>
            <a:r>
              <a:rPr lang="en" sz="2000" i="1">
                <a:solidFill>
                  <a:schemeClr val="dk1"/>
                </a:solidFill>
              </a:rPr>
              <a:t>“That thou</a:t>
            </a:r>
            <a:r>
              <a:rPr lang="en" sz="2000">
                <a:solidFill>
                  <a:schemeClr val="dk1"/>
                </a:solidFill>
              </a:rPr>
              <a:t> </a:t>
            </a:r>
            <a:r>
              <a:rPr lang="en" sz="2000">
                <a:solidFill>
                  <a:srgbClr val="FFFF00"/>
                </a:solidFill>
              </a:rPr>
              <a:t>(Theophilus)</a:t>
            </a:r>
            <a:r>
              <a:rPr lang="en" sz="2000">
                <a:solidFill>
                  <a:schemeClr val="dk1"/>
                </a:solidFill>
              </a:rPr>
              <a:t> </a:t>
            </a:r>
            <a:r>
              <a:rPr lang="en" sz="2000" i="1">
                <a:solidFill>
                  <a:schemeClr val="dk1"/>
                </a:solidFill>
              </a:rPr>
              <a:t>mightest know </a:t>
            </a:r>
            <a:r>
              <a:rPr lang="en" sz="2000" i="1" u="sng">
                <a:solidFill>
                  <a:schemeClr val="dk1"/>
                </a:solidFill>
              </a:rPr>
              <a:t>the certainty of those things, wherein thou hast been instructed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13:16-33</a:t>
            </a:r>
            <a:r>
              <a:rPr lang="en" sz="2000">
                <a:solidFill>
                  <a:srgbClr val="FFFF00"/>
                </a:solidFill>
              </a:rPr>
              <a:t> </a:t>
            </a:r>
            <a:r>
              <a:rPr lang="en" sz="2000">
                <a:solidFill>
                  <a:srgbClr val="00FFFF"/>
                </a:solidFill>
              </a:rPr>
              <a:t>is a sermon, by Paul, containing the teachings of the gospels about the earthly ministry of Christ.</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20:35</a:t>
            </a:r>
            <a:r>
              <a:rPr lang="en" sz="2000">
                <a:solidFill>
                  <a:srgbClr val="FFFF00"/>
                </a:solidFill>
              </a:rPr>
              <a:t> </a:t>
            </a:r>
            <a:r>
              <a:rPr lang="en" sz="2000" i="1">
                <a:solidFill>
                  <a:schemeClr val="dk1"/>
                </a:solidFill>
              </a:rPr>
              <a:t>“I have shewed you all things, how that so labouring ye ought to support the weak, and to </a:t>
            </a:r>
            <a:r>
              <a:rPr lang="en" sz="2000" i="1" u="sng">
                <a:solidFill>
                  <a:schemeClr val="dk1"/>
                </a:solidFill>
              </a:rPr>
              <a:t>remember the words of the Lord Jesus, how he said, It is more blessed to give than to receive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Heb.2:3-4</a:t>
            </a:r>
            <a:r>
              <a:rPr lang="en" sz="2000">
                <a:solidFill>
                  <a:schemeClr val="dk1"/>
                </a:solidFill>
              </a:rPr>
              <a:t> </a:t>
            </a:r>
            <a:r>
              <a:rPr lang="en" sz="2000" i="1">
                <a:solidFill>
                  <a:schemeClr val="dk1"/>
                </a:solidFill>
              </a:rPr>
              <a:t>“</a:t>
            </a:r>
            <a:r>
              <a:rPr lang="en" sz="2000" i="1" u="sng">
                <a:solidFill>
                  <a:schemeClr val="dk1"/>
                </a:solidFill>
              </a:rPr>
              <a:t>How shall we escape, if we neglect so great salvation; which at the first began to be spoken by the Lord</a:t>
            </a:r>
            <a:r>
              <a:rPr lang="en" sz="2000" i="1">
                <a:solidFill>
                  <a:schemeClr val="dk1"/>
                </a:solidFill>
              </a:rPr>
              <a:t>, and was confirmed unto us by them that heard him;4 God also bearing them witness, both with signs and wonders, and with divers miracles, and gifts of the Holy Ghost, according to his own will?”</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Cor.11:23-24</a:t>
            </a:r>
            <a:r>
              <a:rPr lang="en" sz="2000">
                <a:solidFill>
                  <a:schemeClr val="dk1"/>
                </a:solidFill>
              </a:rPr>
              <a:t> </a:t>
            </a:r>
            <a:r>
              <a:rPr lang="en" sz="2000" i="1">
                <a:solidFill>
                  <a:schemeClr val="dk1"/>
                </a:solidFill>
              </a:rPr>
              <a:t>“For I have received of the Lord that which also I delivered unto you, that the Lord Jesus the same night in which he was betrayed took bread: 24 And when he had given thanks, he brake it, and said, </a:t>
            </a:r>
            <a:r>
              <a:rPr lang="en" sz="2000" i="1" u="sng">
                <a:solidFill>
                  <a:schemeClr val="dk1"/>
                </a:solidFill>
              </a:rPr>
              <a:t>Take, eat: this is my body, which is broken for you: this do in remembrance of me</a:t>
            </a:r>
            <a:r>
              <a:rPr lang="en" sz="2000" i="1">
                <a:solidFill>
                  <a:schemeClr val="dk1"/>
                </a:solidFill>
              </a:rPr>
              <a: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OVERLAPPING TEACHINGS?</a:t>
            </a:r>
            <a:endParaRPr sz="5000" b="1">
              <a:solidFill>
                <a:srgbClr val="00FFFF"/>
              </a:solidFill>
            </a:endParaRPr>
          </a:p>
        </p:txBody>
      </p:sp>
      <p:sp>
        <p:nvSpPr>
          <p:cNvPr id="79" name="Google Shape;79;p17"/>
          <p:cNvSpPr txBox="1">
            <a:spLocks noGrp="1"/>
          </p:cNvSpPr>
          <p:nvPr>
            <p:ph type="subTitle" idx="1"/>
          </p:nvPr>
        </p:nvSpPr>
        <p:spPr>
          <a:xfrm>
            <a:off x="-140775" y="368175"/>
            <a:ext cx="9284700" cy="4775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Opponents to this will argue that you cannot have overlapping teachings of 2 covenants, or new teachings later within an existing covenant.  But it had already happened before!  The Passover took place in Exodus 12, BEFORE the Law of Moses was ratified with blood at Mt. Sinai!  It was “codified” later.</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Jn.1:14-17</a:t>
            </a:r>
            <a:r>
              <a:rPr lang="en" sz="2000">
                <a:solidFill>
                  <a:schemeClr val="dk1"/>
                </a:solidFill>
              </a:rPr>
              <a:t> </a:t>
            </a:r>
            <a:r>
              <a:rPr lang="en" sz="2000" i="1">
                <a:solidFill>
                  <a:schemeClr val="dk1"/>
                </a:solidFill>
              </a:rPr>
              <a:t>“</a:t>
            </a:r>
            <a:r>
              <a:rPr lang="en" sz="2000" i="1" u="sng">
                <a:solidFill>
                  <a:schemeClr val="dk1"/>
                </a:solidFill>
              </a:rPr>
              <a:t>And the Word was made flesh, and dwelt among us</a:t>
            </a:r>
            <a:r>
              <a:rPr lang="en" sz="2000" i="1">
                <a:solidFill>
                  <a:schemeClr val="dk1"/>
                </a:solidFill>
              </a:rPr>
              <a:t>, (and we beheld his glory, the glory as of the only begotten of the Father,) full of grace and truth…17 For the law was given by Moses, </a:t>
            </a:r>
            <a:r>
              <a:rPr lang="en" sz="2000" i="1" u="sng">
                <a:solidFill>
                  <a:schemeClr val="dk1"/>
                </a:solidFill>
              </a:rPr>
              <a:t>but grace and truth came by Jesus Christ</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Lk.7:30</a:t>
            </a:r>
            <a:r>
              <a:rPr lang="en" sz="2000">
                <a:solidFill>
                  <a:schemeClr val="dk1"/>
                </a:solidFill>
              </a:rPr>
              <a:t> </a:t>
            </a:r>
            <a:r>
              <a:rPr lang="en" sz="2000" i="1">
                <a:solidFill>
                  <a:schemeClr val="dk1"/>
                </a:solidFill>
              </a:rPr>
              <a:t>“But the Pharisees and lawyers </a:t>
            </a:r>
            <a:r>
              <a:rPr lang="en" sz="2000" i="1" u="sng">
                <a:solidFill>
                  <a:schemeClr val="dk1"/>
                </a:solidFill>
              </a:rPr>
              <a:t>rejected the counsel of God against themselves, being not baptized of him</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Mk.11:30</a:t>
            </a:r>
            <a:r>
              <a:rPr lang="en" sz="2000">
                <a:solidFill>
                  <a:schemeClr val="dk1"/>
                </a:solidFill>
              </a:rPr>
              <a:t> </a:t>
            </a:r>
            <a:r>
              <a:rPr lang="en" sz="2000" i="1">
                <a:solidFill>
                  <a:schemeClr val="dk1"/>
                </a:solidFill>
              </a:rPr>
              <a:t>“The baptism of John, </a:t>
            </a:r>
            <a:r>
              <a:rPr lang="en" sz="2000" i="1" u="sng">
                <a:solidFill>
                  <a:schemeClr val="dk1"/>
                </a:solidFill>
              </a:rPr>
              <a:t>was it from heaven, or of men</a:t>
            </a:r>
            <a:r>
              <a:rPr lang="en" sz="2000" i="1">
                <a:solidFill>
                  <a:schemeClr val="dk1"/>
                </a:solidFill>
              </a:rPr>
              <a:t>? answer me.”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Jn.13:34</a:t>
            </a:r>
            <a:r>
              <a:rPr lang="en" sz="2000">
                <a:solidFill>
                  <a:schemeClr val="dk1"/>
                </a:solidFill>
              </a:rPr>
              <a:t> </a:t>
            </a:r>
            <a:r>
              <a:rPr lang="en" sz="2000" i="1">
                <a:solidFill>
                  <a:schemeClr val="dk1"/>
                </a:solidFill>
              </a:rPr>
              <a:t>“</a:t>
            </a:r>
            <a:r>
              <a:rPr lang="en" sz="2000" i="1" u="sng">
                <a:solidFill>
                  <a:schemeClr val="dk1"/>
                </a:solidFill>
              </a:rPr>
              <a:t>A new commandment</a:t>
            </a:r>
            <a:r>
              <a:rPr lang="en" sz="2000" i="1">
                <a:solidFill>
                  <a:schemeClr val="dk1"/>
                </a:solidFill>
              </a:rPr>
              <a:t> I give unto you, That ye love one another; as I have loved you, that ye also love one another.”</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Rom.4:17</a:t>
            </a:r>
            <a:r>
              <a:rPr lang="en" sz="2000">
                <a:solidFill>
                  <a:schemeClr val="dk1"/>
                </a:solidFill>
              </a:rPr>
              <a:t> </a:t>
            </a:r>
            <a:r>
              <a:rPr lang="en" sz="2000" i="1">
                <a:solidFill>
                  <a:schemeClr val="dk1"/>
                </a:solidFill>
              </a:rPr>
              <a:t>“(As it is written, I have made thee a father of many nations,) before him whom he believed, even God, who quickeneth the dead, </a:t>
            </a:r>
            <a:r>
              <a:rPr lang="en" sz="2000" i="1" u="sng">
                <a:solidFill>
                  <a:schemeClr val="dk1"/>
                </a:solidFill>
              </a:rPr>
              <a:t>and calleth those things which be not as though they were</a:t>
            </a:r>
            <a:r>
              <a:rPr lang="en" sz="2000" i="1">
                <a:solidFill>
                  <a:schemeClr val="dk1"/>
                </a:solidFill>
              </a:rPr>
              <a:t>.”</a:t>
            </a:r>
            <a:r>
              <a:rPr lang="en" sz="2000">
                <a:solidFill>
                  <a:schemeClr val="dk1"/>
                </a:solidFill>
              </a:rPr>
              <a:t>  </a:t>
            </a:r>
            <a:r>
              <a:rPr lang="en" sz="2000">
                <a:solidFill>
                  <a:srgbClr val="00FFFF"/>
                </a:solidFill>
              </a:rPr>
              <a:t>God is NOT limited by time like we are.  New things were being taught that were ALREADY true!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MANY KINGDOMS?</a:t>
            </a:r>
            <a:endParaRPr sz="5000" b="1">
              <a:solidFill>
                <a:srgbClr val="00FFFF"/>
              </a:solidFill>
            </a:endParaRPr>
          </a:p>
        </p:txBody>
      </p:sp>
      <p:sp>
        <p:nvSpPr>
          <p:cNvPr id="85" name="Google Shape;85;p18"/>
          <p:cNvSpPr txBox="1">
            <a:spLocks noGrp="1"/>
          </p:cNvSpPr>
          <p:nvPr>
            <p:ph type="subTitle" idx="1"/>
          </p:nvPr>
        </p:nvSpPr>
        <p:spPr>
          <a:xfrm>
            <a:off x="-140775" y="368175"/>
            <a:ext cx="9284700" cy="4775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We know Jesus said His kingdom (singular) was not of this world (</a:t>
            </a:r>
            <a:r>
              <a:rPr lang="en" sz="2000" u="sng">
                <a:solidFill>
                  <a:srgbClr val="FFFF00"/>
                </a:solidFill>
              </a:rPr>
              <a:t>Jn.18:36</a:t>
            </a:r>
            <a:r>
              <a:rPr lang="en" sz="2000">
                <a:solidFill>
                  <a:srgbClr val="FFFF00"/>
                </a:solidFill>
              </a:rPr>
              <a:t>).</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Were John the baptizer and Jesus teaching about 2 or more kingdoms?</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Note that the phrase</a:t>
            </a:r>
            <a:r>
              <a:rPr lang="en" sz="2000">
                <a:solidFill>
                  <a:srgbClr val="FFFF00"/>
                </a:solidFill>
              </a:rPr>
              <a:t> </a:t>
            </a:r>
            <a:r>
              <a:rPr lang="en" sz="2000" i="1">
                <a:solidFill>
                  <a:schemeClr val="dk1"/>
                </a:solidFill>
              </a:rPr>
              <a:t>“kingdom of God”</a:t>
            </a:r>
            <a:r>
              <a:rPr lang="en" sz="2000">
                <a:solidFill>
                  <a:srgbClr val="FFFF00"/>
                </a:solidFill>
              </a:rPr>
              <a:t> </a:t>
            </a:r>
            <a:r>
              <a:rPr lang="en" sz="2000">
                <a:solidFill>
                  <a:srgbClr val="00FFFF"/>
                </a:solidFill>
              </a:rPr>
              <a:t>does not appear even one time in the Old Testament (KJV).  But in MMLJ it suddenly appears 54 times!</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Matt.6:33</a:t>
            </a:r>
            <a:r>
              <a:rPr lang="en" sz="2000">
                <a:solidFill>
                  <a:srgbClr val="FFFF00"/>
                </a:solidFill>
              </a:rPr>
              <a:t> </a:t>
            </a:r>
            <a:r>
              <a:rPr lang="en" sz="2000" i="1">
                <a:solidFill>
                  <a:schemeClr val="dk1"/>
                </a:solidFill>
              </a:rPr>
              <a:t>“But seek ye first </a:t>
            </a:r>
            <a:r>
              <a:rPr lang="en" sz="2000" i="1" u="sng">
                <a:solidFill>
                  <a:schemeClr val="dk1"/>
                </a:solidFill>
              </a:rPr>
              <a:t>the kingdom of God</a:t>
            </a:r>
            <a:r>
              <a:rPr lang="en" sz="2000" i="1">
                <a:solidFill>
                  <a:schemeClr val="dk1"/>
                </a:solidFill>
              </a:rPr>
              <a:t>, and his righteousness; and all these things shall be added unto you.”</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Mk.1:14</a:t>
            </a:r>
            <a:r>
              <a:rPr lang="en" sz="2000">
                <a:solidFill>
                  <a:srgbClr val="FFFF00"/>
                </a:solidFill>
              </a:rPr>
              <a:t> </a:t>
            </a:r>
            <a:r>
              <a:rPr lang="en" sz="2000" i="1">
                <a:solidFill>
                  <a:schemeClr val="dk1"/>
                </a:solidFill>
              </a:rPr>
              <a:t>“Now after that John was put in prison, Jesus came into Galilee, </a:t>
            </a:r>
            <a:r>
              <a:rPr lang="en" sz="2000" i="1" u="sng">
                <a:solidFill>
                  <a:schemeClr val="dk1"/>
                </a:solidFill>
              </a:rPr>
              <a:t>preaching the gospel of the kingdom of God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Lk.4:43</a:t>
            </a:r>
            <a:r>
              <a:rPr lang="en" sz="2000">
                <a:solidFill>
                  <a:srgbClr val="FFFF00"/>
                </a:solidFill>
              </a:rPr>
              <a:t> </a:t>
            </a:r>
            <a:r>
              <a:rPr lang="en" sz="2000" i="1">
                <a:solidFill>
                  <a:schemeClr val="dk1"/>
                </a:solidFill>
              </a:rPr>
              <a:t>“And he said unto them, </a:t>
            </a:r>
            <a:r>
              <a:rPr lang="en" sz="2000" i="1" u="sng">
                <a:solidFill>
                  <a:schemeClr val="dk1"/>
                </a:solidFill>
              </a:rPr>
              <a:t>I must preach the kingdom of God</a:t>
            </a:r>
            <a:r>
              <a:rPr lang="en" sz="2000" i="1">
                <a:solidFill>
                  <a:schemeClr val="dk1"/>
                </a:solidFill>
              </a:rPr>
              <a:t> to other cities also: for therefore am I sent.”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Jn.3:3</a:t>
            </a:r>
            <a:r>
              <a:rPr lang="en" sz="2000">
                <a:solidFill>
                  <a:srgbClr val="FFFF00"/>
                </a:solidFill>
              </a:rPr>
              <a:t> </a:t>
            </a:r>
            <a:r>
              <a:rPr lang="en" sz="2000" i="1">
                <a:solidFill>
                  <a:schemeClr val="dk1"/>
                </a:solidFill>
              </a:rPr>
              <a:t>“Jesus answered and said unto him, Verily, verily, I say unto thee, Except a man be born again, </a:t>
            </a:r>
            <a:r>
              <a:rPr lang="en" sz="2000" i="1" u="sng">
                <a:solidFill>
                  <a:schemeClr val="dk1"/>
                </a:solidFill>
              </a:rPr>
              <a:t>he cannot see the kingdom of God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Are we seriously supposed to believe that Jesus taught nothing about the church while He was on earth?  The word </a:t>
            </a:r>
            <a:r>
              <a:rPr lang="en" sz="2000" i="1">
                <a:solidFill>
                  <a:schemeClr val="dk1"/>
                </a:solidFill>
              </a:rPr>
              <a:t>“kingdom”</a:t>
            </a:r>
            <a:r>
              <a:rPr lang="en" sz="2000">
                <a:solidFill>
                  <a:srgbClr val="FFFF00"/>
                </a:solidFill>
              </a:rPr>
              <a:t>, in Matthew alone, occurs 55 times, more than ANY other book in the bible!  (Luke has 44)</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Was Jesus talking to those Jews about how to conduct themselves in a DIFFERENT kingdom than was taught after the Day of Pentecost?</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THIS ANOTHER KINGDOM?</a:t>
            </a:r>
            <a:endParaRPr sz="5000" b="1">
              <a:solidFill>
                <a:srgbClr val="00FFFF"/>
              </a:solidFill>
            </a:endParaRPr>
          </a:p>
        </p:txBody>
      </p:sp>
      <p:sp>
        <p:nvSpPr>
          <p:cNvPr id="91" name="Google Shape;91;p19"/>
          <p:cNvSpPr txBox="1">
            <a:spLocks noGrp="1"/>
          </p:cNvSpPr>
          <p:nvPr>
            <p:ph type="subTitle" idx="1"/>
          </p:nvPr>
        </p:nvSpPr>
        <p:spPr>
          <a:xfrm>
            <a:off x="-140775" y="368175"/>
            <a:ext cx="9284700" cy="47754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1:3</a:t>
            </a:r>
            <a:r>
              <a:rPr lang="en" sz="2100">
                <a:solidFill>
                  <a:srgbClr val="FFFF00"/>
                </a:solidFill>
              </a:rPr>
              <a:t> </a:t>
            </a:r>
            <a:r>
              <a:rPr lang="en" sz="2100" i="1">
                <a:solidFill>
                  <a:schemeClr val="dk1"/>
                </a:solidFill>
              </a:rPr>
              <a:t>“To whom also he shewed himself alive after his passion by many infallible proofs, being seen of them forty days, and </a:t>
            </a:r>
            <a:r>
              <a:rPr lang="en" sz="2100" i="1" u="sng">
                <a:solidFill>
                  <a:schemeClr val="dk1"/>
                </a:solidFill>
              </a:rPr>
              <a:t>speaking of the things pertaining to the kingdom of God</a:t>
            </a:r>
            <a:r>
              <a:rPr lang="en" sz="2100" i="1">
                <a:solidFill>
                  <a:schemeClr val="dk1"/>
                </a:solidFill>
              </a:rPr>
              <a:t>:”  </a:t>
            </a:r>
            <a:r>
              <a:rPr lang="en" sz="2100">
                <a:solidFill>
                  <a:srgbClr val="00FFFF"/>
                </a:solidFill>
              </a:rPr>
              <a:t>Different than the one He previously taught of?</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8:12</a:t>
            </a:r>
            <a:r>
              <a:rPr lang="en" sz="2100">
                <a:solidFill>
                  <a:srgbClr val="FFFF00"/>
                </a:solidFill>
              </a:rPr>
              <a:t> </a:t>
            </a:r>
            <a:r>
              <a:rPr lang="en" sz="2100" i="1">
                <a:solidFill>
                  <a:schemeClr val="dk1"/>
                </a:solidFill>
              </a:rPr>
              <a:t>“But when they believed Philip </a:t>
            </a:r>
            <a:r>
              <a:rPr lang="en" sz="2100" i="1" u="sng">
                <a:solidFill>
                  <a:schemeClr val="dk1"/>
                </a:solidFill>
              </a:rPr>
              <a:t>preaching the things concerning the kingdom of God</a:t>
            </a:r>
            <a:r>
              <a:rPr lang="en" sz="2100" i="1">
                <a:solidFill>
                  <a:schemeClr val="dk1"/>
                </a:solidFill>
              </a:rPr>
              <a:t>, and the name of Jesus Christ, they were baptized, both men and women.”</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19:8</a:t>
            </a:r>
            <a:r>
              <a:rPr lang="en" sz="2100">
                <a:solidFill>
                  <a:srgbClr val="FFFF00"/>
                </a:solidFill>
              </a:rPr>
              <a:t> </a:t>
            </a:r>
            <a:r>
              <a:rPr lang="en" sz="2100" i="1">
                <a:solidFill>
                  <a:schemeClr val="dk1"/>
                </a:solidFill>
              </a:rPr>
              <a:t>“And he went into the synagogue, and spake boldly for the space of three months, </a:t>
            </a:r>
            <a:r>
              <a:rPr lang="en" sz="2100" i="1" u="sng">
                <a:solidFill>
                  <a:schemeClr val="dk1"/>
                </a:solidFill>
              </a:rPr>
              <a:t>disputing and persuading the things concerning the kingdom of God</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20:25</a:t>
            </a:r>
            <a:r>
              <a:rPr lang="en" sz="2100">
                <a:solidFill>
                  <a:srgbClr val="FFFF00"/>
                </a:solidFill>
              </a:rPr>
              <a:t> </a:t>
            </a:r>
            <a:r>
              <a:rPr lang="en" sz="2100" i="1">
                <a:solidFill>
                  <a:schemeClr val="dk1"/>
                </a:solidFill>
              </a:rPr>
              <a:t>“And now, behold, I know that ye all, </a:t>
            </a:r>
            <a:r>
              <a:rPr lang="en" sz="2100" i="1" u="sng">
                <a:solidFill>
                  <a:schemeClr val="dk1"/>
                </a:solidFill>
              </a:rPr>
              <a:t>among whom I have gone preaching the kingdom of God</a:t>
            </a:r>
            <a:r>
              <a:rPr lang="en" sz="2100" i="1">
                <a:solidFill>
                  <a:schemeClr val="dk1"/>
                </a:solidFill>
              </a:rPr>
              <a:t>, shall see my face no more.”</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28:31</a:t>
            </a:r>
            <a:r>
              <a:rPr lang="en" sz="2100">
                <a:solidFill>
                  <a:srgbClr val="FFFF00"/>
                </a:solidFill>
              </a:rPr>
              <a:t> </a:t>
            </a:r>
            <a:r>
              <a:rPr lang="en" sz="2100" i="1">
                <a:solidFill>
                  <a:schemeClr val="dk1"/>
                </a:solidFill>
              </a:rPr>
              <a:t>“</a:t>
            </a:r>
            <a:r>
              <a:rPr lang="en" sz="2100" i="1" u="sng">
                <a:solidFill>
                  <a:schemeClr val="dk1"/>
                </a:solidFill>
              </a:rPr>
              <a:t>Preaching the kingdom of God, and teaching those things which concern the Lord Jesus Christ</a:t>
            </a:r>
            <a:r>
              <a:rPr lang="en" sz="2100" i="1">
                <a:solidFill>
                  <a:schemeClr val="dk1"/>
                </a:solidFill>
              </a:rPr>
              <a:t>, with all confidence, no man forbidding him.”</a:t>
            </a:r>
            <a:endParaRPr sz="2100" i="1">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i="1">
                <a:solidFill>
                  <a:schemeClr val="dk1"/>
                </a:solidFill>
              </a:rPr>
              <a:t>“Kingdom of god”</a:t>
            </a:r>
            <a:r>
              <a:rPr lang="en" sz="2100">
                <a:solidFill>
                  <a:srgbClr val="00FFFF"/>
                </a:solidFill>
              </a:rPr>
              <a:t> appears 9 times in the epistles.  Is this a different one?</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WHEN DID THE GOSPEL BEGIN?</a:t>
            </a:r>
            <a:endParaRPr sz="4500" b="1">
              <a:solidFill>
                <a:srgbClr val="00FFFF"/>
              </a:solidFill>
            </a:endParaRPr>
          </a:p>
        </p:txBody>
      </p:sp>
      <p:sp>
        <p:nvSpPr>
          <p:cNvPr id="97" name="Google Shape;97;p20"/>
          <p:cNvSpPr txBox="1">
            <a:spLocks noGrp="1"/>
          </p:cNvSpPr>
          <p:nvPr>
            <p:ph type="subTitle" idx="1"/>
          </p:nvPr>
        </p:nvSpPr>
        <p:spPr>
          <a:xfrm>
            <a:off x="-140775" y="368175"/>
            <a:ext cx="9284700" cy="47754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a:solidFill>
                  <a:srgbClr val="FFFF00"/>
                </a:solidFill>
              </a:rPr>
              <a:t>The gospel, the good news, is not constrained to Acts through Revelation.  We have kind of created this problem, frankly, by saying that Acts 2 was the “first gospel sermon”.  Not according to MMLJ!</a:t>
            </a:r>
            <a:endParaRPr sz="2200">
              <a:solidFill>
                <a:srgbClr val="FFFF00"/>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Mk.1:1</a:t>
            </a:r>
            <a:r>
              <a:rPr lang="en" sz="2200">
                <a:solidFill>
                  <a:srgbClr val="FFFF00"/>
                </a:solidFill>
              </a:rPr>
              <a:t> </a:t>
            </a:r>
            <a:r>
              <a:rPr lang="en" sz="2200" i="1">
                <a:solidFill>
                  <a:schemeClr val="dk1"/>
                </a:solidFill>
              </a:rPr>
              <a:t>“</a:t>
            </a:r>
            <a:r>
              <a:rPr lang="en" sz="2200" i="1" u="sng">
                <a:solidFill>
                  <a:schemeClr val="dk1"/>
                </a:solidFill>
              </a:rPr>
              <a:t>The beginning of the gospel of Jesus Christ</a:t>
            </a:r>
            <a:r>
              <a:rPr lang="en" sz="2200" i="1">
                <a:solidFill>
                  <a:schemeClr val="dk1"/>
                </a:solidFill>
              </a:rPr>
              <a:t>, the Son of God;”</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Matt.4:23</a:t>
            </a:r>
            <a:r>
              <a:rPr lang="en" sz="2200">
                <a:solidFill>
                  <a:srgbClr val="FFFF00"/>
                </a:solidFill>
              </a:rPr>
              <a:t> </a:t>
            </a:r>
            <a:r>
              <a:rPr lang="en" sz="2200" i="1">
                <a:solidFill>
                  <a:schemeClr val="dk1"/>
                </a:solidFill>
              </a:rPr>
              <a:t>“And Jesus went about all Galilee, teaching in their synagogues, and </a:t>
            </a:r>
            <a:r>
              <a:rPr lang="en" sz="2200" i="1" u="sng">
                <a:solidFill>
                  <a:schemeClr val="dk1"/>
                </a:solidFill>
              </a:rPr>
              <a:t>preaching the gospel of the kingdom</a:t>
            </a:r>
            <a:r>
              <a:rPr lang="en" sz="2200" i="1">
                <a:solidFill>
                  <a:schemeClr val="dk1"/>
                </a:solidFill>
              </a:rPr>
              <a:t>, and healing all manner of sickness and all manner of disease among the people.”</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Matt.11:5</a:t>
            </a:r>
            <a:r>
              <a:rPr lang="en" sz="2200">
                <a:solidFill>
                  <a:srgbClr val="FFFF00"/>
                </a:solidFill>
              </a:rPr>
              <a:t> </a:t>
            </a:r>
            <a:r>
              <a:rPr lang="en" sz="2200" i="1">
                <a:solidFill>
                  <a:schemeClr val="dk1"/>
                </a:solidFill>
              </a:rPr>
              <a:t>“The blind receive their sight, and the lame walk, the lepers are cleansed, and the deaf hear, the dead are raised up, and </a:t>
            </a:r>
            <a:r>
              <a:rPr lang="en" sz="2200" i="1" u="sng">
                <a:solidFill>
                  <a:schemeClr val="dk1"/>
                </a:solidFill>
              </a:rPr>
              <a:t>the poor have the gospel preached to them</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Matt.24:14</a:t>
            </a:r>
            <a:r>
              <a:rPr lang="en" sz="2200">
                <a:solidFill>
                  <a:srgbClr val="FFFF00"/>
                </a:solidFill>
              </a:rPr>
              <a:t> </a:t>
            </a:r>
            <a:r>
              <a:rPr lang="en" sz="2200" i="1">
                <a:solidFill>
                  <a:schemeClr val="dk1"/>
                </a:solidFill>
              </a:rPr>
              <a:t>“And </a:t>
            </a:r>
            <a:r>
              <a:rPr lang="en" sz="2200" i="1" u="sng">
                <a:solidFill>
                  <a:schemeClr val="dk1"/>
                </a:solidFill>
              </a:rPr>
              <a:t>this gospel of the kingdom</a:t>
            </a:r>
            <a:r>
              <a:rPr lang="en" sz="2200" i="1">
                <a:solidFill>
                  <a:schemeClr val="dk1"/>
                </a:solidFill>
              </a:rPr>
              <a:t> shall be preached in all the world for a witness unto all nations; and then shall the end come.”</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Lk.20:1</a:t>
            </a:r>
            <a:r>
              <a:rPr lang="en" sz="2200">
                <a:solidFill>
                  <a:srgbClr val="FFFF00"/>
                </a:solidFill>
              </a:rPr>
              <a:t> </a:t>
            </a:r>
            <a:r>
              <a:rPr lang="en" sz="2200" i="1">
                <a:solidFill>
                  <a:schemeClr val="dk1"/>
                </a:solidFill>
              </a:rPr>
              <a:t>“And it came to pass, that on one of those days, </a:t>
            </a:r>
            <a:r>
              <a:rPr lang="en" sz="2200" i="1" u="sng">
                <a:solidFill>
                  <a:schemeClr val="dk1"/>
                </a:solidFill>
              </a:rPr>
              <a:t>as he taught the people in the temple, and preached the gospel</a:t>
            </a:r>
            <a:r>
              <a:rPr lang="en" sz="2200" i="1">
                <a:solidFill>
                  <a:schemeClr val="dk1"/>
                </a:solidFill>
              </a:rPr>
              <a:t>, the chief priests and the scribes came upon him with the elders,”</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06925" y="0"/>
            <a:ext cx="93648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“DIFFERENT GOSPEL”?</a:t>
            </a:r>
            <a:endParaRPr sz="5000" b="1">
              <a:solidFill>
                <a:srgbClr val="00FFFF"/>
              </a:solidFill>
            </a:endParaRPr>
          </a:p>
        </p:txBody>
      </p:sp>
      <p:sp>
        <p:nvSpPr>
          <p:cNvPr id="103" name="Google Shape;103;p21"/>
          <p:cNvSpPr txBox="1">
            <a:spLocks noGrp="1"/>
          </p:cNvSpPr>
          <p:nvPr>
            <p:ph type="subTitle" idx="1"/>
          </p:nvPr>
        </p:nvSpPr>
        <p:spPr>
          <a:xfrm>
            <a:off x="-140775" y="368175"/>
            <a:ext cx="9284700" cy="47754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Jesus was clearly teaching the people matters which would continue into the church.</a:t>
            </a:r>
            <a:endParaRPr sz="210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Lk.16:16</a:t>
            </a:r>
            <a:r>
              <a:rPr lang="en" sz="2100">
                <a:solidFill>
                  <a:srgbClr val="FFFF00"/>
                </a:solidFill>
              </a:rPr>
              <a:t> </a:t>
            </a:r>
            <a:r>
              <a:rPr lang="en" sz="2100" i="1">
                <a:solidFill>
                  <a:schemeClr val="dk1"/>
                </a:solidFill>
              </a:rPr>
              <a:t>“The law and the prophets were until John: </a:t>
            </a:r>
            <a:r>
              <a:rPr lang="en" sz="2100" i="1" u="sng">
                <a:solidFill>
                  <a:schemeClr val="dk1"/>
                </a:solidFill>
              </a:rPr>
              <a:t>since that time the kingdom of God is preached, and every man presseth into it</a:t>
            </a:r>
            <a:r>
              <a:rPr lang="en" sz="2100" i="1">
                <a:solidFill>
                  <a:schemeClr val="dk1"/>
                </a:solidFill>
              </a:rPr>
              <a:t>.”</a:t>
            </a:r>
            <a:r>
              <a:rPr lang="en" sz="2100">
                <a:solidFill>
                  <a:srgbClr val="FFFF00"/>
                </a:solidFill>
              </a:rPr>
              <a:t>  </a:t>
            </a:r>
            <a:r>
              <a:rPr lang="en" sz="2100">
                <a:solidFill>
                  <a:srgbClr val="00FFFF"/>
                </a:solidFill>
              </a:rPr>
              <a:t>PRESENT ONGOING tense.</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Jn.4:23</a:t>
            </a:r>
            <a:r>
              <a:rPr lang="en" sz="2100">
                <a:solidFill>
                  <a:srgbClr val="FFFF00"/>
                </a:solidFill>
              </a:rPr>
              <a:t> </a:t>
            </a:r>
            <a:r>
              <a:rPr lang="en" sz="2100" i="1">
                <a:solidFill>
                  <a:schemeClr val="dk1"/>
                </a:solidFill>
              </a:rPr>
              <a:t>“But the hour cometh, </a:t>
            </a:r>
            <a:r>
              <a:rPr lang="en" sz="2100" i="1" u="sng">
                <a:solidFill>
                  <a:schemeClr val="dk1"/>
                </a:solidFill>
              </a:rPr>
              <a:t>and now is</a:t>
            </a:r>
            <a:r>
              <a:rPr lang="en" sz="2100" i="1">
                <a:solidFill>
                  <a:schemeClr val="dk1"/>
                </a:solidFill>
              </a:rPr>
              <a:t>, when the true worshippers shall worship the Father in spirit and in truth: </a:t>
            </a:r>
            <a:r>
              <a:rPr lang="en" sz="2100" i="1" u="sng">
                <a:solidFill>
                  <a:schemeClr val="dk1"/>
                </a:solidFill>
              </a:rPr>
              <a:t>for the Father seeketh such to worship him</a:t>
            </a:r>
            <a:r>
              <a:rPr lang="en" sz="2100" i="1">
                <a:solidFill>
                  <a:schemeClr val="dk1"/>
                </a:solidFill>
              </a:rPr>
              <a:t>.”</a:t>
            </a:r>
            <a:r>
              <a:rPr lang="en" sz="2100">
                <a:solidFill>
                  <a:srgbClr val="FFFF00"/>
                </a:solidFill>
              </a:rPr>
              <a:t>  </a:t>
            </a:r>
            <a:r>
              <a:rPr lang="en" sz="2100">
                <a:solidFill>
                  <a:srgbClr val="00FFFF"/>
                </a:solidFill>
              </a:rPr>
              <a:t>PRESENT AND FUTURE tense.</a:t>
            </a:r>
            <a:endParaRPr sz="2100">
              <a:solidFill>
                <a:srgbClr val="00FFFF"/>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Are we supposed to believe that this was a DIFFERENT good news, for Jews under the Old Covenant only (Jn.4 is with a Samaritan woman, by the way), and a DIFFERENT gospel came later?  Be careful how you answer.  If “Yes”, then the inspired author Mark is “accursed”!</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Gal.1:9</a:t>
            </a:r>
            <a:r>
              <a:rPr lang="en" sz="2100">
                <a:solidFill>
                  <a:srgbClr val="FFFF00"/>
                </a:solidFill>
              </a:rPr>
              <a:t> </a:t>
            </a:r>
            <a:r>
              <a:rPr lang="en" sz="2100" i="1">
                <a:solidFill>
                  <a:schemeClr val="dk1"/>
                </a:solidFill>
              </a:rPr>
              <a:t>“As we said before, so say I now again, </a:t>
            </a:r>
            <a:r>
              <a:rPr lang="en" sz="2100" i="1" u="sng">
                <a:solidFill>
                  <a:schemeClr val="dk1"/>
                </a:solidFill>
              </a:rPr>
              <a:t>if any man preach any other gospel unto you than that ye have received, let him be accursed</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Mk.1:1</a:t>
            </a:r>
            <a:r>
              <a:rPr lang="en" sz="2100">
                <a:solidFill>
                  <a:srgbClr val="FFFF00"/>
                </a:solidFill>
              </a:rPr>
              <a:t> (written 25 years AFTER the Law of Moses is nailed to the cross) </a:t>
            </a:r>
            <a:r>
              <a:rPr lang="en" sz="2100" i="1">
                <a:solidFill>
                  <a:schemeClr val="dk1"/>
                </a:solidFill>
              </a:rPr>
              <a:t>“The beginning of </a:t>
            </a:r>
            <a:r>
              <a:rPr lang="en" sz="2100">
                <a:solidFill>
                  <a:srgbClr val="FFFF00"/>
                </a:solidFill>
              </a:rPr>
              <a:t>(another)</a:t>
            </a:r>
            <a:r>
              <a:rPr lang="en" sz="2100" i="1">
                <a:solidFill>
                  <a:schemeClr val="dk1"/>
                </a:solidFill>
              </a:rPr>
              <a:t> gospel of Jesus Christ, the Son of God;”</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2490</Words>
  <Application>Microsoft Office PowerPoint</Application>
  <PresentationFormat>On-screen Show (16:9)</PresentationFormat>
  <Paragraphs>76</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ARE MMLJ OLD TESTAMENT?</vt:lpstr>
      <vt:lpstr>WHEN WERE THEY WRITTEN?</vt:lpstr>
      <vt:lpstr>THE APOSTLES TAUGHT IT!</vt:lpstr>
      <vt:lpstr>FOR N.T. DOCTRINE</vt:lpstr>
      <vt:lpstr>OVERLAPPING TEACHINGS?</vt:lpstr>
      <vt:lpstr>HOW MANY KINGDOMS?</vt:lpstr>
      <vt:lpstr>IS THIS ANOTHER KINGDOM?</vt:lpstr>
      <vt:lpstr>WHEN DID THE GOSPEL BEGIN?</vt:lpstr>
      <vt:lpstr>A “DIFFERENT GOSPEL”?</vt:lpstr>
      <vt:lpstr>FOR THE JEWS ONLY?</vt:lpstr>
      <vt:lpstr>IS THIS FOR JEWS ONLY?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MMLJ OLD TESTAMENT?</dc:title>
  <dc:creator>Eric Bridge</dc:creator>
  <cp:lastModifiedBy>Eric Bridge</cp:lastModifiedBy>
  <cp:revision>1</cp:revision>
  <dcterms:modified xsi:type="dcterms:W3CDTF">2024-05-18T21:49:49Z</dcterms:modified>
</cp:coreProperties>
</file>