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c7169e842c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c7169e842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c7169e842c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c7169e842c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c7169e842c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c7169e842c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c7169e842c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c7169e842c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c7169e842c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c7169e842c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c7169e842c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c7169e842c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c7169e842c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c7169e842c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c7169e842c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c7169e842c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c7169e842c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c7169e842c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c7169e842c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c7169e842c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c7169e842c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c7169e842c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9850" y="0"/>
            <a:ext cx="9298800" cy="618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700" b="1" dirty="0">
                <a:solidFill>
                  <a:srgbClr val="00FFFF"/>
                </a:solidFill>
              </a:rPr>
              <a:t>WAS JESUS FORSAKEN?</a:t>
            </a:r>
            <a:endParaRPr sz="5700" b="1" dirty="0">
              <a:solidFill>
                <a:srgbClr val="00FFFF"/>
              </a:solidFill>
            </a:endParaRPr>
          </a:p>
        </p:txBody>
      </p:sp>
      <p:sp>
        <p:nvSpPr>
          <p:cNvPr id="55" name="Google Shape;55;p13"/>
          <p:cNvSpPr txBox="1">
            <a:spLocks noGrp="1"/>
          </p:cNvSpPr>
          <p:nvPr>
            <p:ph type="subTitle" idx="1"/>
          </p:nvPr>
        </p:nvSpPr>
        <p:spPr>
          <a:xfrm>
            <a:off x="0" y="530600"/>
            <a:ext cx="9144000" cy="4613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u="sng" dirty="0">
                <a:solidFill>
                  <a:srgbClr val="FFFF00"/>
                </a:solidFill>
              </a:rPr>
              <a:t>Matt.27:41-50</a:t>
            </a:r>
            <a:r>
              <a:rPr lang="en" sz="2100" dirty="0">
                <a:solidFill>
                  <a:schemeClr val="dk1"/>
                </a:solidFill>
              </a:rPr>
              <a:t> </a:t>
            </a:r>
            <a:r>
              <a:rPr lang="en" sz="2100" dirty="0">
                <a:solidFill>
                  <a:srgbClr val="00FFFF"/>
                </a:solidFill>
              </a:rPr>
              <a:t>(NKJV)</a:t>
            </a:r>
            <a:r>
              <a:rPr lang="en" sz="2100" dirty="0">
                <a:solidFill>
                  <a:schemeClr val="dk1"/>
                </a:solidFill>
              </a:rPr>
              <a:t> </a:t>
            </a:r>
            <a:r>
              <a:rPr lang="en" sz="2100" i="1" dirty="0">
                <a:solidFill>
                  <a:schemeClr val="dk1"/>
                </a:solidFill>
              </a:rPr>
              <a:t>“Likewise the chief priests also, mocking with the scribes and elders, said, 42 “He saved others; Himself He cannot save. If He is the King of Israel, let Him now come down from the cross, and we will believe Him. 43 He trusted in God; let Him deliver Him now if He will have Him; for He said, ‘I am the Son of God.’ ” 44 Even the robbers who were crucified with Him reviled Him with the same thing. 45 Now from the sixth hour until the ninth hour there was darkness over all the land. 46 And about the ninth hour Jesus cried out with a loud voice, saying, “Eli, Eli, lama sabachthani?” that is, </a:t>
            </a:r>
            <a:r>
              <a:rPr lang="en" sz="2100" i="1" dirty="0">
                <a:solidFill>
                  <a:srgbClr val="00FFFF"/>
                </a:solidFill>
              </a:rPr>
              <a:t>“</a:t>
            </a:r>
            <a:r>
              <a:rPr lang="en" sz="2100" i="1" u="sng" dirty="0">
                <a:solidFill>
                  <a:srgbClr val="00FFFF"/>
                </a:solidFill>
              </a:rPr>
              <a:t>My God, My God, why have You forsaken Me?</a:t>
            </a:r>
            <a:r>
              <a:rPr lang="en" sz="2100" i="1" dirty="0">
                <a:solidFill>
                  <a:srgbClr val="00FFFF"/>
                </a:solidFill>
              </a:rPr>
              <a:t>”</a:t>
            </a:r>
            <a:r>
              <a:rPr lang="en" sz="2100" i="1" dirty="0">
                <a:solidFill>
                  <a:schemeClr val="dk1"/>
                </a:solidFill>
              </a:rPr>
              <a:t> 47 Some of those who stood there, when they heard that, said, “This Man is calling for Elijah!” 48 Immediately one of them ran and took a sponge, filled it with sour wine and put it on a reed, and offered it to Him to drink. 49 The rest said, “Let Him alone; let us see if Elijah will come to save Him.” 50 And Jesus cried out again with a loud voice, and yielded up His spirit.”</a:t>
            </a:r>
            <a:endParaRPr sz="2100" i="1" dirty="0">
              <a:solidFill>
                <a:schemeClr val="dk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79850" y="0"/>
            <a:ext cx="92988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PSALM 22:1-18 - </a:t>
            </a:r>
            <a:r>
              <a:rPr lang="en" sz="5000" b="1">
                <a:solidFill>
                  <a:srgbClr val="FFFF00"/>
                </a:solidFill>
              </a:rPr>
              <a:t>PROPHECY</a:t>
            </a:r>
            <a:endParaRPr sz="5000" b="1">
              <a:solidFill>
                <a:srgbClr val="FFFF00"/>
              </a:solidFill>
            </a:endParaRPr>
          </a:p>
        </p:txBody>
      </p:sp>
      <p:sp>
        <p:nvSpPr>
          <p:cNvPr id="109" name="Google Shape;109;p22"/>
          <p:cNvSpPr txBox="1">
            <a:spLocks noGrp="1"/>
          </p:cNvSpPr>
          <p:nvPr>
            <p:ph type="subTitle" idx="1"/>
          </p:nvPr>
        </p:nvSpPr>
        <p:spPr>
          <a:xfrm>
            <a:off x="-50" y="370875"/>
            <a:ext cx="9144000" cy="47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i="1">
                <a:solidFill>
                  <a:schemeClr val="dk1"/>
                </a:solidFill>
              </a:rPr>
              <a:t>“</a:t>
            </a:r>
            <a:r>
              <a:rPr lang="en" sz="1700" i="1">
                <a:solidFill>
                  <a:srgbClr val="FFFF00"/>
                </a:solidFill>
              </a:rPr>
              <a:t>My God, My God, why have You forsaken Me?</a:t>
            </a:r>
            <a:r>
              <a:rPr lang="en" sz="1700" i="1">
                <a:solidFill>
                  <a:schemeClr val="dk1"/>
                </a:solidFill>
              </a:rPr>
              <a:t>  Why are You so far from helping Me, and from the words of My groaning? 2 O My God, I cry in the daytime, but You do not hear; and in the night season, and am not silent. 3 But You are holy, enthroned in the praises of Israel. 4 Our fathers trusted in You; They trusted, and You delivered them. 5 They cried to You, and were delivered; They trusted in You, and were not ashamed. 6 But I am a worm, and no man; A reproach of men, and despised by the people. 7 </a:t>
            </a:r>
            <a:r>
              <a:rPr lang="en" sz="1700" i="1">
                <a:solidFill>
                  <a:srgbClr val="FFFF00"/>
                </a:solidFill>
              </a:rPr>
              <a:t>All those who see Me ridicule Me; They shoot out the lip, they shake the head, saying, 8 “He trusted in the Lord, let Him rescue Him; Let Him deliver Him, since He delights in Him!”</a:t>
            </a:r>
            <a:r>
              <a:rPr lang="en" sz="1700" i="1">
                <a:solidFill>
                  <a:schemeClr val="dk1"/>
                </a:solidFill>
              </a:rPr>
              <a:t> 9 But You are He who took Me out of the womb; You made Me trust while on My mother’s breasts.10 I was cast upon You from birth. From My mother’s womb You have been My God.11 Be not far from Me, for trouble is near; for there is none to help.12 Many bulls have surrounded Me; strong bulls of Bashan have encircled Me.13 They gape at Me with their mouths, like a raging and roaring lion.14 </a:t>
            </a:r>
            <a:r>
              <a:rPr lang="en" sz="1700" i="1">
                <a:solidFill>
                  <a:srgbClr val="FFFF00"/>
                </a:solidFill>
              </a:rPr>
              <a:t>I am poured out like water, and all My bones are out of joint; My heart is like wax; It has melted within Me.15 My strength is dried up like a potsherd, and My tongue clings to My jaws; You have brought Me to the dust of death</a:t>
            </a:r>
            <a:r>
              <a:rPr lang="en" sz="1700" i="1">
                <a:solidFill>
                  <a:schemeClr val="dk1"/>
                </a:solidFill>
              </a:rPr>
              <a:t>.16 For dogs have surrounded Me; the congregation of the wicked has enclosed Me. </a:t>
            </a:r>
            <a:r>
              <a:rPr lang="en" sz="1700" i="1">
                <a:solidFill>
                  <a:srgbClr val="FFFF00"/>
                </a:solidFill>
              </a:rPr>
              <a:t>They pierced My hands and My feet;</a:t>
            </a:r>
            <a:r>
              <a:rPr lang="en" sz="1700" i="1">
                <a:solidFill>
                  <a:schemeClr val="dk1"/>
                </a:solidFill>
              </a:rPr>
              <a:t> 17 I can count all My bones. They look and stare at Me.18 </a:t>
            </a:r>
            <a:r>
              <a:rPr lang="en" sz="1700" i="1">
                <a:solidFill>
                  <a:srgbClr val="FFFF00"/>
                </a:solidFill>
              </a:rPr>
              <a:t>They divide My garments among them, and for My clothing they cast lots.</a:t>
            </a:r>
            <a:r>
              <a:rPr lang="en" sz="1700" i="1">
                <a:solidFill>
                  <a:schemeClr val="dk1"/>
                </a:solidFill>
              </a:rPr>
              <a:t>”  </a:t>
            </a:r>
            <a:r>
              <a:rPr lang="en" sz="1700">
                <a:solidFill>
                  <a:srgbClr val="00FFFF"/>
                </a:solidFill>
              </a:rPr>
              <a:t>Is Psalm 22, written by David, a “Messianic” psalm?  YES!</a:t>
            </a:r>
            <a:endParaRPr sz="1700">
              <a:solidFill>
                <a:srgbClr val="00FFFF"/>
              </a:solidFill>
            </a:endParaRPr>
          </a:p>
          <a:p>
            <a:pPr marL="0" lvl="0" indent="0" algn="l" rtl="0">
              <a:spcBef>
                <a:spcPts val="0"/>
              </a:spcBef>
              <a:spcAft>
                <a:spcPts val="0"/>
              </a:spcAft>
              <a:buNone/>
            </a:pP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79850" y="0"/>
            <a:ext cx="92988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PSALM 22:19-31 - </a:t>
            </a:r>
            <a:r>
              <a:rPr lang="en" sz="5000" b="1">
                <a:solidFill>
                  <a:srgbClr val="FFFF00"/>
                </a:solidFill>
              </a:rPr>
              <a:t>GLORY</a:t>
            </a:r>
            <a:endParaRPr sz="5000" b="1">
              <a:solidFill>
                <a:srgbClr val="FFFF00"/>
              </a:solidFill>
            </a:endParaRPr>
          </a:p>
        </p:txBody>
      </p:sp>
      <p:sp>
        <p:nvSpPr>
          <p:cNvPr id="115" name="Google Shape;115;p23"/>
          <p:cNvSpPr txBox="1">
            <a:spLocks noGrp="1"/>
          </p:cNvSpPr>
          <p:nvPr>
            <p:ph type="subTitle" idx="1"/>
          </p:nvPr>
        </p:nvSpPr>
        <p:spPr>
          <a:xfrm>
            <a:off x="-50" y="462900"/>
            <a:ext cx="9144000" cy="468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i="1">
                <a:solidFill>
                  <a:schemeClr val="dk1"/>
                </a:solidFill>
              </a:rPr>
              <a:t>“But You, O Lord, do not be far from Me; O My Strength, hasten to help Me! 20 Deliver Me from the sword, My precious life from the power of the dog. 21 Save Me from the lion’s mouth and from the horns of the wild oxen!  </a:t>
            </a:r>
            <a:r>
              <a:rPr lang="en" sz="1800" i="1">
                <a:solidFill>
                  <a:srgbClr val="FFFF00"/>
                </a:solidFill>
              </a:rPr>
              <a:t>You have answered Me</a:t>
            </a:r>
            <a:r>
              <a:rPr lang="en" sz="1800" i="1">
                <a:solidFill>
                  <a:schemeClr val="dk1"/>
                </a:solidFill>
              </a:rPr>
              <a:t>. 22 </a:t>
            </a:r>
            <a:r>
              <a:rPr lang="en" sz="1800" i="1">
                <a:solidFill>
                  <a:srgbClr val="FFFF00"/>
                </a:solidFill>
              </a:rPr>
              <a:t>I will declare Your name to My brethren; In the midst of the assembly I will praise You</a:t>
            </a:r>
            <a:r>
              <a:rPr lang="en" sz="1800" i="1">
                <a:solidFill>
                  <a:schemeClr val="dk1"/>
                </a:solidFill>
              </a:rPr>
              <a:t>. 23 You who fear the Lord, praise Him! All you descendants of Jacob, glorify Him, and fear Him, all you offspring of Israel! 24 </a:t>
            </a:r>
            <a:r>
              <a:rPr lang="en" sz="1800" i="1" u="sng">
                <a:solidFill>
                  <a:srgbClr val="00FFFF"/>
                </a:solidFill>
              </a:rPr>
              <a:t>For He has not despised nor abhorred the affliction of the afflicted; nor has He hidden His face from Him; But when He cried to Him, He heard</a:t>
            </a:r>
            <a:r>
              <a:rPr lang="en" sz="1800" i="1">
                <a:solidFill>
                  <a:schemeClr val="dk1"/>
                </a:solidFill>
              </a:rPr>
              <a:t>. 25 My praise shall be of You in the great assembly; I will pay My vows before those who fear Him. 26 The poor shall eat and be satisfied; those who seek Him will praise the Lord. Let your heart live forever! 27 </a:t>
            </a:r>
            <a:r>
              <a:rPr lang="en" sz="1800" i="1">
                <a:solidFill>
                  <a:srgbClr val="FFFF00"/>
                </a:solidFill>
              </a:rPr>
              <a:t>All the ends of the world shall remember and turn to the Lord, and all the families of the nations shall worship before You. 28 For the kingdom is the Lord’s, and He rules over the nations. 29 All the prosperous of the earth shall eat and worship; All those who go down to the dust shall bow before Him, even he who cannot keep himself alive. 30 A posterity shall serve Him. It will be recounted of the Lord to the next generation, 31 They will come and declare His righteousness to a people who will be born, that He has done this</a:t>
            </a:r>
            <a:r>
              <a:rPr lang="en" sz="18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79850" y="0"/>
            <a:ext cx="9298800" cy="462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REACTIONS</a:t>
            </a:r>
            <a:endParaRPr sz="5000" b="1">
              <a:solidFill>
                <a:srgbClr val="00FFFF"/>
              </a:solidFill>
            </a:endParaRPr>
          </a:p>
        </p:txBody>
      </p:sp>
      <p:sp>
        <p:nvSpPr>
          <p:cNvPr id="121" name="Google Shape;121;p24"/>
          <p:cNvSpPr txBox="1">
            <a:spLocks noGrp="1"/>
          </p:cNvSpPr>
          <p:nvPr>
            <p:ph type="subTitle" idx="1"/>
          </p:nvPr>
        </p:nvSpPr>
        <p:spPr>
          <a:xfrm>
            <a:off x="-154850" y="392525"/>
            <a:ext cx="9298800" cy="475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dirty="0">
                <a:solidFill>
                  <a:srgbClr val="00FFFF"/>
                </a:solidFill>
              </a:rPr>
              <a:t>The crowd?</a:t>
            </a:r>
            <a:r>
              <a:rPr lang="en" sz="2000" dirty="0">
                <a:solidFill>
                  <a:schemeClr val="dk1"/>
                </a:solidFill>
              </a:rPr>
              <a:t>  </a:t>
            </a:r>
            <a:r>
              <a:rPr lang="en" sz="2000" u="sng" dirty="0">
                <a:solidFill>
                  <a:srgbClr val="FFFF00"/>
                </a:solidFill>
              </a:rPr>
              <a:t>Matt.27:47-49</a:t>
            </a:r>
            <a:r>
              <a:rPr lang="en" sz="2000" dirty="0">
                <a:solidFill>
                  <a:schemeClr val="dk1"/>
                </a:solidFill>
              </a:rPr>
              <a:t> </a:t>
            </a:r>
            <a:r>
              <a:rPr lang="en" sz="2000" i="1" dirty="0">
                <a:solidFill>
                  <a:schemeClr val="dk1"/>
                </a:solidFill>
              </a:rPr>
              <a:t>“Some of those who stood there, when they heard that, said, “This Man is calling for Elijah!” 48 Immediately one of them ran and took a sponge, filled it with sour wine and put it on a reed, and offered it to Him to drink. 49 The rest said, “Let Him alone; let us see if Elijah will come to save Him.”</a:t>
            </a:r>
            <a:r>
              <a:rPr lang="en" sz="2000" dirty="0">
                <a:solidFill>
                  <a:schemeClr val="dk1"/>
                </a:solidFill>
              </a:rPr>
              <a:t>  </a:t>
            </a:r>
            <a:r>
              <a:rPr lang="en" sz="2000" dirty="0">
                <a:solidFill>
                  <a:srgbClr val="00FFFF"/>
                </a:solidFill>
              </a:rPr>
              <a:t>They TOTALLY missed it, blinded by hate!</a:t>
            </a:r>
            <a:endParaRPr sz="2000" dirty="0">
              <a:solidFill>
                <a:srgbClr val="00FFFF"/>
              </a:solidFill>
            </a:endParaRPr>
          </a:p>
          <a:p>
            <a:pPr marL="457200" lvl="0" indent="-355600" algn="l" rtl="0">
              <a:spcBef>
                <a:spcPts val="0"/>
              </a:spcBef>
              <a:spcAft>
                <a:spcPts val="0"/>
              </a:spcAft>
              <a:buClr>
                <a:srgbClr val="00FFFF"/>
              </a:buClr>
              <a:buSzPts val="2000"/>
              <a:buChar char="●"/>
            </a:pPr>
            <a:r>
              <a:rPr lang="en" sz="2000" dirty="0">
                <a:solidFill>
                  <a:srgbClr val="00FFFF"/>
                </a:solidFill>
              </a:rPr>
              <a:t>His Father?</a:t>
            </a:r>
            <a:r>
              <a:rPr lang="en" sz="2000" dirty="0">
                <a:solidFill>
                  <a:schemeClr val="dk1"/>
                </a:solidFill>
              </a:rPr>
              <a:t>  </a:t>
            </a:r>
            <a:r>
              <a:rPr lang="en" sz="2000" u="sng" dirty="0">
                <a:solidFill>
                  <a:srgbClr val="FFFF00"/>
                </a:solidFill>
              </a:rPr>
              <a:t>Is.53:12</a:t>
            </a:r>
            <a:r>
              <a:rPr lang="en" sz="2000" dirty="0">
                <a:solidFill>
                  <a:schemeClr val="dk1"/>
                </a:solidFill>
              </a:rPr>
              <a:t> </a:t>
            </a:r>
            <a:r>
              <a:rPr lang="en" sz="2000" i="1" dirty="0">
                <a:solidFill>
                  <a:schemeClr val="dk1"/>
                </a:solidFill>
              </a:rPr>
              <a:t>“Therefore I will divide Him a portion with the great, and He shall divide the spoil with the strong.  Because He poured out His soul unto death, and He was numbered with the transgressors, and He bore the sin of many, and made intercession for the transgressors.”</a:t>
            </a:r>
            <a:r>
              <a:rPr lang="en" sz="2000" dirty="0">
                <a:solidFill>
                  <a:schemeClr val="dk1"/>
                </a:solidFill>
              </a:rPr>
              <a:t>  </a:t>
            </a:r>
            <a:r>
              <a:rPr lang="en" sz="2000" dirty="0">
                <a:solidFill>
                  <a:srgbClr val="00FFFF"/>
                </a:solidFill>
              </a:rPr>
              <a:t>HE saw it.</a:t>
            </a:r>
            <a:endParaRPr sz="2000" dirty="0">
              <a:solidFill>
                <a:srgbClr val="00FFFF"/>
              </a:solidFill>
            </a:endParaRPr>
          </a:p>
          <a:p>
            <a:pPr marL="457200" lvl="0" indent="-355600" algn="l" rtl="0">
              <a:spcBef>
                <a:spcPts val="0"/>
              </a:spcBef>
              <a:spcAft>
                <a:spcPts val="0"/>
              </a:spcAft>
              <a:buClr>
                <a:srgbClr val="00FFFF"/>
              </a:buClr>
              <a:buSzPts val="2000"/>
              <a:buChar char="●"/>
            </a:pPr>
            <a:r>
              <a:rPr lang="en" sz="2000" dirty="0">
                <a:solidFill>
                  <a:srgbClr val="00FFFF"/>
                </a:solidFill>
              </a:rPr>
              <a:t>You?</a:t>
            </a:r>
            <a:r>
              <a:rPr lang="en" sz="2000" dirty="0">
                <a:solidFill>
                  <a:schemeClr val="dk1"/>
                </a:solidFill>
              </a:rPr>
              <a:t>  </a:t>
            </a:r>
            <a:r>
              <a:rPr lang="en" sz="2000" dirty="0">
                <a:solidFill>
                  <a:srgbClr val="00FFFF"/>
                </a:solidFill>
              </a:rPr>
              <a:t>Consider the kingdom that God said was coming, and was established in Acts 2.</a:t>
            </a:r>
            <a:r>
              <a:rPr lang="en" sz="2000" dirty="0">
                <a:solidFill>
                  <a:schemeClr val="dk1"/>
                </a:solidFill>
              </a:rPr>
              <a:t>  </a:t>
            </a:r>
            <a:r>
              <a:rPr lang="en" sz="2000" u="sng" dirty="0">
                <a:solidFill>
                  <a:srgbClr val="FFFF00"/>
                </a:solidFill>
              </a:rPr>
              <a:t>Is.62:11-12</a:t>
            </a:r>
            <a:r>
              <a:rPr lang="en" sz="2000" dirty="0">
                <a:solidFill>
                  <a:schemeClr val="dk1"/>
                </a:solidFill>
              </a:rPr>
              <a:t> </a:t>
            </a:r>
            <a:r>
              <a:rPr lang="en" sz="2000" i="1" dirty="0">
                <a:solidFill>
                  <a:schemeClr val="dk1"/>
                </a:solidFill>
              </a:rPr>
              <a:t>“Indeed the Lord has proclaimed to the end of the world: “Say to the daughter of Zion, ‘Surely your salvation is coming; Behold, His reward is with Him, and His work before Him.’12 And they shall call them The Holy People, The Redeemed of the Lord; And you shall be called Sought Out, </a:t>
            </a:r>
            <a:r>
              <a:rPr lang="en" sz="2000" i="1" u="sng" dirty="0">
                <a:solidFill>
                  <a:schemeClr val="dk1"/>
                </a:solidFill>
              </a:rPr>
              <a:t>A City Not Forsaken</a:t>
            </a:r>
            <a:r>
              <a:rPr lang="en" sz="2000" i="1" dirty="0">
                <a:solidFill>
                  <a:schemeClr val="dk1"/>
                </a:solidFill>
              </a:rPr>
              <a:t>.”</a:t>
            </a:r>
            <a:r>
              <a:rPr lang="en" sz="2000" dirty="0">
                <a:solidFill>
                  <a:schemeClr val="dk1"/>
                </a:solidFill>
              </a:rPr>
              <a:t>  </a:t>
            </a:r>
            <a:r>
              <a:rPr lang="en" sz="2000" dirty="0">
                <a:solidFill>
                  <a:srgbClr val="00FFFF"/>
                </a:solidFill>
              </a:rPr>
              <a:t>Are </a:t>
            </a:r>
            <a:r>
              <a:rPr lang="en" sz="2000" dirty="0">
                <a:solidFill>
                  <a:srgbClr val="FFFF00"/>
                </a:solidFill>
              </a:rPr>
              <a:t>YOU</a:t>
            </a:r>
            <a:r>
              <a:rPr lang="en" sz="2000" dirty="0">
                <a:solidFill>
                  <a:srgbClr val="00FFFF"/>
                </a:solidFill>
              </a:rPr>
              <a:t> in that city?  If not, why not?</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79850" y="0"/>
            <a:ext cx="9298800" cy="502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“EASY” ANSWER</a:t>
            </a:r>
            <a:endParaRPr sz="5000" b="1">
              <a:solidFill>
                <a:srgbClr val="00FFFF"/>
              </a:solidFill>
            </a:endParaRPr>
          </a:p>
        </p:txBody>
      </p:sp>
      <p:sp>
        <p:nvSpPr>
          <p:cNvPr id="61" name="Google Shape;61;p14"/>
          <p:cNvSpPr txBox="1">
            <a:spLocks noGrp="1"/>
          </p:cNvSpPr>
          <p:nvPr>
            <p:ph type="subTitle" idx="1"/>
          </p:nvPr>
        </p:nvSpPr>
        <p:spPr>
          <a:xfrm>
            <a:off x="-154800" y="439900"/>
            <a:ext cx="9407700" cy="47043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chemeClr val="dk1"/>
              </a:buClr>
              <a:buSzPts val="2500"/>
              <a:buChar char="●"/>
            </a:pPr>
            <a:r>
              <a:rPr lang="en" sz="2500" dirty="0">
                <a:solidFill>
                  <a:schemeClr val="dk1"/>
                </a:solidFill>
              </a:rPr>
              <a:t>“Of course Jesus’ Father forsook Him.  Jesus said so!”</a:t>
            </a:r>
            <a:endParaRPr sz="2500" dirty="0">
              <a:solidFill>
                <a:schemeClr val="dk1"/>
              </a:solidFill>
            </a:endParaRPr>
          </a:p>
          <a:p>
            <a:pPr marL="457200" lvl="0" indent="-387350" algn="l" rtl="0">
              <a:spcBef>
                <a:spcPts val="0"/>
              </a:spcBef>
              <a:spcAft>
                <a:spcPts val="0"/>
              </a:spcAft>
              <a:buClr>
                <a:schemeClr val="dk1"/>
              </a:buClr>
              <a:buSzPts val="2500"/>
              <a:buChar char="●"/>
            </a:pPr>
            <a:r>
              <a:rPr lang="en" sz="2500" dirty="0">
                <a:solidFill>
                  <a:schemeClr val="dk1"/>
                </a:solidFill>
              </a:rPr>
              <a:t>“God cannot look upon or be in the presence of sin.  Jesus ‘became sin’ in that moment, and therefore His Father had to turn away His face from His dying Son.”</a:t>
            </a:r>
            <a:endParaRPr sz="2500" dirty="0">
              <a:solidFill>
                <a:schemeClr val="dk1"/>
              </a:solidFill>
            </a:endParaRPr>
          </a:p>
          <a:p>
            <a:pPr marL="457200" lvl="0" indent="-387350" algn="l" rtl="0">
              <a:spcBef>
                <a:spcPts val="0"/>
              </a:spcBef>
              <a:spcAft>
                <a:spcPts val="0"/>
              </a:spcAft>
              <a:buClr>
                <a:srgbClr val="FFFF00"/>
              </a:buClr>
              <a:buSzPts val="2500"/>
              <a:buChar char="●"/>
            </a:pPr>
            <a:r>
              <a:rPr lang="en" sz="2500" dirty="0">
                <a:solidFill>
                  <a:srgbClr val="FFFF00"/>
                </a:solidFill>
              </a:rPr>
              <a:t>There is a strong emotional appeal to this thinking as well, as we think about 1) If our earthly fathers did this to us, or 2) If we had to do this to our own children.</a:t>
            </a:r>
            <a:r>
              <a:rPr lang="en" sz="2500" dirty="0">
                <a:solidFill>
                  <a:schemeClr val="dk1"/>
                </a:solidFill>
              </a:rPr>
              <a:t>  </a:t>
            </a:r>
            <a:endParaRPr sz="2500" dirty="0">
              <a:solidFill>
                <a:schemeClr val="dk1"/>
              </a:solidFill>
            </a:endParaRPr>
          </a:p>
          <a:p>
            <a:pPr marL="457200" lvl="0" indent="-387350" algn="l" rtl="0">
              <a:spcBef>
                <a:spcPts val="0"/>
              </a:spcBef>
              <a:spcAft>
                <a:spcPts val="0"/>
              </a:spcAft>
              <a:buClr>
                <a:srgbClr val="00FFFF"/>
              </a:buClr>
              <a:buSzPts val="2500"/>
              <a:buChar char="●"/>
            </a:pPr>
            <a:r>
              <a:rPr lang="en" sz="2500" dirty="0">
                <a:solidFill>
                  <a:srgbClr val="00FFFF"/>
                </a:solidFill>
              </a:rPr>
              <a:t>We’ll consider some of this in lesson 2 - “What happened when Jesus died?”  But I’ve ALSO heard or read the following:</a:t>
            </a:r>
            <a:endParaRPr sz="2500" dirty="0">
              <a:solidFill>
                <a:srgbClr val="00FFFF"/>
              </a:solidFill>
            </a:endParaRPr>
          </a:p>
          <a:p>
            <a:pPr marL="457200" lvl="0" indent="-387350" algn="l" rtl="0">
              <a:spcBef>
                <a:spcPts val="0"/>
              </a:spcBef>
              <a:spcAft>
                <a:spcPts val="0"/>
              </a:spcAft>
              <a:buClr>
                <a:schemeClr val="dk1"/>
              </a:buClr>
              <a:buSzPts val="2500"/>
              <a:buChar char="●"/>
            </a:pPr>
            <a:r>
              <a:rPr lang="en" sz="2500" dirty="0">
                <a:solidFill>
                  <a:schemeClr val="dk1"/>
                </a:solidFill>
              </a:rPr>
              <a:t>“God was angry at Jesus in that moment.  God poured out all of His wrath on Jesus.  Jesus took the guilt of our sins upon Himself.  Jesus even went to hell because of our sins.”</a:t>
            </a:r>
            <a:endParaRPr sz="25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79850" y="0"/>
            <a:ext cx="9298800" cy="489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MEANING OF FORSAKE</a:t>
            </a:r>
            <a:endParaRPr sz="5000" b="1">
              <a:solidFill>
                <a:srgbClr val="00FFFF"/>
              </a:solidFill>
            </a:endParaRPr>
          </a:p>
        </p:txBody>
      </p:sp>
      <p:sp>
        <p:nvSpPr>
          <p:cNvPr id="67" name="Google Shape;67;p15"/>
          <p:cNvSpPr txBox="1">
            <a:spLocks noGrp="1"/>
          </p:cNvSpPr>
          <p:nvPr>
            <p:ph type="subTitle" idx="1"/>
          </p:nvPr>
        </p:nvSpPr>
        <p:spPr>
          <a:xfrm>
            <a:off x="-154800" y="446675"/>
            <a:ext cx="9298800" cy="46971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“To renounce or entirely turn away from something; to abandon, to quit, to leave behind, to desert.”  Used 131 times in the Old Testament.  9 times in the New Testament.  </a:t>
            </a:r>
            <a:r>
              <a:rPr lang="en" sz="2400" u="sng">
                <a:solidFill>
                  <a:srgbClr val="FFFF00"/>
                </a:solidFill>
              </a:rPr>
              <a:t>Almost</a:t>
            </a:r>
            <a:r>
              <a:rPr lang="en" sz="2400">
                <a:solidFill>
                  <a:srgbClr val="FFFF00"/>
                </a:solidFill>
              </a:rPr>
              <a:t> always used of God’s people forsaking Him.</a:t>
            </a:r>
            <a:endParaRPr sz="2400">
              <a:solidFill>
                <a:srgbClr val="FFFF00"/>
              </a:solidFill>
            </a:endParaRPr>
          </a:p>
          <a:p>
            <a:pPr marL="457200" lvl="0" indent="-381000" algn="l" rtl="0">
              <a:spcBef>
                <a:spcPts val="0"/>
              </a:spcBef>
              <a:spcAft>
                <a:spcPts val="0"/>
              </a:spcAft>
              <a:buClr>
                <a:srgbClr val="FFFF00"/>
              </a:buClr>
              <a:buSzPts val="2400"/>
              <a:buChar char="●"/>
            </a:pPr>
            <a:r>
              <a:rPr lang="en" sz="2400" u="sng">
                <a:solidFill>
                  <a:srgbClr val="FFFF00"/>
                </a:solidFill>
              </a:rPr>
              <a:t>Judg.10:13</a:t>
            </a:r>
            <a:r>
              <a:rPr lang="en" sz="2400">
                <a:solidFill>
                  <a:schemeClr val="dk1"/>
                </a:solidFill>
              </a:rPr>
              <a:t> </a:t>
            </a:r>
            <a:r>
              <a:rPr lang="en" sz="2400" i="1">
                <a:solidFill>
                  <a:schemeClr val="dk1"/>
                </a:solidFill>
              </a:rPr>
              <a:t>“Yet </a:t>
            </a:r>
            <a:r>
              <a:rPr lang="en" sz="2400" i="1" u="sng">
                <a:solidFill>
                  <a:schemeClr val="dk1"/>
                </a:solidFill>
              </a:rPr>
              <a:t>you have forsaken Me and served other gods</a:t>
            </a:r>
            <a:r>
              <a:rPr lang="en" sz="2400" i="1">
                <a:solidFill>
                  <a:schemeClr val="dk1"/>
                </a:solidFill>
              </a:rPr>
              <a:t>. Therefore I will deliver you no more.”</a:t>
            </a:r>
            <a:endParaRPr sz="2400" i="1">
              <a:solidFill>
                <a:schemeClr val="dk1"/>
              </a:solidFill>
            </a:endParaRPr>
          </a:p>
          <a:p>
            <a:pPr marL="457200" lvl="0" indent="-381000" algn="l" rtl="0">
              <a:spcBef>
                <a:spcPts val="0"/>
              </a:spcBef>
              <a:spcAft>
                <a:spcPts val="0"/>
              </a:spcAft>
              <a:buClr>
                <a:srgbClr val="FFFF00"/>
              </a:buClr>
              <a:buSzPts val="2400"/>
              <a:buChar char="●"/>
            </a:pPr>
            <a:r>
              <a:rPr lang="en" sz="2400" u="sng">
                <a:solidFill>
                  <a:srgbClr val="FFFF00"/>
                </a:solidFill>
              </a:rPr>
              <a:t>Lk.14:33</a:t>
            </a:r>
            <a:r>
              <a:rPr lang="en" sz="2400">
                <a:solidFill>
                  <a:schemeClr val="dk1"/>
                </a:solidFill>
              </a:rPr>
              <a:t> </a:t>
            </a:r>
            <a:r>
              <a:rPr lang="en" sz="2400" i="1">
                <a:solidFill>
                  <a:schemeClr val="dk1"/>
                </a:solidFill>
              </a:rPr>
              <a:t>“So likewise, </a:t>
            </a:r>
            <a:r>
              <a:rPr lang="en" sz="2400" i="1" u="sng">
                <a:solidFill>
                  <a:schemeClr val="dk1"/>
                </a:solidFill>
              </a:rPr>
              <a:t>whoever of you does not forsake all that he</a:t>
            </a:r>
            <a:r>
              <a:rPr lang="en" sz="2400" i="1">
                <a:solidFill>
                  <a:schemeClr val="dk1"/>
                </a:solidFill>
              </a:rPr>
              <a:t> has cannot be My disciple.”</a:t>
            </a:r>
            <a:endParaRPr sz="2400" i="1">
              <a:solidFill>
                <a:schemeClr val="dk1"/>
              </a:solidFill>
            </a:endParaRPr>
          </a:p>
          <a:p>
            <a:pPr marL="457200" lvl="0" indent="-381000" algn="l" rtl="0">
              <a:spcBef>
                <a:spcPts val="0"/>
              </a:spcBef>
              <a:spcAft>
                <a:spcPts val="0"/>
              </a:spcAft>
              <a:buClr>
                <a:srgbClr val="FFFF00"/>
              </a:buClr>
              <a:buSzPts val="2400"/>
              <a:buChar char="●"/>
            </a:pPr>
            <a:r>
              <a:rPr lang="en" sz="2400" u="sng">
                <a:solidFill>
                  <a:srgbClr val="FFFF00"/>
                </a:solidFill>
              </a:rPr>
              <a:t>Heb.10:25</a:t>
            </a:r>
            <a:r>
              <a:rPr lang="en" sz="2400">
                <a:solidFill>
                  <a:schemeClr val="dk1"/>
                </a:solidFill>
              </a:rPr>
              <a:t> </a:t>
            </a:r>
            <a:r>
              <a:rPr lang="en" sz="2400" i="1">
                <a:solidFill>
                  <a:schemeClr val="dk1"/>
                </a:solidFill>
              </a:rPr>
              <a:t>“</a:t>
            </a:r>
            <a:r>
              <a:rPr lang="en" sz="2400" i="1" u="sng">
                <a:solidFill>
                  <a:schemeClr val="dk1"/>
                </a:solidFill>
              </a:rPr>
              <a:t>not forsaking the assembling of ourselves together</a:t>
            </a:r>
            <a:r>
              <a:rPr lang="en" sz="2400" i="1">
                <a:solidFill>
                  <a:schemeClr val="dk1"/>
                </a:solidFill>
              </a:rPr>
              <a:t>, as is the manner of some, but exhorting one another, and so much the more as you see the Day approaching.” </a:t>
            </a:r>
            <a:endParaRPr sz="2400" i="1">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Did the Father abandon, quit, desert, or leave behind Jesus?</a:t>
            </a:r>
            <a:r>
              <a:rPr lang="en" sz="2400" i="1">
                <a:solidFill>
                  <a:schemeClr val="dk1"/>
                </a:solidFill>
              </a:rPr>
              <a:t> </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79850" y="0"/>
            <a:ext cx="92988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WHOM DOES GOD FORSAKE?</a:t>
            </a:r>
            <a:endParaRPr sz="4800" b="1">
              <a:solidFill>
                <a:srgbClr val="00FFFF"/>
              </a:solidFill>
            </a:endParaRPr>
          </a:p>
        </p:txBody>
      </p:sp>
      <p:sp>
        <p:nvSpPr>
          <p:cNvPr id="73" name="Google Shape;73;p16"/>
          <p:cNvSpPr txBox="1">
            <a:spLocks noGrp="1"/>
          </p:cNvSpPr>
          <p:nvPr>
            <p:ph type="subTitle" idx="1"/>
          </p:nvPr>
        </p:nvSpPr>
        <p:spPr>
          <a:xfrm>
            <a:off x="-154800" y="461425"/>
            <a:ext cx="9298800" cy="4682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Deut.31:17</a:t>
            </a:r>
            <a:r>
              <a:rPr lang="en" sz="2200">
                <a:solidFill>
                  <a:srgbClr val="FFFF00"/>
                </a:solidFill>
              </a:rPr>
              <a:t> </a:t>
            </a:r>
            <a:r>
              <a:rPr lang="en" sz="2200" i="1">
                <a:solidFill>
                  <a:schemeClr val="dk1"/>
                </a:solidFill>
              </a:rPr>
              <a:t>“Then My anger shall be aroused against them in that day, and I will forsake them, and </a:t>
            </a:r>
            <a:r>
              <a:rPr lang="en" sz="2200" i="1" u="sng">
                <a:solidFill>
                  <a:schemeClr val="dk1"/>
                </a:solidFill>
              </a:rPr>
              <a:t>I will hide My face from them</a:t>
            </a:r>
            <a:r>
              <a:rPr lang="en" sz="2200" i="1">
                <a:solidFill>
                  <a:schemeClr val="dk1"/>
                </a:solidFill>
              </a:rPr>
              <a:t>, and they shall be devoured. And many evils and troubles shall befall them, so that they will say in that day, ‘Have not these evils come upon us because our God is not among us?”</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2 Chron.24:20</a:t>
            </a:r>
            <a:r>
              <a:rPr lang="en" sz="2200">
                <a:solidFill>
                  <a:srgbClr val="FFFF00"/>
                </a:solidFill>
              </a:rPr>
              <a:t> </a:t>
            </a:r>
            <a:r>
              <a:rPr lang="en" sz="2200" i="1">
                <a:solidFill>
                  <a:schemeClr val="dk1"/>
                </a:solidFill>
              </a:rPr>
              <a:t>“...Thus says God: ‘Why do you transgress the commandments of the Lord, so that you cannot prosper? Because you have forsaken the Lord, He also has forsaken you.’”</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2 Chron.15:2</a:t>
            </a:r>
            <a:r>
              <a:rPr lang="en" sz="2200">
                <a:solidFill>
                  <a:srgbClr val="FFFF00"/>
                </a:solidFill>
              </a:rPr>
              <a:t> </a:t>
            </a:r>
            <a:r>
              <a:rPr lang="en" sz="2200" i="1">
                <a:solidFill>
                  <a:schemeClr val="dk1"/>
                </a:solidFill>
              </a:rPr>
              <a:t>“...“Hear me, Asa, and all Judah and Benjamin. The Lord is with you while you are with Him. If you seek Him, He will be found by you; but if you forsake Him, He will forsake you.”</a:t>
            </a:r>
            <a:endParaRPr sz="2200" i="1">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In simple terms, God forsakes those who break their covenant with Him and those who willingly violate His commandments.  Did Jesus?</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79850" y="0"/>
            <a:ext cx="92988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GOD DOES </a:t>
            </a:r>
            <a:r>
              <a:rPr lang="en" sz="5000" b="1" u="sng">
                <a:solidFill>
                  <a:srgbClr val="00FFFF"/>
                </a:solidFill>
              </a:rPr>
              <a:t>NOT</a:t>
            </a:r>
            <a:r>
              <a:rPr lang="en" sz="5000" b="1">
                <a:solidFill>
                  <a:srgbClr val="00FFFF"/>
                </a:solidFill>
              </a:rPr>
              <a:t> FORSAKE …</a:t>
            </a:r>
            <a:endParaRPr sz="5000" b="1">
              <a:solidFill>
                <a:srgbClr val="00FFFF"/>
              </a:solidFill>
            </a:endParaRPr>
          </a:p>
        </p:txBody>
      </p:sp>
      <p:sp>
        <p:nvSpPr>
          <p:cNvPr id="79" name="Google Shape;79;p17"/>
          <p:cNvSpPr txBox="1">
            <a:spLocks noGrp="1"/>
          </p:cNvSpPr>
          <p:nvPr>
            <p:ph type="subTitle" idx="1"/>
          </p:nvPr>
        </p:nvSpPr>
        <p:spPr>
          <a:xfrm>
            <a:off x="-154800" y="461425"/>
            <a:ext cx="9298800" cy="4682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Ps.9:10</a:t>
            </a:r>
            <a:r>
              <a:rPr lang="en" sz="2000">
                <a:solidFill>
                  <a:srgbClr val="00FFFF"/>
                </a:solidFill>
              </a:rPr>
              <a:t> </a:t>
            </a:r>
            <a:r>
              <a:rPr lang="en" sz="2000" i="1">
                <a:solidFill>
                  <a:schemeClr val="dk1"/>
                </a:solidFill>
              </a:rPr>
              <a:t>“And those who know Your name will put their trust in You; </a:t>
            </a:r>
            <a:r>
              <a:rPr lang="en" sz="2000" i="1" u="sng">
                <a:solidFill>
                  <a:schemeClr val="dk1"/>
                </a:solidFill>
              </a:rPr>
              <a:t>For You, Lord, have not forsaken those who seek You</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Ps.37:25</a:t>
            </a:r>
            <a:r>
              <a:rPr lang="en" sz="2000">
                <a:solidFill>
                  <a:srgbClr val="00FFFF"/>
                </a:solidFill>
              </a:rPr>
              <a:t> </a:t>
            </a:r>
            <a:r>
              <a:rPr lang="en" sz="2000" i="1">
                <a:solidFill>
                  <a:schemeClr val="dk1"/>
                </a:solidFill>
              </a:rPr>
              <a:t>“I have been young, and now am old; </a:t>
            </a:r>
            <a:r>
              <a:rPr lang="en" sz="2000" i="1" u="sng">
                <a:solidFill>
                  <a:schemeClr val="dk1"/>
                </a:solidFill>
              </a:rPr>
              <a:t>Yet I have not seen the righteous forsaken</a:t>
            </a:r>
            <a:r>
              <a:rPr lang="en" sz="2000" i="1">
                <a:solidFill>
                  <a:schemeClr val="dk1"/>
                </a:solidFill>
              </a:rPr>
              <a:t>, nor his descendants begging bread.”</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Ps.37:28</a:t>
            </a:r>
            <a:r>
              <a:rPr lang="en" sz="2000">
                <a:solidFill>
                  <a:srgbClr val="00FFFF"/>
                </a:solidFill>
              </a:rPr>
              <a:t> </a:t>
            </a:r>
            <a:r>
              <a:rPr lang="en" sz="2000" i="1">
                <a:solidFill>
                  <a:schemeClr val="dk1"/>
                </a:solidFill>
              </a:rPr>
              <a:t>“For the Lord loves justice, </a:t>
            </a:r>
            <a:r>
              <a:rPr lang="en" sz="2000" i="1" u="sng">
                <a:solidFill>
                  <a:schemeClr val="dk1"/>
                </a:solidFill>
              </a:rPr>
              <a:t>and does not forsake His saints</a:t>
            </a:r>
            <a:r>
              <a:rPr lang="en" sz="2000" i="1">
                <a:solidFill>
                  <a:schemeClr val="dk1"/>
                </a:solidFill>
              </a:rPr>
              <a:t>; They are preserved forever, but the descendants of the wicked shall be cut off.”</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Deut.31:6</a:t>
            </a:r>
            <a:r>
              <a:rPr lang="en" sz="2000">
                <a:solidFill>
                  <a:srgbClr val="00FFFF"/>
                </a:solidFill>
              </a:rPr>
              <a:t> </a:t>
            </a:r>
            <a:r>
              <a:rPr lang="en" sz="2000" i="1">
                <a:solidFill>
                  <a:schemeClr val="dk1"/>
                </a:solidFill>
              </a:rPr>
              <a:t>“Be strong and of good courage, do not fear nor be afraid of them; for the Lord your God, He is the One who goes with you. </a:t>
            </a:r>
            <a:r>
              <a:rPr lang="en" sz="2000" i="1" u="sng">
                <a:solidFill>
                  <a:schemeClr val="dk1"/>
                </a:solidFill>
              </a:rPr>
              <a:t>He will not leave you nor forsake you</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Heb.13:5</a:t>
            </a:r>
            <a:r>
              <a:rPr lang="en" sz="2000">
                <a:solidFill>
                  <a:srgbClr val="00FFFF"/>
                </a:solidFill>
              </a:rPr>
              <a:t> </a:t>
            </a:r>
            <a:r>
              <a:rPr lang="en" sz="2000" i="1">
                <a:solidFill>
                  <a:schemeClr val="dk1"/>
                </a:solidFill>
              </a:rPr>
              <a:t>“Let your conduct be without covetousness; be content with such things as you have. For He Himself has said, “</a:t>
            </a:r>
            <a:r>
              <a:rPr lang="en" sz="2000" i="1" u="sng">
                <a:solidFill>
                  <a:schemeClr val="dk1"/>
                </a:solidFill>
              </a:rPr>
              <a:t>I will never leave you nor forsake you</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2 Cor.4:9</a:t>
            </a:r>
            <a:r>
              <a:rPr lang="en" sz="2000">
                <a:solidFill>
                  <a:srgbClr val="00FFFF"/>
                </a:solidFill>
              </a:rPr>
              <a:t> </a:t>
            </a:r>
            <a:r>
              <a:rPr lang="en" sz="2000" i="1">
                <a:solidFill>
                  <a:schemeClr val="dk1"/>
                </a:solidFill>
              </a:rPr>
              <a:t>“</a:t>
            </a:r>
            <a:r>
              <a:rPr lang="en" sz="2000" i="1" u="sng">
                <a:solidFill>
                  <a:schemeClr val="dk1"/>
                </a:solidFill>
              </a:rPr>
              <a:t>persecuted, but not forsaken</a:t>
            </a:r>
            <a:r>
              <a:rPr lang="en" sz="2000" i="1">
                <a:solidFill>
                  <a:schemeClr val="dk1"/>
                </a:solidFill>
              </a:rPr>
              <a:t>; struck down, but not destroyed”</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In simple terms, God does not forsake the righteous and those who are diligently trying to serve Him.  Did Jesus serve God in this way?</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79850" y="0"/>
            <a:ext cx="92988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900" b="1">
                <a:solidFill>
                  <a:srgbClr val="00FFFF"/>
                </a:solidFill>
              </a:rPr>
              <a:t>HOW DID THE FATHER FEEL?</a:t>
            </a:r>
            <a:endParaRPr sz="4900" b="1">
              <a:solidFill>
                <a:srgbClr val="00FFFF"/>
              </a:solidFill>
            </a:endParaRPr>
          </a:p>
        </p:txBody>
      </p:sp>
      <p:sp>
        <p:nvSpPr>
          <p:cNvPr id="85" name="Google Shape;85;p18"/>
          <p:cNvSpPr txBox="1">
            <a:spLocks noGrp="1"/>
          </p:cNvSpPr>
          <p:nvPr>
            <p:ph type="subTitle" idx="1"/>
          </p:nvPr>
        </p:nvSpPr>
        <p:spPr>
          <a:xfrm>
            <a:off x="-188150" y="422300"/>
            <a:ext cx="93321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a:solidFill>
                  <a:srgbClr val="00FFFF"/>
                </a:solidFill>
              </a:rPr>
              <a:t>About Jesus’ coming?</a:t>
            </a:r>
            <a:r>
              <a:rPr lang="en" sz="2000">
                <a:solidFill>
                  <a:srgbClr val="FFFF00"/>
                </a:solidFill>
              </a:rPr>
              <a:t>  </a:t>
            </a:r>
            <a:r>
              <a:rPr lang="en" sz="2000" u="sng">
                <a:solidFill>
                  <a:srgbClr val="FFFF00"/>
                </a:solidFill>
              </a:rPr>
              <a:t>Matt.12:18</a:t>
            </a:r>
            <a:r>
              <a:rPr lang="en" sz="2000">
                <a:solidFill>
                  <a:srgbClr val="00FFFF"/>
                </a:solidFill>
              </a:rPr>
              <a:t> </a:t>
            </a:r>
            <a:r>
              <a:rPr lang="en" sz="2000" i="1">
                <a:solidFill>
                  <a:schemeClr val="dk1"/>
                </a:solidFill>
              </a:rPr>
              <a:t>“Behold! My Servant whom I have chosen, </a:t>
            </a:r>
            <a:r>
              <a:rPr lang="en" sz="2000" i="1" u="sng">
                <a:solidFill>
                  <a:schemeClr val="dk1"/>
                </a:solidFill>
              </a:rPr>
              <a:t>My Beloved in whom My soul is well pleased</a:t>
            </a:r>
            <a:r>
              <a:rPr lang="en" sz="2000" i="1">
                <a:solidFill>
                  <a:schemeClr val="dk1"/>
                </a:solidFill>
              </a:rPr>
              <a:t>! I will put My Spirit upon Him, And He will declare justice to the Gentiles.”</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At Jesus’ baptism?  </a:t>
            </a:r>
            <a:r>
              <a:rPr lang="en" sz="2000" u="sng">
                <a:solidFill>
                  <a:srgbClr val="FFFF00"/>
                </a:solidFill>
              </a:rPr>
              <a:t>Matt.3:17</a:t>
            </a:r>
            <a:r>
              <a:rPr lang="en" sz="2000">
                <a:solidFill>
                  <a:srgbClr val="00FFFF"/>
                </a:solidFill>
              </a:rPr>
              <a:t> </a:t>
            </a:r>
            <a:r>
              <a:rPr lang="en" sz="2000" i="1">
                <a:solidFill>
                  <a:schemeClr val="dk1"/>
                </a:solidFill>
              </a:rPr>
              <a:t>“And suddenly a voice came from heaven, saying, “This is My beloved Son, </a:t>
            </a:r>
            <a:r>
              <a:rPr lang="en" sz="2000" i="1" u="sng">
                <a:solidFill>
                  <a:schemeClr val="dk1"/>
                </a:solidFill>
              </a:rPr>
              <a:t>in whom I am well pleased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About Jesus on the mountain of transfiguration?  </a:t>
            </a:r>
            <a:r>
              <a:rPr lang="en" sz="2000" u="sng">
                <a:solidFill>
                  <a:srgbClr val="FFFF00"/>
                </a:solidFill>
              </a:rPr>
              <a:t>Matt.17:5</a:t>
            </a:r>
            <a:r>
              <a:rPr lang="en" sz="2000">
                <a:solidFill>
                  <a:srgbClr val="00FFFF"/>
                </a:solidFill>
              </a:rPr>
              <a:t> </a:t>
            </a:r>
            <a:r>
              <a:rPr lang="en" sz="2000" i="1">
                <a:solidFill>
                  <a:schemeClr val="dk1"/>
                </a:solidFill>
              </a:rPr>
              <a:t>“While he was still speaking, behold, a bright cloud overshadowed them; and suddenly a voice came out of the cloud, saying, “This is </a:t>
            </a:r>
            <a:r>
              <a:rPr lang="en" sz="2000" i="1" u="sng">
                <a:solidFill>
                  <a:schemeClr val="dk1"/>
                </a:solidFill>
              </a:rPr>
              <a:t>My beloved Son, in whom I am well pleased</a:t>
            </a:r>
            <a:r>
              <a:rPr lang="en" sz="2000" i="1">
                <a:solidFill>
                  <a:schemeClr val="dk1"/>
                </a:solidFill>
              </a:rPr>
              <a:t>. Hear Him!”</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Jn.8:29</a:t>
            </a:r>
            <a:r>
              <a:rPr lang="en" sz="2000">
                <a:solidFill>
                  <a:srgbClr val="00FFFF"/>
                </a:solidFill>
              </a:rPr>
              <a:t> </a:t>
            </a:r>
            <a:r>
              <a:rPr lang="en" sz="2000" i="1">
                <a:solidFill>
                  <a:schemeClr val="dk1"/>
                </a:solidFill>
              </a:rPr>
              <a:t>“And He who sent Me is with Me. </a:t>
            </a:r>
            <a:r>
              <a:rPr lang="en" sz="2000" i="1" u="sng">
                <a:solidFill>
                  <a:schemeClr val="dk1"/>
                </a:solidFill>
              </a:rPr>
              <a:t>The Father has not left Me alone, for I always do those things that please Him</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Jn.17:4-5</a:t>
            </a:r>
            <a:r>
              <a:rPr lang="en" sz="2000">
                <a:solidFill>
                  <a:srgbClr val="00FFFF"/>
                </a:solidFill>
              </a:rPr>
              <a:t> </a:t>
            </a:r>
            <a:r>
              <a:rPr lang="en" sz="2000" i="1">
                <a:solidFill>
                  <a:schemeClr val="dk1"/>
                </a:solidFill>
              </a:rPr>
              <a:t>“</a:t>
            </a:r>
            <a:r>
              <a:rPr lang="en" sz="2000" i="1" u="sng">
                <a:solidFill>
                  <a:schemeClr val="dk1"/>
                </a:solidFill>
              </a:rPr>
              <a:t>I have glorified You on the earth. I have finished the work which You have given Me to do</a:t>
            </a:r>
            <a:r>
              <a:rPr lang="en" sz="2000" i="1">
                <a:solidFill>
                  <a:schemeClr val="dk1"/>
                </a:solidFill>
              </a:rPr>
              <a:t>. 5 And now, O Father, glorify Me together with Yourself, with the glory which I had with You before the world was.”</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Was God pleased with the work that Jesus accomplished?</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79850" y="0"/>
            <a:ext cx="92988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dirty="0">
                <a:solidFill>
                  <a:srgbClr val="00FFFF"/>
                </a:solidFill>
              </a:rPr>
              <a:t>DID JESUS KNOW HIS FATHER?</a:t>
            </a:r>
            <a:endParaRPr sz="4500" b="1" dirty="0">
              <a:solidFill>
                <a:srgbClr val="00FFFF"/>
              </a:solidFill>
            </a:endParaRPr>
          </a:p>
        </p:txBody>
      </p:sp>
      <p:sp>
        <p:nvSpPr>
          <p:cNvPr id="91" name="Google Shape;91;p19"/>
          <p:cNvSpPr txBox="1">
            <a:spLocks noGrp="1"/>
          </p:cNvSpPr>
          <p:nvPr>
            <p:ph type="subTitle" idx="1"/>
          </p:nvPr>
        </p:nvSpPr>
        <p:spPr>
          <a:xfrm>
            <a:off x="-188150" y="422300"/>
            <a:ext cx="9332100" cy="47211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dirty="0">
                <a:solidFill>
                  <a:srgbClr val="FFFF00"/>
                </a:solidFill>
              </a:rPr>
              <a:t>Jn.3:35</a:t>
            </a:r>
            <a:r>
              <a:rPr lang="en" sz="2000" dirty="0">
                <a:solidFill>
                  <a:srgbClr val="00FFFF"/>
                </a:solidFill>
              </a:rPr>
              <a:t> </a:t>
            </a:r>
            <a:r>
              <a:rPr lang="en" sz="2000" i="1" dirty="0">
                <a:solidFill>
                  <a:schemeClr val="dk1"/>
                </a:solidFill>
              </a:rPr>
              <a:t>“The Father loves the Son, and has given all things into His hand.”</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Jn.5:20</a:t>
            </a:r>
            <a:r>
              <a:rPr lang="en" sz="2000" dirty="0">
                <a:solidFill>
                  <a:srgbClr val="FFFF00"/>
                </a:solidFill>
              </a:rPr>
              <a:t> </a:t>
            </a:r>
            <a:r>
              <a:rPr lang="en" sz="2000" i="1" dirty="0">
                <a:solidFill>
                  <a:schemeClr val="dk1"/>
                </a:solidFill>
              </a:rPr>
              <a:t>“For the Father loves the Son, and shows Him all things that He Himself does; and He will show Him greater works than these, that you may marvel.”</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Jn.10:38</a:t>
            </a:r>
            <a:r>
              <a:rPr lang="en" sz="2000" dirty="0">
                <a:solidFill>
                  <a:srgbClr val="00FFFF"/>
                </a:solidFill>
              </a:rPr>
              <a:t> </a:t>
            </a:r>
            <a:r>
              <a:rPr lang="en" sz="2000" i="1" dirty="0">
                <a:solidFill>
                  <a:schemeClr val="dk1"/>
                </a:solidFill>
              </a:rPr>
              <a:t>“but if I do, though you do not believe Me, believe the works, that you may know and believe that the Father is in Me, and I in Him.”</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Jn.14:9-10</a:t>
            </a:r>
            <a:r>
              <a:rPr lang="en" sz="2000" dirty="0">
                <a:solidFill>
                  <a:srgbClr val="00FFFF"/>
                </a:solidFill>
              </a:rPr>
              <a:t> </a:t>
            </a:r>
            <a:r>
              <a:rPr lang="en" sz="2000" i="1" dirty="0">
                <a:solidFill>
                  <a:schemeClr val="dk1"/>
                </a:solidFill>
              </a:rPr>
              <a:t>“Jesus said to him, “Have I been with you so long, and yet you have not known Me, Philip? He who has seen Me has seen the Father; so how can you say, ‘Show us the Father’?  Do you not believe that I am in the Father, and the Father in Me? The words that I speak to you I do not speak on My own authority; but the Father who dwells in Me does the works.”</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Jn.17:1</a:t>
            </a:r>
            <a:r>
              <a:rPr lang="en" sz="2000" dirty="0">
                <a:solidFill>
                  <a:srgbClr val="00FFFF"/>
                </a:solidFill>
              </a:rPr>
              <a:t> </a:t>
            </a:r>
            <a:r>
              <a:rPr lang="en" sz="2000" i="1" dirty="0">
                <a:solidFill>
                  <a:schemeClr val="dk1"/>
                </a:solidFill>
              </a:rPr>
              <a:t>“Jesus spoke these words, lifted up His eyes to heaven, and said: “Father, the hour has come. Glorify Your Son, that Your Son also may glorify You,”</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Were Jesus and His Father one?  Did Jesus know why the Father sent Him?</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79850" y="0"/>
            <a:ext cx="92988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THEN WHY THE QUESTION?!</a:t>
            </a:r>
            <a:endParaRPr sz="5000" b="1" dirty="0">
              <a:solidFill>
                <a:srgbClr val="00FFFF"/>
              </a:solidFill>
            </a:endParaRPr>
          </a:p>
        </p:txBody>
      </p:sp>
      <p:sp>
        <p:nvSpPr>
          <p:cNvPr id="97" name="Google Shape;97;p20"/>
          <p:cNvSpPr txBox="1">
            <a:spLocks noGrp="1"/>
          </p:cNvSpPr>
          <p:nvPr>
            <p:ph type="subTitle" idx="1"/>
          </p:nvPr>
        </p:nvSpPr>
        <p:spPr>
          <a:xfrm>
            <a:off x="-188150" y="393875"/>
            <a:ext cx="9332100" cy="4749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Jesus did not just say “God has forsaken me.”  He said “My God, My God, WHY have you forsaken Me?”</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If this was indeed a prayer - or an actual conversation that Jesus was trying to have with His Father, out loud for all to hear - then did Jesus not understand WHY all of this was happening, and WHY His Father was not intervening?  That doesn’t match with what we’ve already read regarding how they are ONE.</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IF this was a prayer of Jesus, it is the ONLY prayer recorded of His where He does NOT start His prayer with </a:t>
            </a:r>
            <a:r>
              <a:rPr lang="en" sz="2000" i="1" dirty="0">
                <a:solidFill>
                  <a:schemeClr val="dk1"/>
                </a:solidFill>
              </a:rPr>
              <a:t>“Father”</a:t>
            </a:r>
            <a:r>
              <a:rPr lang="en" sz="2000" dirty="0">
                <a:solidFill>
                  <a:srgbClr val="00FFFF"/>
                </a:solidFill>
              </a:rPr>
              <a:t>, including two uttered from the cross!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Lk.23:34</a:t>
            </a:r>
            <a:r>
              <a:rPr lang="en" sz="2000" dirty="0">
                <a:solidFill>
                  <a:srgbClr val="FFFF00"/>
                </a:solidFill>
              </a:rPr>
              <a:t> </a:t>
            </a:r>
            <a:r>
              <a:rPr lang="en" sz="2000" i="1" dirty="0">
                <a:solidFill>
                  <a:schemeClr val="dk1"/>
                </a:solidFill>
              </a:rPr>
              <a:t>“Then Jesus said, “Father, forgive them, for they do not know what they do.”</a:t>
            </a:r>
            <a:endParaRPr sz="2000" i="1" dirty="0">
              <a:solidFill>
                <a:schemeClr val="dk1"/>
              </a:solidFill>
            </a:endParaRPr>
          </a:p>
          <a:p>
            <a:pPr marL="457200" lvl="0" indent="-355600" algn="l" rtl="0">
              <a:spcBef>
                <a:spcPts val="0"/>
              </a:spcBef>
              <a:spcAft>
                <a:spcPts val="0"/>
              </a:spcAft>
              <a:buClr>
                <a:srgbClr val="FFFF00"/>
              </a:buClr>
              <a:buSzPts val="2000"/>
              <a:buChar char="●"/>
            </a:pPr>
            <a:r>
              <a:rPr lang="en" sz="2000" u="sng" dirty="0">
                <a:solidFill>
                  <a:srgbClr val="FFFF00"/>
                </a:solidFill>
              </a:rPr>
              <a:t>Lk.23:46</a:t>
            </a:r>
            <a:r>
              <a:rPr lang="en" sz="2000" dirty="0">
                <a:solidFill>
                  <a:srgbClr val="00FFFF"/>
                </a:solidFill>
              </a:rPr>
              <a:t> </a:t>
            </a:r>
            <a:r>
              <a:rPr lang="en" sz="2000" i="1" dirty="0">
                <a:solidFill>
                  <a:schemeClr val="dk1"/>
                </a:solidFill>
              </a:rPr>
              <a:t>“And when Jesus had cried out with a loud voice, He said, “Father, ‘into Your hands I commit My spirit.’ ” Having said this, He breathed His last.”</a:t>
            </a:r>
            <a:endParaRPr sz="2000" i="1"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If it’s NOT a prayer, but rather a statement, then what is it’s deeper meaning?</a:t>
            </a:r>
            <a:endParaRPr sz="20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79850" y="0"/>
            <a:ext cx="9298800" cy="508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PRAYER, OR PROPHECY?</a:t>
            </a:r>
            <a:endParaRPr sz="5000" b="1">
              <a:solidFill>
                <a:srgbClr val="00FFFF"/>
              </a:solidFill>
            </a:endParaRPr>
          </a:p>
        </p:txBody>
      </p:sp>
      <p:sp>
        <p:nvSpPr>
          <p:cNvPr id="103" name="Google Shape;103;p21"/>
          <p:cNvSpPr txBox="1">
            <a:spLocks noGrp="1"/>
          </p:cNvSpPr>
          <p:nvPr>
            <p:ph type="subTitle" idx="1"/>
          </p:nvPr>
        </p:nvSpPr>
        <p:spPr>
          <a:xfrm>
            <a:off x="-188150" y="393875"/>
            <a:ext cx="9332100" cy="4749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have discussed how the word “forsake” means to renounce or entirely turn away from.</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We have seen that God forsakes those who break His covenant and sin against Him.</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We have seen that God does NOT forsake the righteous, those who trust Him, those who seek Him.  Instead He is with them wherever they go.</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We have seen how the Father loved everything that Jesus did, and was “well-pleased” with Him.</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We have seen that Jesus was One with His Father, that He knew why He was here, and what was going to happen to Him on the cross.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For me, personally, I do not see why Jesus’ Father would need to “turn His face away” from Jesus at the very moment that Jesus was committing the most selfless and loving act in all of history.  God was not forsaking Jesus in the traditional use of the word.  More was happening here.  And to solve this “mystery” we NEED to look at Psalm 22.  </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2824</Words>
  <Application>Microsoft Office PowerPoint</Application>
  <PresentationFormat>On-screen Show (16:9)</PresentationFormat>
  <Paragraphs>63</Paragraphs>
  <Slides>12</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Simple Dark</vt:lpstr>
      <vt:lpstr>WAS JESUS FORSAKEN?</vt:lpstr>
      <vt:lpstr>THE “EASY” ANSWER</vt:lpstr>
      <vt:lpstr>MEANING OF FORSAKE</vt:lpstr>
      <vt:lpstr>WHOM DOES GOD FORSAKE?</vt:lpstr>
      <vt:lpstr>GOD DOES NOT FORSAKE …</vt:lpstr>
      <vt:lpstr>HOW DID THE FATHER FEEL?</vt:lpstr>
      <vt:lpstr>DID JESUS KNOW HIS FATHER?</vt:lpstr>
      <vt:lpstr>THEN WHY THE QUESTION?!</vt:lpstr>
      <vt:lpstr>PRAYER, OR PROPHECY?</vt:lpstr>
      <vt:lpstr>PSALM 22:1-18 - PROPHECY</vt:lpstr>
      <vt:lpstr>PSALM 22:19-31 - GLORY</vt:lpstr>
      <vt:lpstr>REACTIONS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 JESUS FORSAKEN?</dc:title>
  <dc:creator>Eric Bridge</dc:creator>
  <cp:lastModifiedBy>Eric Bridge</cp:lastModifiedBy>
  <cp:revision>1</cp:revision>
  <dcterms:modified xsi:type="dcterms:W3CDTF">2024-03-31T02:51:40Z</dcterms:modified>
</cp:coreProperties>
</file>