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52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c8e4b035cf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c8e4b035cf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c8e4b035cf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c8e4b035cf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c8e4b035cf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c8e4b035cf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c8e4b035cf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c8e4b035cf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c8e4b035cf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c8e4b035cf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c8e4b035cf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c8e4b035cf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c8e4b035cf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c8e4b035cf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c8e4b035cf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c8e4b035cf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c8e4b035cf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c8e4b035cf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c8e4b035cf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c8e4b035cf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c8e4b035cf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c8e4b035cf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154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WHAT HAPPENED WHEN JESUS DIED?</a:t>
            </a:r>
            <a:endParaRPr sz="6000" b="1">
              <a:solidFill>
                <a:srgbClr val="00FFFF"/>
              </a:solidFill>
            </a:endParaRPr>
          </a:p>
        </p:txBody>
      </p:sp>
      <p:sp>
        <p:nvSpPr>
          <p:cNvPr id="55" name="Google Shape;55;p13"/>
          <p:cNvSpPr txBox="1">
            <a:spLocks noGrp="1"/>
          </p:cNvSpPr>
          <p:nvPr>
            <p:ph type="subTitle" idx="1"/>
          </p:nvPr>
        </p:nvSpPr>
        <p:spPr>
          <a:xfrm>
            <a:off x="0" y="1501200"/>
            <a:ext cx="9144000" cy="36423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sz="3000" u="sng">
                <a:solidFill>
                  <a:srgbClr val="FFFF00"/>
                </a:solidFill>
              </a:rPr>
              <a:t>Is.53:4-6</a:t>
            </a:r>
            <a:r>
              <a:rPr lang="en" sz="3000">
                <a:solidFill>
                  <a:schemeClr val="dk1"/>
                </a:solidFill>
              </a:rPr>
              <a:t> </a:t>
            </a:r>
            <a:r>
              <a:rPr lang="en" sz="3000">
                <a:solidFill>
                  <a:srgbClr val="00FFFF"/>
                </a:solidFill>
              </a:rPr>
              <a:t>(NKJV)</a:t>
            </a:r>
            <a:r>
              <a:rPr lang="en" sz="3000">
                <a:solidFill>
                  <a:schemeClr val="dk1"/>
                </a:solidFill>
              </a:rPr>
              <a:t> </a:t>
            </a:r>
            <a:r>
              <a:rPr lang="en" sz="3000" i="1">
                <a:solidFill>
                  <a:schemeClr val="dk1"/>
                </a:solidFill>
              </a:rPr>
              <a:t>“Surely </a:t>
            </a:r>
            <a:r>
              <a:rPr lang="en" sz="3000" i="1" u="sng">
                <a:solidFill>
                  <a:schemeClr val="dk1"/>
                </a:solidFill>
              </a:rPr>
              <a:t>He has borne our griefs and carried our sorrows</a:t>
            </a:r>
            <a:r>
              <a:rPr lang="en" sz="3000" i="1">
                <a:solidFill>
                  <a:schemeClr val="dk1"/>
                </a:solidFill>
              </a:rPr>
              <a:t>; Yet we esteemed Him stricken, smitten by God, and afflicted. 5 But He was wounded for our transgressions, He was bruised for our iniquities; </a:t>
            </a:r>
            <a:r>
              <a:rPr lang="en" sz="3000" i="1" u="sng">
                <a:solidFill>
                  <a:schemeClr val="dk1"/>
                </a:solidFill>
              </a:rPr>
              <a:t>The chastisement for our peace was upon Him, and by His stripes we are healed</a:t>
            </a:r>
            <a:r>
              <a:rPr lang="en" sz="3000" i="1">
                <a:solidFill>
                  <a:schemeClr val="dk1"/>
                </a:solidFill>
              </a:rPr>
              <a:t>. 6 All we like sheep have gone astray; We have turned, every one, to his own way; </a:t>
            </a:r>
            <a:r>
              <a:rPr lang="en" sz="3000" i="1" u="sng">
                <a:solidFill>
                  <a:schemeClr val="dk1"/>
                </a:solidFill>
              </a:rPr>
              <a:t>And the Lord has laid on Him the iniquity of us all</a:t>
            </a:r>
            <a:r>
              <a:rPr lang="en" sz="3000" i="1">
                <a:solidFill>
                  <a:schemeClr val="dk1"/>
                </a:solidFill>
              </a:rPr>
              <a:t>.”</a:t>
            </a:r>
            <a:endParaRPr sz="30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0" y="0"/>
            <a:ext cx="9144000" cy="46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NO MORE GOATS!</a:t>
            </a:r>
            <a:endParaRPr sz="5000" b="1">
              <a:solidFill>
                <a:srgbClr val="00FFFF"/>
              </a:solidFill>
            </a:endParaRPr>
          </a:p>
        </p:txBody>
      </p:sp>
      <p:sp>
        <p:nvSpPr>
          <p:cNvPr id="109" name="Google Shape;109;p22"/>
          <p:cNvSpPr txBox="1">
            <a:spLocks noGrp="1"/>
          </p:cNvSpPr>
          <p:nvPr>
            <p:ph type="subTitle" idx="1"/>
          </p:nvPr>
        </p:nvSpPr>
        <p:spPr>
          <a:xfrm>
            <a:off x="-181375" y="370875"/>
            <a:ext cx="9325200" cy="47724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Heb.10:1-4</a:t>
            </a:r>
            <a:r>
              <a:rPr lang="en" sz="2000">
                <a:solidFill>
                  <a:srgbClr val="00FFFF"/>
                </a:solidFill>
              </a:rPr>
              <a:t> </a:t>
            </a:r>
            <a:r>
              <a:rPr lang="en" sz="2000" i="1">
                <a:solidFill>
                  <a:schemeClr val="dk1"/>
                </a:solidFill>
              </a:rPr>
              <a:t>“For the law, having a shadow of the good things to come, and not the very image of the things, </a:t>
            </a:r>
            <a:r>
              <a:rPr lang="en" sz="2000" i="1" u="sng">
                <a:solidFill>
                  <a:schemeClr val="dk1"/>
                </a:solidFill>
              </a:rPr>
              <a:t>can never</a:t>
            </a:r>
            <a:r>
              <a:rPr lang="en" sz="2000" i="1">
                <a:solidFill>
                  <a:schemeClr val="dk1"/>
                </a:solidFill>
              </a:rPr>
              <a:t> with these same sacrifices, which they offer continually year by year, </a:t>
            </a:r>
            <a:r>
              <a:rPr lang="en" sz="2000" i="1" u="sng">
                <a:solidFill>
                  <a:schemeClr val="dk1"/>
                </a:solidFill>
              </a:rPr>
              <a:t>make those who approach perfect</a:t>
            </a:r>
            <a:r>
              <a:rPr lang="en" sz="2000" i="1">
                <a:solidFill>
                  <a:schemeClr val="dk1"/>
                </a:solidFill>
              </a:rPr>
              <a:t>. 2 For then would they not have ceased to be offered? For the worshipers, once purified, would have had no more consciousness of sins. 3 But in those sacrifices </a:t>
            </a:r>
            <a:r>
              <a:rPr lang="en" sz="2000" i="1" u="sng">
                <a:solidFill>
                  <a:schemeClr val="dk1"/>
                </a:solidFill>
              </a:rPr>
              <a:t>there is a reminder of sins every year</a:t>
            </a:r>
            <a:r>
              <a:rPr lang="en" sz="2000" i="1">
                <a:solidFill>
                  <a:schemeClr val="dk1"/>
                </a:solidFill>
              </a:rPr>
              <a:t>. 4 For </a:t>
            </a:r>
            <a:r>
              <a:rPr lang="en" sz="2000" i="1" u="sng">
                <a:solidFill>
                  <a:schemeClr val="dk1"/>
                </a:solidFill>
              </a:rPr>
              <a:t>it is not possible</a:t>
            </a:r>
            <a:r>
              <a:rPr lang="en" sz="2000" i="1">
                <a:solidFill>
                  <a:schemeClr val="dk1"/>
                </a:solidFill>
              </a:rPr>
              <a:t> that the blood of bulls and goats could take away sins.”</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Because of Christ’s death, what happens to sins instead?</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Ps.103:12</a:t>
            </a:r>
            <a:r>
              <a:rPr lang="en" sz="2000">
                <a:solidFill>
                  <a:srgbClr val="00FFFF"/>
                </a:solidFill>
              </a:rPr>
              <a:t> </a:t>
            </a:r>
            <a:r>
              <a:rPr lang="en" sz="2000" i="1">
                <a:solidFill>
                  <a:schemeClr val="dk1"/>
                </a:solidFill>
              </a:rPr>
              <a:t>“As far as the east is from the west, so far has He removed our transgressions from us.”</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Mic.7:19</a:t>
            </a:r>
            <a:r>
              <a:rPr lang="en" sz="2000">
                <a:solidFill>
                  <a:srgbClr val="00FFFF"/>
                </a:solidFill>
              </a:rPr>
              <a:t> </a:t>
            </a:r>
            <a:r>
              <a:rPr lang="en" sz="2000" i="1">
                <a:solidFill>
                  <a:schemeClr val="dk1"/>
                </a:solidFill>
              </a:rPr>
              <a:t>“He will again have compassion on us, and will subdue our iniquities. You will cast all our sins Into the depths of the sea.”</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Jer.31:34</a:t>
            </a:r>
            <a:r>
              <a:rPr lang="en" sz="2000">
                <a:solidFill>
                  <a:srgbClr val="00FFFF"/>
                </a:solidFill>
              </a:rPr>
              <a:t> </a:t>
            </a:r>
            <a:r>
              <a:rPr lang="en" sz="2000" i="1">
                <a:solidFill>
                  <a:schemeClr val="dk1"/>
                </a:solidFill>
              </a:rPr>
              <a:t>“For I will forgive their iniquity, and their sin I will remember no more.”</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Acts 3:19</a:t>
            </a:r>
            <a:r>
              <a:rPr lang="en" sz="2000">
                <a:solidFill>
                  <a:srgbClr val="00FFFF"/>
                </a:solidFill>
              </a:rPr>
              <a:t> </a:t>
            </a:r>
            <a:r>
              <a:rPr lang="en" sz="2000" i="1">
                <a:solidFill>
                  <a:schemeClr val="dk1"/>
                </a:solidFill>
              </a:rPr>
              <a:t>“Repent therefore and be converted, that your sins may be blotted out, so that times of refreshing may come from the presence of the Lord,”</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My fellow Christians - If you have not lost your faith, your sins are GONE!</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0" y="0"/>
            <a:ext cx="9144000" cy="46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700" b="1" dirty="0">
                <a:solidFill>
                  <a:srgbClr val="00FFFF"/>
                </a:solidFill>
              </a:rPr>
              <a:t>WHAT HIS DEATH DID NOT DO</a:t>
            </a:r>
            <a:endParaRPr sz="4700" b="1" dirty="0">
              <a:solidFill>
                <a:srgbClr val="00FFFF"/>
              </a:solidFill>
            </a:endParaRPr>
          </a:p>
        </p:txBody>
      </p:sp>
      <p:sp>
        <p:nvSpPr>
          <p:cNvPr id="115" name="Google Shape;115;p23"/>
          <p:cNvSpPr txBox="1">
            <a:spLocks noGrp="1"/>
          </p:cNvSpPr>
          <p:nvPr>
            <p:ph type="subTitle" idx="1"/>
          </p:nvPr>
        </p:nvSpPr>
        <p:spPr>
          <a:xfrm>
            <a:off x="-147525" y="370875"/>
            <a:ext cx="9291300" cy="4772400"/>
          </a:xfrm>
          <a:prstGeom prst="rect">
            <a:avLst/>
          </a:prstGeom>
        </p:spPr>
        <p:txBody>
          <a:bodyPr spcFirstLastPara="1" wrap="square" lIns="91425" tIns="91425" rIns="91425" bIns="91425" anchor="t" anchorCtr="0">
            <a:noAutofit/>
          </a:bodyPr>
          <a:lstStyle/>
          <a:p>
            <a:pPr marL="457200" lvl="0" indent="-361950" algn="l" rtl="0">
              <a:lnSpc>
                <a:spcPct val="90000"/>
              </a:lnSpc>
              <a:spcBef>
                <a:spcPts val="0"/>
              </a:spcBef>
              <a:spcAft>
                <a:spcPts val="0"/>
              </a:spcAft>
              <a:buClr>
                <a:srgbClr val="FFFF00"/>
              </a:buClr>
              <a:buSzPts val="2100"/>
              <a:buChar char="●"/>
            </a:pPr>
            <a:r>
              <a:rPr lang="en" sz="2100" dirty="0">
                <a:solidFill>
                  <a:srgbClr val="FFFF00"/>
                </a:solidFill>
              </a:rPr>
              <a:t>Lest we get the wrong idea, I want to remind us of two things Jesus’ death did NOT do.</a:t>
            </a:r>
            <a:endParaRPr sz="2100" dirty="0">
              <a:solidFill>
                <a:srgbClr val="FFFF00"/>
              </a:solidFill>
            </a:endParaRPr>
          </a:p>
          <a:p>
            <a:pPr marL="457200" lvl="0" indent="-361950" algn="l" rtl="0">
              <a:lnSpc>
                <a:spcPct val="90000"/>
              </a:lnSpc>
              <a:spcBef>
                <a:spcPts val="0"/>
              </a:spcBef>
              <a:spcAft>
                <a:spcPts val="0"/>
              </a:spcAft>
              <a:buClr>
                <a:schemeClr val="dk1"/>
              </a:buClr>
              <a:buSzPts val="2100"/>
              <a:buChar char="●"/>
            </a:pPr>
            <a:r>
              <a:rPr lang="en" sz="2100" dirty="0">
                <a:solidFill>
                  <a:schemeClr val="dk1"/>
                </a:solidFill>
              </a:rPr>
              <a:t>It does not stop our bodies from physically dying.  As we already observed, physical death still comes to all men.  So Jesus did not physically die so that we will not.  (Death is the last “enemy” destroyed.”)</a:t>
            </a:r>
            <a:endParaRPr sz="2100" dirty="0">
              <a:solidFill>
                <a:schemeClr val="dk1"/>
              </a:solidFill>
            </a:endParaRPr>
          </a:p>
          <a:p>
            <a:pPr marL="457200" lvl="0" indent="-361950" algn="l" rtl="0">
              <a:lnSpc>
                <a:spcPct val="90000"/>
              </a:lnSpc>
              <a:spcBef>
                <a:spcPts val="0"/>
              </a:spcBef>
              <a:spcAft>
                <a:spcPts val="0"/>
              </a:spcAft>
              <a:buClr>
                <a:srgbClr val="00FFFF"/>
              </a:buClr>
              <a:buSzPts val="2100"/>
              <a:buChar char="●"/>
            </a:pPr>
            <a:r>
              <a:rPr lang="en" sz="2100" dirty="0">
                <a:solidFill>
                  <a:srgbClr val="00FFFF"/>
                </a:solidFill>
              </a:rPr>
              <a:t>Likewise, Jesus’ death does NOT mean no one will be in hell for eternity.  Some might teach that no one will be in hell, but 1) Jesus clearly taught the opposite, and 2) His apostles and prophets taught the opposite, even after Jesus was raised from the dead.</a:t>
            </a:r>
            <a:endParaRPr sz="2100" dirty="0">
              <a:solidFill>
                <a:srgbClr val="00FFFF"/>
              </a:solidFill>
            </a:endParaRPr>
          </a:p>
          <a:p>
            <a:pPr marL="457200" lvl="0" indent="-361950" algn="l" rtl="0">
              <a:lnSpc>
                <a:spcPct val="90000"/>
              </a:lnSpc>
              <a:spcBef>
                <a:spcPts val="0"/>
              </a:spcBef>
              <a:spcAft>
                <a:spcPts val="0"/>
              </a:spcAft>
              <a:buClr>
                <a:srgbClr val="FFFF00"/>
              </a:buClr>
              <a:buSzPts val="2100"/>
              <a:buChar char="●"/>
            </a:pPr>
            <a:r>
              <a:rPr lang="en" sz="2100" dirty="0">
                <a:solidFill>
                  <a:srgbClr val="FFFF00"/>
                </a:solidFill>
              </a:rPr>
              <a:t>Jesus is described as the “door”, as the “way”, as the “bread”, etc.  But YOU have to choose to open that door, to walk on that way, and to partake of that bread.</a:t>
            </a:r>
            <a:endParaRPr sz="2100" dirty="0">
              <a:solidFill>
                <a:srgbClr val="FFFF00"/>
              </a:solidFill>
            </a:endParaRPr>
          </a:p>
          <a:p>
            <a:pPr marL="457200" lvl="0" indent="-361950" algn="l" rtl="0">
              <a:lnSpc>
                <a:spcPct val="90000"/>
              </a:lnSpc>
              <a:spcBef>
                <a:spcPts val="0"/>
              </a:spcBef>
              <a:spcAft>
                <a:spcPts val="0"/>
              </a:spcAft>
              <a:buClr>
                <a:schemeClr val="dk1"/>
              </a:buClr>
              <a:buSzPts val="2100"/>
              <a:buChar char="●"/>
            </a:pPr>
            <a:r>
              <a:rPr lang="en" sz="2100" dirty="0">
                <a:solidFill>
                  <a:schemeClr val="dk1"/>
                </a:solidFill>
              </a:rPr>
              <a:t>His death, which gives us all a chance, was UN-conditional grace for all.</a:t>
            </a:r>
            <a:endParaRPr sz="2100" dirty="0">
              <a:solidFill>
                <a:schemeClr val="dk1"/>
              </a:solidFill>
            </a:endParaRPr>
          </a:p>
          <a:p>
            <a:pPr marL="457200" lvl="0" indent="-361950" algn="l" rtl="0">
              <a:lnSpc>
                <a:spcPct val="90000"/>
              </a:lnSpc>
              <a:spcBef>
                <a:spcPts val="0"/>
              </a:spcBef>
              <a:spcAft>
                <a:spcPts val="0"/>
              </a:spcAft>
              <a:buClr>
                <a:srgbClr val="00FFFF"/>
              </a:buClr>
              <a:buSzPts val="2100"/>
              <a:buChar char="●"/>
            </a:pPr>
            <a:r>
              <a:rPr lang="en" sz="2100" dirty="0">
                <a:solidFill>
                  <a:srgbClr val="00FFFF"/>
                </a:solidFill>
              </a:rPr>
              <a:t>But eternal salvation is CONDITIONAL to obeying His gospel!</a:t>
            </a:r>
            <a:endParaRPr sz="2100" dirty="0">
              <a:solidFill>
                <a:srgbClr val="00FFFF"/>
              </a:solidFill>
            </a:endParaRPr>
          </a:p>
          <a:p>
            <a:pPr marL="457200" lvl="0" indent="-361950" algn="l" rtl="0">
              <a:lnSpc>
                <a:spcPct val="90000"/>
              </a:lnSpc>
              <a:spcBef>
                <a:spcPts val="0"/>
              </a:spcBef>
              <a:spcAft>
                <a:spcPts val="0"/>
              </a:spcAft>
              <a:buClr>
                <a:srgbClr val="FFFF00"/>
              </a:buClr>
              <a:buSzPts val="2100"/>
              <a:buChar char="●"/>
            </a:pPr>
            <a:r>
              <a:rPr lang="en" sz="2100" u="sng" dirty="0">
                <a:solidFill>
                  <a:srgbClr val="FFFF00"/>
                </a:solidFill>
              </a:rPr>
              <a:t>Heb.5:9</a:t>
            </a:r>
            <a:r>
              <a:rPr lang="en" sz="2100" dirty="0">
                <a:solidFill>
                  <a:srgbClr val="00FFFF"/>
                </a:solidFill>
              </a:rPr>
              <a:t> </a:t>
            </a:r>
            <a:r>
              <a:rPr lang="en" sz="2100" i="1" dirty="0">
                <a:solidFill>
                  <a:schemeClr val="dk1"/>
                </a:solidFill>
              </a:rPr>
              <a:t>“And having been perfected, He became the author of eternal salvation </a:t>
            </a:r>
            <a:r>
              <a:rPr lang="en" sz="2100" i="1" u="sng" dirty="0">
                <a:solidFill>
                  <a:schemeClr val="dk1"/>
                </a:solidFill>
              </a:rPr>
              <a:t>to all who obey Him</a:t>
            </a:r>
            <a:r>
              <a:rPr lang="en" sz="2100" i="1" dirty="0">
                <a:solidFill>
                  <a:schemeClr val="dk1"/>
                </a:solidFill>
              </a:rPr>
              <a:t>,”</a:t>
            </a:r>
            <a:endParaRPr sz="21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0" y="0"/>
            <a:ext cx="9144000" cy="46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00" b="1">
                <a:solidFill>
                  <a:srgbClr val="00FFFF"/>
                </a:solidFill>
              </a:rPr>
              <a:t>ONE LAST THOUGHT …</a:t>
            </a:r>
            <a:endParaRPr sz="4800" b="1">
              <a:solidFill>
                <a:srgbClr val="00FFFF"/>
              </a:solidFill>
            </a:endParaRPr>
          </a:p>
        </p:txBody>
      </p:sp>
      <p:sp>
        <p:nvSpPr>
          <p:cNvPr id="121" name="Google Shape;121;p24"/>
          <p:cNvSpPr txBox="1">
            <a:spLocks noGrp="1"/>
          </p:cNvSpPr>
          <p:nvPr>
            <p:ph type="subTitle" idx="1"/>
          </p:nvPr>
        </p:nvSpPr>
        <p:spPr>
          <a:xfrm>
            <a:off x="-147525" y="370875"/>
            <a:ext cx="9291300" cy="47724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The date of me preaching this lesson is April 7, 2024.  Tomorrow, on April 8th, 2024, at 3:44 in the afternoon in Martinsville, we will under cover of darkness during a very rare solar eclipse.</a:t>
            </a:r>
            <a:endParaRPr sz="2000">
              <a:solidFill>
                <a:srgbClr val="FFFF00"/>
              </a:solidFill>
            </a:endParaRPr>
          </a:p>
          <a:p>
            <a:pPr marL="457200" lvl="0" indent="-355600" algn="l" rtl="0">
              <a:lnSpc>
                <a:spcPct val="90000"/>
              </a:lnSpc>
              <a:spcBef>
                <a:spcPts val="0"/>
              </a:spcBef>
              <a:spcAft>
                <a:spcPts val="0"/>
              </a:spcAft>
              <a:buClr>
                <a:schemeClr val="dk1"/>
              </a:buClr>
              <a:buSzPts val="2000"/>
              <a:buChar char="●"/>
            </a:pPr>
            <a:r>
              <a:rPr lang="en" sz="2000">
                <a:solidFill>
                  <a:schemeClr val="dk1"/>
                </a:solidFill>
              </a:rPr>
              <a:t>MILLIONS of people will be lining the streets, their yards, their parking lots - in wonder regarding what is happening with our earth, moon and sun.</a:t>
            </a:r>
            <a:endParaRPr sz="200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How many of those millions of people will be thinking about Who has caused this to happen in the first place?</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Ps.19:1</a:t>
            </a:r>
            <a:r>
              <a:rPr lang="en" sz="2000">
                <a:solidFill>
                  <a:srgbClr val="FFFF00"/>
                </a:solidFill>
              </a:rPr>
              <a:t> </a:t>
            </a:r>
            <a:r>
              <a:rPr lang="en" sz="2000" i="1">
                <a:solidFill>
                  <a:schemeClr val="dk1"/>
                </a:solidFill>
              </a:rPr>
              <a:t>“The heavens declare the glory of God; and the firmament shows His handiwork.”</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What we have talked about today in this lesson, Jesus’ death, took place 1991 years + 5-7 days ago.  And do you remember what happened from 12pm until 3pm right before Jesus died?</a:t>
            </a:r>
            <a:endParaRPr sz="2000">
              <a:solidFill>
                <a:srgbClr val="FFFF00"/>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Lk.23:44-46</a:t>
            </a:r>
            <a:r>
              <a:rPr lang="en" sz="2000">
                <a:solidFill>
                  <a:srgbClr val="FFFF00"/>
                </a:solidFill>
              </a:rPr>
              <a:t> </a:t>
            </a:r>
            <a:r>
              <a:rPr lang="en" sz="2000" i="1">
                <a:solidFill>
                  <a:schemeClr val="dk1"/>
                </a:solidFill>
              </a:rPr>
              <a:t>“Now it was about the sixth hour, and </a:t>
            </a:r>
            <a:r>
              <a:rPr lang="en" sz="2000" i="1" u="sng">
                <a:solidFill>
                  <a:schemeClr val="dk1"/>
                </a:solidFill>
              </a:rPr>
              <a:t>there was darkness over all the earth</a:t>
            </a:r>
            <a:r>
              <a:rPr lang="en" sz="2000" i="1">
                <a:solidFill>
                  <a:schemeClr val="dk1"/>
                </a:solidFill>
              </a:rPr>
              <a:t> until the ninth hour. 45 Then </a:t>
            </a:r>
            <a:r>
              <a:rPr lang="en" sz="2000" i="1" u="sng">
                <a:solidFill>
                  <a:schemeClr val="dk1"/>
                </a:solidFill>
              </a:rPr>
              <a:t>the sun was darkened</a:t>
            </a:r>
            <a:r>
              <a:rPr lang="en" sz="2000" i="1">
                <a:solidFill>
                  <a:schemeClr val="dk1"/>
                </a:solidFill>
              </a:rPr>
              <a:t>, and the veil of the temple was torn in two. 46 And when Jesus had cried out with a loud voice, He said, “Father, ‘into Your hands I commit My spirit.’ ” Having said this, He breathed His last.”</a:t>
            </a:r>
            <a:r>
              <a:rPr lang="en" sz="2000">
                <a:solidFill>
                  <a:srgbClr val="FFFF00"/>
                </a:solidFill>
              </a:rPr>
              <a:t>  </a:t>
            </a:r>
            <a:r>
              <a:rPr lang="en" sz="2000">
                <a:solidFill>
                  <a:srgbClr val="00FFFF"/>
                </a:solidFill>
              </a:rPr>
              <a:t>Creation declared its Creator’s glory that day!</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BEYOND OUR GRASP?</a:t>
            </a:r>
            <a:endParaRPr sz="5000" b="1">
              <a:solidFill>
                <a:srgbClr val="00FFFF"/>
              </a:solidFill>
            </a:endParaRPr>
          </a:p>
        </p:txBody>
      </p:sp>
      <p:sp>
        <p:nvSpPr>
          <p:cNvPr id="61" name="Google Shape;61;p14"/>
          <p:cNvSpPr txBox="1">
            <a:spLocks noGrp="1"/>
          </p:cNvSpPr>
          <p:nvPr>
            <p:ph type="subTitle" idx="1"/>
          </p:nvPr>
        </p:nvSpPr>
        <p:spPr>
          <a:xfrm>
            <a:off x="-140775" y="496800"/>
            <a:ext cx="9284700" cy="4646700"/>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rgbClr val="FFFF00"/>
              </a:buClr>
              <a:buSzPts val="2500"/>
              <a:buChar char="●"/>
            </a:pPr>
            <a:r>
              <a:rPr lang="en" sz="2500">
                <a:solidFill>
                  <a:srgbClr val="FFFF00"/>
                </a:solidFill>
              </a:rPr>
              <a:t>I am not convinced that we human beings can fully grasp the magnitude of what our Father, the Holy Spirit, and Jesus accomplished in His death on the cross.  Because we do not see sin in the same way that a Holy Creator does, I’m not sure we can comprehend the enormity of had to happen for our sins to be forgiven.  Nothing like this had ever happened before, nor will it ever happen again.</a:t>
            </a:r>
            <a:endParaRPr sz="2500">
              <a:solidFill>
                <a:srgbClr val="FFFF00"/>
              </a:solidFill>
            </a:endParaRPr>
          </a:p>
          <a:p>
            <a:pPr marL="457200" lvl="0" indent="-387350" algn="l" rtl="0">
              <a:lnSpc>
                <a:spcPct val="90000"/>
              </a:lnSpc>
              <a:spcBef>
                <a:spcPts val="0"/>
              </a:spcBef>
              <a:spcAft>
                <a:spcPts val="0"/>
              </a:spcAft>
              <a:buClr>
                <a:schemeClr val="dk1"/>
              </a:buClr>
              <a:buSzPts val="2500"/>
              <a:buChar char="●"/>
            </a:pPr>
            <a:r>
              <a:rPr lang="en" sz="2500">
                <a:solidFill>
                  <a:schemeClr val="dk1"/>
                </a:solidFill>
              </a:rPr>
              <a:t>Even those angels who sinned, like Satan, and rebelled against God, do NOT get an opportunity at forgiveness.</a:t>
            </a:r>
            <a:endParaRPr sz="2500">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u="sng">
                <a:solidFill>
                  <a:srgbClr val="FFFF00"/>
                </a:solidFill>
              </a:rPr>
              <a:t>Heb.2:16</a:t>
            </a:r>
            <a:r>
              <a:rPr lang="en" sz="2500">
                <a:solidFill>
                  <a:schemeClr val="dk1"/>
                </a:solidFill>
              </a:rPr>
              <a:t> </a:t>
            </a:r>
            <a:r>
              <a:rPr lang="en" sz="2500" i="1">
                <a:solidFill>
                  <a:schemeClr val="dk1"/>
                </a:solidFill>
              </a:rPr>
              <a:t>“For indeed He does not give aid to angels, but He does give aid to the seed of Abraham.”</a:t>
            </a:r>
            <a:endParaRPr sz="2500" i="1">
              <a:solidFill>
                <a:schemeClr val="dk1"/>
              </a:solidFill>
            </a:endParaRPr>
          </a:p>
          <a:p>
            <a:pPr marL="457200" lvl="0" indent="-387350" algn="l" rtl="0">
              <a:lnSpc>
                <a:spcPct val="90000"/>
              </a:lnSpc>
              <a:spcBef>
                <a:spcPts val="0"/>
              </a:spcBef>
              <a:spcAft>
                <a:spcPts val="0"/>
              </a:spcAft>
              <a:buClr>
                <a:srgbClr val="00FFFF"/>
              </a:buClr>
              <a:buSzPts val="2500"/>
              <a:buChar char="●"/>
            </a:pPr>
            <a:r>
              <a:rPr lang="en" sz="2500">
                <a:solidFill>
                  <a:srgbClr val="00FFFF"/>
                </a:solidFill>
              </a:rPr>
              <a:t>But God does try to impart to us what happened on that day, so we will try to understand it better today.</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46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TO JESUS?</a:t>
            </a:r>
            <a:endParaRPr sz="5000" b="1">
              <a:solidFill>
                <a:srgbClr val="00FFFF"/>
              </a:solidFill>
            </a:endParaRPr>
          </a:p>
        </p:txBody>
      </p:sp>
      <p:sp>
        <p:nvSpPr>
          <p:cNvPr id="67" name="Google Shape;67;p15"/>
          <p:cNvSpPr txBox="1">
            <a:spLocks noGrp="1"/>
          </p:cNvSpPr>
          <p:nvPr>
            <p:ph type="subTitle" idx="1"/>
          </p:nvPr>
        </p:nvSpPr>
        <p:spPr>
          <a:xfrm>
            <a:off x="-140775" y="360050"/>
            <a:ext cx="9284700" cy="4783200"/>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FFFF00"/>
              </a:buClr>
              <a:buSzPts val="1900"/>
              <a:buChar char="●"/>
            </a:pPr>
            <a:r>
              <a:rPr lang="en" sz="1900">
                <a:solidFill>
                  <a:srgbClr val="FFFF00"/>
                </a:solidFill>
              </a:rPr>
              <a:t>Jesus, our mighty God and Creator in human form on this earth, Immanuel - “God with us.” - experienced something entirely new, and terrifying.  He experienced the pain, fear and agony of death.  For us, death is just another part of life.  But not for God!</a:t>
            </a:r>
            <a:endParaRPr sz="1900">
              <a:solidFill>
                <a:srgbClr val="FFFF00"/>
              </a:solidFill>
            </a:endParaRPr>
          </a:p>
          <a:p>
            <a:pPr marL="457200" lvl="0" indent="-349250" algn="l" rtl="0">
              <a:lnSpc>
                <a:spcPct val="90000"/>
              </a:lnSpc>
              <a:spcBef>
                <a:spcPts val="0"/>
              </a:spcBef>
              <a:spcAft>
                <a:spcPts val="0"/>
              </a:spcAft>
              <a:buClr>
                <a:schemeClr val="dk1"/>
              </a:buClr>
              <a:buSzPts val="1900"/>
              <a:buChar char="●"/>
            </a:pPr>
            <a:r>
              <a:rPr lang="en" sz="1900">
                <a:solidFill>
                  <a:schemeClr val="dk1"/>
                </a:solidFill>
              </a:rPr>
              <a:t>He experienced the separation of His spirit from His human body.  </a:t>
            </a:r>
            <a:r>
              <a:rPr lang="en" sz="1900" u="sng">
                <a:solidFill>
                  <a:srgbClr val="FFFF00"/>
                </a:solidFill>
              </a:rPr>
              <a:t>John 19:30</a:t>
            </a:r>
            <a:r>
              <a:rPr lang="en" sz="1900">
                <a:solidFill>
                  <a:srgbClr val="FFFF00"/>
                </a:solidFill>
              </a:rPr>
              <a:t> </a:t>
            </a:r>
            <a:r>
              <a:rPr lang="en" sz="1900" i="1">
                <a:solidFill>
                  <a:schemeClr val="dk1"/>
                </a:solidFill>
              </a:rPr>
              <a:t>“So when Jesus had received the sour wine, He said, “It is finished!” And bowing His head, He gave up His spirit.”  </a:t>
            </a:r>
            <a:r>
              <a:rPr lang="en" sz="1900">
                <a:solidFill>
                  <a:schemeClr val="dk1"/>
                </a:solidFill>
              </a:rPr>
              <a:t>He GAVE it.  It wasn’t taken.</a:t>
            </a:r>
            <a:endParaRPr sz="1900">
              <a:solidFill>
                <a:schemeClr val="dk1"/>
              </a:solidFill>
            </a:endParaRPr>
          </a:p>
          <a:p>
            <a:pPr marL="457200" lvl="0" indent="-349250" algn="l" rtl="0">
              <a:lnSpc>
                <a:spcPct val="90000"/>
              </a:lnSpc>
              <a:spcBef>
                <a:spcPts val="0"/>
              </a:spcBef>
              <a:spcAft>
                <a:spcPts val="0"/>
              </a:spcAft>
              <a:buClr>
                <a:srgbClr val="00FFFF"/>
              </a:buClr>
              <a:buSzPts val="1900"/>
              <a:buChar char="●"/>
            </a:pPr>
            <a:r>
              <a:rPr lang="en" sz="1900">
                <a:solidFill>
                  <a:srgbClr val="00FFFF"/>
                </a:solidFill>
              </a:rPr>
              <a:t>He also felt the weight, and to some extent even the punishment of OUR sins. </a:t>
            </a:r>
            <a:r>
              <a:rPr lang="en" sz="1900">
                <a:solidFill>
                  <a:srgbClr val="FFFF00"/>
                </a:solidFill>
              </a:rPr>
              <a:t> </a:t>
            </a:r>
            <a:r>
              <a:rPr lang="en" sz="1900" i="1">
                <a:solidFill>
                  <a:schemeClr val="dk1"/>
                </a:solidFill>
              </a:rPr>
              <a:t>“the Lord </a:t>
            </a:r>
            <a:r>
              <a:rPr lang="en" sz="1900" i="1" u="sng">
                <a:solidFill>
                  <a:schemeClr val="dk1"/>
                </a:solidFill>
              </a:rPr>
              <a:t>has laid on Him the iniquity of us all</a:t>
            </a:r>
            <a:r>
              <a:rPr lang="en" sz="1900" i="1">
                <a:solidFill>
                  <a:schemeClr val="dk1"/>
                </a:solidFill>
              </a:rPr>
              <a:t>.”</a:t>
            </a:r>
            <a:r>
              <a:rPr lang="en" sz="1900">
                <a:solidFill>
                  <a:srgbClr val="FFFF00"/>
                </a:solidFill>
              </a:rPr>
              <a:t>  </a:t>
            </a:r>
            <a:r>
              <a:rPr lang="en" sz="1900" u="sng">
                <a:solidFill>
                  <a:srgbClr val="FFFF00"/>
                </a:solidFill>
              </a:rPr>
              <a:t>2 Cor.5:21</a:t>
            </a:r>
            <a:r>
              <a:rPr lang="en" sz="1900">
                <a:solidFill>
                  <a:srgbClr val="FFFF00"/>
                </a:solidFill>
              </a:rPr>
              <a:t> </a:t>
            </a:r>
            <a:r>
              <a:rPr lang="en" sz="1900" i="1">
                <a:solidFill>
                  <a:schemeClr val="dk1"/>
                </a:solidFill>
              </a:rPr>
              <a:t>“For He made Him who knew no sin </a:t>
            </a:r>
            <a:r>
              <a:rPr lang="en" sz="1900" i="1" u="sng">
                <a:solidFill>
                  <a:schemeClr val="dk1"/>
                </a:solidFill>
              </a:rPr>
              <a:t>to be sin for us</a:t>
            </a:r>
            <a:r>
              <a:rPr lang="en" sz="1900" i="1">
                <a:solidFill>
                  <a:schemeClr val="dk1"/>
                </a:solidFill>
              </a:rPr>
              <a:t>, that we might become the righteousness of God in Him.”</a:t>
            </a:r>
            <a:r>
              <a:rPr lang="en" sz="1900">
                <a:solidFill>
                  <a:srgbClr val="FFFF00"/>
                </a:solidFill>
              </a:rPr>
              <a:t>  </a:t>
            </a:r>
            <a:r>
              <a:rPr lang="en" sz="1900">
                <a:solidFill>
                  <a:srgbClr val="00FFFF"/>
                </a:solidFill>
              </a:rPr>
              <a:t>We cannot know what that feels like.  This may indeed be what He was dreading most in His prayer to His Father in the garden, when He was sweating drops of blood.</a:t>
            </a:r>
            <a:endParaRPr sz="1900">
              <a:solidFill>
                <a:srgbClr val="00FFFF"/>
              </a:solidFill>
            </a:endParaRPr>
          </a:p>
          <a:p>
            <a:pPr marL="457200" lvl="0" indent="-349250" algn="l" rtl="0">
              <a:lnSpc>
                <a:spcPct val="90000"/>
              </a:lnSpc>
              <a:spcBef>
                <a:spcPts val="0"/>
              </a:spcBef>
              <a:spcAft>
                <a:spcPts val="0"/>
              </a:spcAft>
              <a:buClr>
                <a:srgbClr val="FFFF00"/>
              </a:buClr>
              <a:buSzPts val="1900"/>
              <a:buChar char="●"/>
            </a:pPr>
            <a:r>
              <a:rPr lang="en" sz="1900">
                <a:solidFill>
                  <a:srgbClr val="FFFF00"/>
                </a:solidFill>
              </a:rPr>
              <a:t>He did NOT bear the guilt of our sins.  Voluntarily taking them upon Himself in no way made Him guilty of MY sins.  But having carried the weight of those sins myself for a time, I can just imagine that bearing the sins of mankind would feel like a crushing burden.  Remember your baptism?!</a:t>
            </a:r>
            <a:endParaRPr sz="1900">
              <a:solidFill>
                <a:srgbClr val="FFFF00"/>
              </a:solidFill>
            </a:endParaRPr>
          </a:p>
          <a:p>
            <a:pPr marL="457200" lvl="0" indent="-349250" algn="l" rtl="0">
              <a:lnSpc>
                <a:spcPct val="90000"/>
              </a:lnSpc>
              <a:spcBef>
                <a:spcPts val="0"/>
              </a:spcBef>
              <a:spcAft>
                <a:spcPts val="0"/>
              </a:spcAft>
              <a:buClr>
                <a:srgbClr val="FFFF00"/>
              </a:buClr>
              <a:buSzPts val="1900"/>
              <a:buChar char="●"/>
            </a:pPr>
            <a:r>
              <a:rPr lang="en" sz="1900" u="sng">
                <a:solidFill>
                  <a:srgbClr val="FFFF00"/>
                </a:solidFill>
              </a:rPr>
              <a:t>1 Pet.2:24</a:t>
            </a:r>
            <a:r>
              <a:rPr lang="en" sz="1900">
                <a:solidFill>
                  <a:srgbClr val="FFFF00"/>
                </a:solidFill>
              </a:rPr>
              <a:t> </a:t>
            </a:r>
            <a:r>
              <a:rPr lang="en" sz="1900" i="1">
                <a:solidFill>
                  <a:schemeClr val="dk1"/>
                </a:solidFill>
              </a:rPr>
              <a:t>“who Himself bore our sins in His own body on the tree,...”</a:t>
            </a:r>
            <a:endParaRPr sz="19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0" y="0"/>
            <a:ext cx="91440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dirty="0">
                <a:solidFill>
                  <a:srgbClr val="00FFFF"/>
                </a:solidFill>
              </a:rPr>
              <a:t>ATONEMENT / PROPITIATION</a:t>
            </a:r>
            <a:endParaRPr sz="4900" b="1" dirty="0">
              <a:solidFill>
                <a:srgbClr val="00FFFF"/>
              </a:solidFill>
            </a:endParaRPr>
          </a:p>
        </p:txBody>
      </p:sp>
      <p:sp>
        <p:nvSpPr>
          <p:cNvPr id="73" name="Google Shape;73;p16"/>
          <p:cNvSpPr txBox="1">
            <a:spLocks noGrp="1"/>
          </p:cNvSpPr>
          <p:nvPr>
            <p:ph type="subTitle" idx="1"/>
          </p:nvPr>
        </p:nvSpPr>
        <p:spPr>
          <a:xfrm>
            <a:off x="-140775" y="360050"/>
            <a:ext cx="9284700" cy="47832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dirty="0">
                <a:solidFill>
                  <a:srgbClr val="FFFF00"/>
                </a:solidFill>
              </a:rPr>
              <a:t>These are big words, but SO important.  Atonement is the Old Testament equivalent, used 90 times, HALF in Leviticus!  Hebrew “kippur” - to repay a debt, to purify.  Propitiation is trying to express the same concept in Greek -  “hilasterion” - the “mercy seat”, regaining the goodwill and favor of a deity.</a:t>
            </a:r>
            <a:endParaRPr sz="2000" dirty="0">
              <a:solidFill>
                <a:srgbClr val="FFFF00"/>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Lev.17:11</a:t>
            </a:r>
            <a:r>
              <a:rPr lang="en" sz="2000" dirty="0">
                <a:solidFill>
                  <a:srgbClr val="FFFF00"/>
                </a:solidFill>
              </a:rPr>
              <a:t> </a:t>
            </a:r>
            <a:r>
              <a:rPr lang="en" sz="2000" i="1" dirty="0">
                <a:solidFill>
                  <a:schemeClr val="dk1"/>
                </a:solidFill>
              </a:rPr>
              <a:t>“For the life of the flesh is in the blood, and I have given it to you upon the altar to make atonement for your souls; for it is the blood that makes atonement for the soul.”</a:t>
            </a:r>
            <a:endParaRPr sz="2000" i="1" dirty="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Lev.16:15</a:t>
            </a:r>
            <a:r>
              <a:rPr lang="en" sz="2000" dirty="0">
                <a:solidFill>
                  <a:srgbClr val="FFFF00"/>
                </a:solidFill>
              </a:rPr>
              <a:t> </a:t>
            </a:r>
            <a:r>
              <a:rPr lang="en" sz="2000" i="1" dirty="0">
                <a:solidFill>
                  <a:schemeClr val="dk1"/>
                </a:solidFill>
              </a:rPr>
              <a:t>“Then he shall kill the goat of the sin offering, which is for the people, bring its blood inside the veil, do with that blood as he did with the blood of the bull, and sprinkle it on the mercy seat and before the mercy seat.”</a:t>
            </a:r>
            <a:r>
              <a:rPr lang="en" sz="2000" dirty="0">
                <a:solidFill>
                  <a:srgbClr val="FFFF00"/>
                </a:solidFill>
              </a:rPr>
              <a:t>  </a:t>
            </a:r>
            <a:r>
              <a:rPr lang="en" sz="2000" dirty="0">
                <a:solidFill>
                  <a:srgbClr val="00FFFF"/>
                </a:solidFill>
              </a:rPr>
              <a:t>This was done every year, on the “Day of Atonement”.</a:t>
            </a:r>
            <a:endParaRPr sz="2000" dirty="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Rom.3:25</a:t>
            </a:r>
            <a:r>
              <a:rPr lang="en" sz="2000" dirty="0">
                <a:solidFill>
                  <a:srgbClr val="FFFF00"/>
                </a:solidFill>
              </a:rPr>
              <a:t> </a:t>
            </a:r>
            <a:r>
              <a:rPr lang="en" sz="2000" i="1" dirty="0">
                <a:solidFill>
                  <a:schemeClr val="dk1"/>
                </a:solidFill>
              </a:rPr>
              <a:t>“whom God set forth as a propitiation by His blood, through faith, to demonstrate His righteousness, because in His forbearance God had passed over the sins that were previously committed,”</a:t>
            </a:r>
            <a:endParaRPr sz="2000" i="1" dirty="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1 Jn.2:2</a:t>
            </a:r>
            <a:r>
              <a:rPr lang="en" sz="2000" dirty="0">
                <a:solidFill>
                  <a:srgbClr val="FFFF00"/>
                </a:solidFill>
              </a:rPr>
              <a:t> </a:t>
            </a:r>
            <a:r>
              <a:rPr lang="en" sz="2000" i="1" dirty="0">
                <a:solidFill>
                  <a:schemeClr val="dk1"/>
                </a:solidFill>
              </a:rPr>
              <a:t>“And He Himself is the propitiation for our sins, and not for ours only but also for the whole world.”</a:t>
            </a:r>
            <a:endParaRPr sz="2000" i="1" dirty="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dirty="0">
                <a:solidFill>
                  <a:srgbClr val="00FFFF"/>
                </a:solidFill>
              </a:rPr>
              <a:t>Jesus’ blood has made atonement for sin FOR ALL TIME.  (See Hebrews 9)</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0" y="0"/>
            <a:ext cx="9144000" cy="46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THREE “R”s</a:t>
            </a:r>
            <a:endParaRPr sz="5000" b="1">
              <a:solidFill>
                <a:srgbClr val="00FFFF"/>
              </a:solidFill>
            </a:endParaRPr>
          </a:p>
        </p:txBody>
      </p:sp>
      <p:sp>
        <p:nvSpPr>
          <p:cNvPr id="79" name="Google Shape;79;p17"/>
          <p:cNvSpPr txBox="1">
            <a:spLocks noGrp="1"/>
          </p:cNvSpPr>
          <p:nvPr>
            <p:ph type="subTitle" idx="1"/>
          </p:nvPr>
        </p:nvSpPr>
        <p:spPr>
          <a:xfrm>
            <a:off x="-181375" y="360050"/>
            <a:ext cx="9325200" cy="4783200"/>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00FFFF"/>
              </a:buClr>
              <a:buSzPts val="1900"/>
              <a:buChar char="●"/>
            </a:pPr>
            <a:r>
              <a:rPr lang="en" sz="1900">
                <a:solidFill>
                  <a:srgbClr val="00FFFF"/>
                </a:solidFill>
              </a:rPr>
              <a:t>RANSOM, REDEMPTION, AND RECONCILIATION.</a:t>
            </a:r>
            <a:endParaRPr sz="1900">
              <a:solidFill>
                <a:srgbClr val="00FFFF"/>
              </a:solidFill>
            </a:endParaRPr>
          </a:p>
          <a:p>
            <a:pPr marL="457200" lvl="0" indent="-349250" algn="l" rtl="0">
              <a:lnSpc>
                <a:spcPct val="90000"/>
              </a:lnSpc>
              <a:spcBef>
                <a:spcPts val="0"/>
              </a:spcBef>
              <a:spcAft>
                <a:spcPts val="0"/>
              </a:spcAft>
              <a:buClr>
                <a:srgbClr val="FFFF00"/>
              </a:buClr>
              <a:buSzPts val="1900"/>
              <a:buChar char="●"/>
            </a:pPr>
            <a:r>
              <a:rPr lang="en" sz="1900" u="sng">
                <a:solidFill>
                  <a:srgbClr val="FFFF00"/>
                </a:solidFill>
              </a:rPr>
              <a:t>1 Tim.2:5-6</a:t>
            </a:r>
            <a:r>
              <a:rPr lang="en" sz="1900">
                <a:solidFill>
                  <a:srgbClr val="FFFF00"/>
                </a:solidFill>
              </a:rPr>
              <a:t> </a:t>
            </a:r>
            <a:r>
              <a:rPr lang="en" sz="1900" i="1">
                <a:solidFill>
                  <a:schemeClr val="dk1"/>
                </a:solidFill>
              </a:rPr>
              <a:t>“For there is one God and one Mediator between God and men, the Man Christ Jesus, 6 who gave Himself a ransom for all, to be testified in due time,”</a:t>
            </a:r>
            <a:r>
              <a:rPr lang="en" sz="1900">
                <a:solidFill>
                  <a:srgbClr val="FFFF00"/>
                </a:solidFill>
              </a:rPr>
              <a:t>  When we sinned, we were “taken captive” by sin.  But Jesus IS the </a:t>
            </a:r>
            <a:r>
              <a:rPr lang="en" sz="1900" u="sng">
                <a:solidFill>
                  <a:srgbClr val="00FFFF"/>
                </a:solidFill>
              </a:rPr>
              <a:t>ransom</a:t>
            </a:r>
            <a:r>
              <a:rPr lang="en" sz="1900">
                <a:solidFill>
                  <a:srgbClr val="FFFF00"/>
                </a:solidFill>
              </a:rPr>
              <a:t> payment for our freedom from sin.  </a:t>
            </a:r>
            <a:r>
              <a:rPr lang="en" sz="1900" u="sng">
                <a:solidFill>
                  <a:srgbClr val="FFFF00"/>
                </a:solidFill>
              </a:rPr>
              <a:t>Rom.6:6</a:t>
            </a:r>
            <a:r>
              <a:rPr lang="en" sz="1900">
                <a:solidFill>
                  <a:srgbClr val="FFFF00"/>
                </a:solidFill>
              </a:rPr>
              <a:t> </a:t>
            </a:r>
            <a:r>
              <a:rPr lang="en" sz="1900" i="1">
                <a:solidFill>
                  <a:schemeClr val="dk1"/>
                </a:solidFill>
              </a:rPr>
              <a:t>“knowing this, that our old man was crucified with Him, that the body of sin might be done away with, that we should no longer be slaves of sin.”</a:t>
            </a:r>
            <a:endParaRPr sz="1900" i="1">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a:solidFill>
                  <a:srgbClr val="FFFF00"/>
                </a:solidFill>
              </a:rPr>
              <a:t>To </a:t>
            </a:r>
            <a:r>
              <a:rPr lang="en" sz="1900" u="sng">
                <a:solidFill>
                  <a:srgbClr val="00FFFF"/>
                </a:solidFill>
              </a:rPr>
              <a:t>redeem</a:t>
            </a:r>
            <a:r>
              <a:rPr lang="en" sz="1900">
                <a:solidFill>
                  <a:srgbClr val="FFFF00"/>
                </a:solidFill>
              </a:rPr>
              <a:t> means to “buy back” someone or something that you once had in your possession.</a:t>
            </a:r>
            <a:r>
              <a:rPr lang="en" sz="1900">
                <a:solidFill>
                  <a:schemeClr val="dk1"/>
                </a:solidFill>
              </a:rPr>
              <a:t> </a:t>
            </a:r>
            <a:r>
              <a:rPr lang="en" sz="1900" u="sng">
                <a:solidFill>
                  <a:srgbClr val="FFFF00"/>
                </a:solidFill>
              </a:rPr>
              <a:t>1 Pet.1:18-19</a:t>
            </a:r>
            <a:r>
              <a:rPr lang="en" sz="1900">
                <a:solidFill>
                  <a:srgbClr val="FFFF00"/>
                </a:solidFill>
              </a:rPr>
              <a:t> </a:t>
            </a:r>
            <a:r>
              <a:rPr lang="en" sz="1900" i="1">
                <a:solidFill>
                  <a:schemeClr val="dk1"/>
                </a:solidFill>
              </a:rPr>
              <a:t>“knowing that you were not redeemed with corruptible things, like silver or gold, from your aimless conduct received by tradition from your fathers, 19 but with the precious blood of Christ, as of a lamb without blemish and without spot.”</a:t>
            </a:r>
            <a:endParaRPr sz="1900" i="1">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u="sng">
                <a:solidFill>
                  <a:srgbClr val="00FFFF"/>
                </a:solidFill>
              </a:rPr>
              <a:t>Reconcile</a:t>
            </a:r>
            <a:r>
              <a:rPr lang="en" sz="1900">
                <a:solidFill>
                  <a:srgbClr val="FFFF00"/>
                </a:solidFill>
              </a:rPr>
              <a:t> means to reunite two estranged parties.  By His blood, Jesus restored our relationship with God.  </a:t>
            </a:r>
            <a:r>
              <a:rPr lang="en" sz="1900" u="sng">
                <a:solidFill>
                  <a:srgbClr val="FFFF00"/>
                </a:solidFill>
              </a:rPr>
              <a:t>Col.1:19-21</a:t>
            </a:r>
            <a:r>
              <a:rPr lang="en" sz="1900">
                <a:solidFill>
                  <a:srgbClr val="FFFF00"/>
                </a:solidFill>
              </a:rPr>
              <a:t> </a:t>
            </a:r>
            <a:r>
              <a:rPr lang="en" sz="1900" i="1">
                <a:solidFill>
                  <a:schemeClr val="dk1"/>
                </a:solidFill>
              </a:rPr>
              <a:t>“For it pleased the Father that in Him all the fullness should dwell, 20 and by Him to reconcile all things to Himself, by Him, whether things on earth or things in heaven, having made peace through the blood of His cross. 21 And you, who once were alienated and enemies in your mind by wicked works, yet now He has reconciled.”</a:t>
            </a:r>
            <a:r>
              <a:rPr lang="en" sz="1900">
                <a:solidFill>
                  <a:srgbClr val="FFFF00"/>
                </a:solidFill>
              </a:rPr>
              <a:t>  </a:t>
            </a:r>
            <a:r>
              <a:rPr lang="en" sz="1900">
                <a:solidFill>
                  <a:srgbClr val="00FFFF"/>
                </a:solidFill>
              </a:rPr>
              <a:t>Also Jew and Gentile!</a:t>
            </a:r>
            <a:endParaRPr sz="19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0" y="0"/>
            <a:ext cx="91440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PAYMENT / OFFERING</a:t>
            </a:r>
            <a:endParaRPr sz="5000" b="1">
              <a:solidFill>
                <a:srgbClr val="00FFFF"/>
              </a:solidFill>
            </a:endParaRPr>
          </a:p>
        </p:txBody>
      </p:sp>
      <p:sp>
        <p:nvSpPr>
          <p:cNvPr id="85" name="Google Shape;85;p18"/>
          <p:cNvSpPr txBox="1">
            <a:spLocks noGrp="1"/>
          </p:cNvSpPr>
          <p:nvPr>
            <p:ph type="subTitle" idx="1"/>
          </p:nvPr>
        </p:nvSpPr>
        <p:spPr>
          <a:xfrm>
            <a:off x="-181375" y="360050"/>
            <a:ext cx="9325200" cy="47832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Consider this verse.  </a:t>
            </a:r>
            <a:r>
              <a:rPr lang="en" sz="2000" u="sng">
                <a:solidFill>
                  <a:srgbClr val="FFFF00"/>
                </a:solidFill>
              </a:rPr>
              <a:t>Lev.27:8</a:t>
            </a:r>
            <a:r>
              <a:rPr lang="en" sz="2000">
                <a:solidFill>
                  <a:srgbClr val="FFFF00"/>
                </a:solidFill>
              </a:rPr>
              <a:t> </a:t>
            </a:r>
            <a:r>
              <a:rPr lang="en" sz="2000" i="1">
                <a:solidFill>
                  <a:schemeClr val="dk1"/>
                </a:solidFill>
              </a:rPr>
              <a:t>“But if he is too poor to pay your valuation, then he shall present himself before the priest, and the priest shall set a value for him; according to the ability of him who vowed, the priest shall value him.”</a:t>
            </a:r>
            <a:r>
              <a:rPr lang="en" sz="2000">
                <a:solidFill>
                  <a:srgbClr val="FFFF00"/>
                </a:solidFill>
              </a:rPr>
              <a:t>  The priest could determine a lower price to be paid for a vow.</a:t>
            </a:r>
            <a:endParaRPr sz="2000">
              <a:solidFill>
                <a:srgbClr val="FFFF00"/>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We usually think of Jesus as our Master forgiving our great debt we could never repay, and this is true, as the bible makes this very point.  But brethren that debt HAD to be paid.  God didn’t just make it go away for free!  Jesus is a High Priest who volunteers to PAY that price Himself on behalf of the sinner!  Like a benefactor paying ALL your debt to your lenders.</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Rom.15:3</a:t>
            </a:r>
            <a:r>
              <a:rPr lang="en" sz="2000">
                <a:solidFill>
                  <a:srgbClr val="FFFF00"/>
                </a:solidFill>
              </a:rPr>
              <a:t> </a:t>
            </a:r>
            <a:r>
              <a:rPr lang="en" sz="2000" i="1">
                <a:solidFill>
                  <a:schemeClr val="dk1"/>
                </a:solidFill>
              </a:rPr>
              <a:t>“For even Christ did not please Himself; but as it is written, “The reproaches of those who reproached You fell on Me.”</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What effect would it have on your little child who has disobeyed you and needs to be punished, if MOMMY AND/OR DADDY take that punishment in their stead?  Could that teach them a valuable lesson about what Jesus did?</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Gal.3:13</a:t>
            </a:r>
            <a:r>
              <a:rPr lang="en" sz="2000">
                <a:solidFill>
                  <a:srgbClr val="FFFF00"/>
                </a:solidFill>
              </a:rPr>
              <a:t> </a:t>
            </a:r>
            <a:r>
              <a:rPr lang="en" sz="2000" i="1">
                <a:solidFill>
                  <a:schemeClr val="dk1"/>
                </a:solidFill>
              </a:rPr>
              <a:t>“Christ has redeemed us from the curse of the law, having become a curse for us (for it is written, “Cursed is everyone who hangs on a tree”),”</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0" y="0"/>
            <a:ext cx="91440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JUSTIFICATION</a:t>
            </a:r>
            <a:endParaRPr sz="5000" b="1">
              <a:solidFill>
                <a:srgbClr val="00FFFF"/>
              </a:solidFill>
            </a:endParaRPr>
          </a:p>
        </p:txBody>
      </p:sp>
      <p:sp>
        <p:nvSpPr>
          <p:cNvPr id="91" name="Google Shape;91;p19"/>
          <p:cNvSpPr txBox="1">
            <a:spLocks noGrp="1"/>
          </p:cNvSpPr>
          <p:nvPr>
            <p:ph type="subTitle" idx="1"/>
          </p:nvPr>
        </p:nvSpPr>
        <p:spPr>
          <a:xfrm>
            <a:off x="-181375" y="360050"/>
            <a:ext cx="9325200" cy="4783200"/>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FFFF00"/>
              </a:buClr>
              <a:buSzPts val="1900"/>
              <a:buChar char="●"/>
            </a:pPr>
            <a:r>
              <a:rPr lang="en" sz="1900" u="sng">
                <a:solidFill>
                  <a:srgbClr val="FFFF00"/>
                </a:solidFill>
              </a:rPr>
              <a:t>Rom.5:9</a:t>
            </a:r>
            <a:r>
              <a:rPr lang="en" sz="1900">
                <a:solidFill>
                  <a:schemeClr val="dk1"/>
                </a:solidFill>
              </a:rPr>
              <a:t> </a:t>
            </a:r>
            <a:r>
              <a:rPr lang="en" sz="1900" i="1">
                <a:solidFill>
                  <a:schemeClr val="dk1"/>
                </a:solidFill>
              </a:rPr>
              <a:t>“Much more then, having now been justified by His blood, we shall be saved from wrath through Him.”</a:t>
            </a:r>
            <a:endParaRPr sz="1900" i="1">
              <a:solidFill>
                <a:schemeClr val="dk1"/>
              </a:solidFill>
            </a:endParaRPr>
          </a:p>
          <a:p>
            <a:pPr marL="457200" lvl="0" indent="-349250" algn="l" rtl="0">
              <a:lnSpc>
                <a:spcPct val="90000"/>
              </a:lnSpc>
              <a:spcBef>
                <a:spcPts val="0"/>
              </a:spcBef>
              <a:spcAft>
                <a:spcPts val="0"/>
              </a:spcAft>
              <a:buClr>
                <a:srgbClr val="00FFFF"/>
              </a:buClr>
              <a:buSzPts val="1900"/>
              <a:buChar char="●"/>
            </a:pPr>
            <a:r>
              <a:rPr lang="en" sz="1900">
                <a:solidFill>
                  <a:srgbClr val="00FFFF"/>
                </a:solidFill>
              </a:rPr>
              <a:t>Amazing as this sounds, and so hard to comprehend, God can declare US to be RIGHTEOUS servants of His, justly receiving eternal life with Him, because of what Jesus did for us, when we demonstrate our faith in Him.</a:t>
            </a:r>
            <a:endParaRPr sz="1900">
              <a:solidFill>
                <a:srgbClr val="00FFFF"/>
              </a:solidFill>
            </a:endParaRPr>
          </a:p>
          <a:p>
            <a:pPr marL="457200" lvl="0" indent="-349250" algn="l" rtl="0">
              <a:lnSpc>
                <a:spcPct val="90000"/>
              </a:lnSpc>
              <a:spcBef>
                <a:spcPts val="0"/>
              </a:spcBef>
              <a:spcAft>
                <a:spcPts val="0"/>
              </a:spcAft>
              <a:buClr>
                <a:srgbClr val="FFFF00"/>
              </a:buClr>
              <a:buSzPts val="1900"/>
              <a:buChar char="●"/>
            </a:pPr>
            <a:r>
              <a:rPr lang="en" sz="1900" u="sng">
                <a:solidFill>
                  <a:srgbClr val="FFFF00"/>
                </a:solidFill>
              </a:rPr>
              <a:t>Rom.5:15-18</a:t>
            </a:r>
            <a:r>
              <a:rPr lang="en" sz="1900">
                <a:solidFill>
                  <a:schemeClr val="dk1"/>
                </a:solidFill>
              </a:rPr>
              <a:t> </a:t>
            </a:r>
            <a:r>
              <a:rPr lang="en" sz="1900" i="1">
                <a:solidFill>
                  <a:schemeClr val="dk1"/>
                </a:solidFill>
              </a:rPr>
              <a:t>“But the free gift is not like the offense. For if by the one man’s offense</a:t>
            </a:r>
            <a:r>
              <a:rPr lang="en" sz="1900">
                <a:solidFill>
                  <a:schemeClr val="dk1"/>
                </a:solidFill>
              </a:rPr>
              <a:t> </a:t>
            </a:r>
            <a:r>
              <a:rPr lang="en" sz="1900">
                <a:solidFill>
                  <a:srgbClr val="FFFF00"/>
                </a:solidFill>
              </a:rPr>
              <a:t>(Adam)</a:t>
            </a:r>
            <a:r>
              <a:rPr lang="en" sz="1900">
                <a:solidFill>
                  <a:schemeClr val="dk1"/>
                </a:solidFill>
              </a:rPr>
              <a:t> </a:t>
            </a:r>
            <a:r>
              <a:rPr lang="en" sz="1900" i="1">
                <a:solidFill>
                  <a:schemeClr val="dk1"/>
                </a:solidFill>
              </a:rPr>
              <a:t>many died, much more the grace of God and the gift by the grace of the one Man, Jesus Christ, abounded to many. 16 And the gift is not like that which came through the one who sinned. For the judgment which came from one offense resulted in condemnation, but the free gift which came from many offenses resulted in justification. 17 For if by the one man’s offense death reigned through the one, much more those who receive abundance of grace and of the gift of righteousness will reign in life through the One, Jesus Christ.) 18 Therefore, as through one man’s offense judgment came to all men, resulting in condemnation, even so through one Man’s righteous act the free gift came to all men, resulting in justification of life.”</a:t>
            </a:r>
            <a:endParaRPr sz="1900" i="1">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u="sng">
                <a:solidFill>
                  <a:srgbClr val="FFFF00"/>
                </a:solidFill>
              </a:rPr>
              <a:t>Col.1:22</a:t>
            </a:r>
            <a:r>
              <a:rPr lang="en" sz="1900" i="1">
                <a:solidFill>
                  <a:schemeClr val="dk1"/>
                </a:solidFill>
              </a:rPr>
              <a:t> “in the body of His flesh through death, to present you holy, and blameless, and above reproach in His sight”</a:t>
            </a:r>
            <a:endParaRPr sz="19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0" y="0"/>
            <a:ext cx="91440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SALVATION</a:t>
            </a:r>
            <a:endParaRPr sz="5000" b="1">
              <a:solidFill>
                <a:srgbClr val="00FFFF"/>
              </a:solidFill>
            </a:endParaRPr>
          </a:p>
        </p:txBody>
      </p:sp>
      <p:sp>
        <p:nvSpPr>
          <p:cNvPr id="97" name="Google Shape;97;p20"/>
          <p:cNvSpPr txBox="1">
            <a:spLocks noGrp="1"/>
          </p:cNvSpPr>
          <p:nvPr>
            <p:ph type="subTitle" idx="1"/>
          </p:nvPr>
        </p:nvSpPr>
        <p:spPr>
          <a:xfrm>
            <a:off x="-181375" y="370875"/>
            <a:ext cx="9325200" cy="47724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Matt.23:33</a:t>
            </a:r>
            <a:r>
              <a:rPr lang="en" sz="2000">
                <a:solidFill>
                  <a:schemeClr val="dk1"/>
                </a:solidFill>
              </a:rPr>
              <a:t> </a:t>
            </a:r>
            <a:r>
              <a:rPr lang="en" sz="2000" i="1">
                <a:solidFill>
                  <a:schemeClr val="dk1"/>
                </a:solidFill>
              </a:rPr>
              <a:t>“Serpents, brood of vipers! </a:t>
            </a:r>
            <a:r>
              <a:rPr lang="en" sz="2000" i="1" u="sng">
                <a:solidFill>
                  <a:schemeClr val="dk1"/>
                </a:solidFill>
              </a:rPr>
              <a:t>How can you escape</a:t>
            </a:r>
            <a:r>
              <a:rPr lang="en" sz="2000" i="1">
                <a:solidFill>
                  <a:schemeClr val="dk1"/>
                </a:solidFill>
              </a:rPr>
              <a:t> the condemnation of hell?”</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This is NOT a rhetorical question by our Lord!  He genuinely wants them to examine their own conduct, and come to the conclusion that they are utterly lost!  Hell awaited them.  Is there anything THEY could do to stop it?</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Jn.3:17</a:t>
            </a:r>
            <a:r>
              <a:rPr lang="en" sz="2000">
                <a:solidFill>
                  <a:schemeClr val="dk1"/>
                </a:solidFill>
              </a:rPr>
              <a:t> </a:t>
            </a:r>
            <a:r>
              <a:rPr lang="en" sz="2000" i="1">
                <a:solidFill>
                  <a:schemeClr val="dk1"/>
                </a:solidFill>
              </a:rPr>
              <a:t>“For God did not send His Son into the world to condemn the world, but that the world through Him might be saved.”</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2 Tim.1:9-10</a:t>
            </a:r>
            <a:r>
              <a:rPr lang="en" sz="2000">
                <a:solidFill>
                  <a:schemeClr val="dk1"/>
                </a:solidFill>
              </a:rPr>
              <a:t> </a:t>
            </a:r>
            <a:r>
              <a:rPr lang="en" sz="2000" i="1">
                <a:solidFill>
                  <a:schemeClr val="dk1"/>
                </a:solidFill>
              </a:rPr>
              <a:t>“who has saved us and called us with a holy calling, not according to our works, but according to His own purpose and grace which was given to us in Christ Jesus before time began, 10 but has now been revealed by the appearing of our Savior Jesus Christ, who has abolished death and brought life and immortality to light through the gospel,”</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Heb.2:14-15</a:t>
            </a:r>
            <a:r>
              <a:rPr lang="en" sz="2000">
                <a:solidFill>
                  <a:schemeClr val="dk1"/>
                </a:solidFill>
              </a:rPr>
              <a:t> </a:t>
            </a:r>
            <a:r>
              <a:rPr lang="en" sz="2000" i="1">
                <a:solidFill>
                  <a:schemeClr val="dk1"/>
                </a:solidFill>
              </a:rPr>
              <a:t>“Inasmuch then as the children have partaken of flesh and blood, He Himself likewise shared in the same, that through death He might destroy him who had the power of death, that is, the devil, 15 and release those who through fear of death were all their lifetime subject to bondage.”</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We must never forget what a frightening place Jesus has saved us from!</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0" y="0"/>
            <a:ext cx="91440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CLEAN / FORGIVEN</a:t>
            </a:r>
            <a:endParaRPr sz="5000" b="1">
              <a:solidFill>
                <a:srgbClr val="00FFFF"/>
              </a:solidFill>
            </a:endParaRPr>
          </a:p>
        </p:txBody>
      </p:sp>
      <p:sp>
        <p:nvSpPr>
          <p:cNvPr id="103" name="Google Shape;103;p21"/>
          <p:cNvSpPr txBox="1">
            <a:spLocks noGrp="1"/>
          </p:cNvSpPr>
          <p:nvPr>
            <p:ph type="subTitle" idx="1"/>
          </p:nvPr>
        </p:nvSpPr>
        <p:spPr>
          <a:xfrm>
            <a:off x="-181375" y="370875"/>
            <a:ext cx="9325200" cy="4772400"/>
          </a:xfrm>
          <a:prstGeom prst="rect">
            <a:avLst/>
          </a:prstGeom>
        </p:spPr>
        <p:txBody>
          <a:bodyPr spcFirstLastPara="1" wrap="square" lIns="91425" tIns="91425" rIns="91425" bIns="91425" anchor="t" anchorCtr="0">
            <a:noAutofit/>
          </a:bodyPr>
          <a:lstStyle/>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Matt.26:28</a:t>
            </a:r>
            <a:r>
              <a:rPr lang="en" sz="2100">
                <a:solidFill>
                  <a:srgbClr val="00FFFF"/>
                </a:solidFill>
              </a:rPr>
              <a:t> </a:t>
            </a:r>
            <a:r>
              <a:rPr lang="en" sz="2100" i="1">
                <a:solidFill>
                  <a:schemeClr val="dk1"/>
                </a:solidFill>
              </a:rPr>
              <a:t>“For this is My blood of the new covenant, which is shed for many </a:t>
            </a:r>
            <a:r>
              <a:rPr lang="en" sz="2100" i="1" u="sng">
                <a:solidFill>
                  <a:schemeClr val="dk1"/>
                </a:solidFill>
              </a:rPr>
              <a:t>for the remission of sins</a:t>
            </a:r>
            <a:r>
              <a:rPr lang="en" sz="2100" i="1">
                <a:solidFill>
                  <a:schemeClr val="dk1"/>
                </a:solidFill>
              </a:rPr>
              <a:t>.”  </a:t>
            </a:r>
            <a:r>
              <a:rPr lang="en" sz="2100">
                <a:solidFill>
                  <a:srgbClr val="00FFFF"/>
                </a:solidFill>
              </a:rPr>
              <a:t>(Same language as </a:t>
            </a:r>
            <a:r>
              <a:rPr lang="en" sz="2100" u="sng">
                <a:solidFill>
                  <a:srgbClr val="FFFF00"/>
                </a:solidFill>
              </a:rPr>
              <a:t>Acts 2:38</a:t>
            </a:r>
            <a:r>
              <a:rPr lang="en" sz="2100">
                <a:solidFill>
                  <a:srgbClr val="00FFFF"/>
                </a:solidFill>
              </a:rPr>
              <a:t>)</a:t>
            </a:r>
            <a:endParaRPr sz="2100">
              <a:solidFill>
                <a:srgbClr val="00FFFF"/>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Acts 13:38</a:t>
            </a:r>
            <a:r>
              <a:rPr lang="en" sz="2100">
                <a:solidFill>
                  <a:srgbClr val="00FFFF"/>
                </a:solidFill>
              </a:rPr>
              <a:t> </a:t>
            </a:r>
            <a:r>
              <a:rPr lang="en" sz="2100" i="1">
                <a:solidFill>
                  <a:schemeClr val="dk1"/>
                </a:solidFill>
              </a:rPr>
              <a:t>“Therefore let it be known to you, brethren, that through this Man is preached to you the forgiveness of sins;”</a:t>
            </a:r>
            <a:endParaRPr sz="2100" i="1">
              <a:solidFill>
                <a:schemeClr val="dk1"/>
              </a:solidFill>
            </a:endParaRPr>
          </a:p>
          <a:p>
            <a:pPr marL="457200" lvl="0" indent="-361950" algn="l" rtl="0">
              <a:lnSpc>
                <a:spcPct val="90000"/>
              </a:lnSpc>
              <a:spcBef>
                <a:spcPts val="0"/>
              </a:spcBef>
              <a:spcAft>
                <a:spcPts val="0"/>
              </a:spcAft>
              <a:buClr>
                <a:srgbClr val="00FFFF"/>
              </a:buClr>
              <a:buSzPts val="2100"/>
              <a:buChar char="●"/>
            </a:pPr>
            <a:r>
              <a:rPr lang="en" sz="2100">
                <a:solidFill>
                  <a:srgbClr val="00FFFF"/>
                </a:solidFill>
              </a:rPr>
              <a:t>The Greek word “aphiemi”, for remit/forgive, literally means “to send away”.  This is the language used in the New Testament when writing to Christians.</a:t>
            </a:r>
            <a:endParaRPr sz="2100">
              <a:solidFill>
                <a:srgbClr val="00FFFF"/>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Eph.1:7</a:t>
            </a:r>
            <a:r>
              <a:rPr lang="en" sz="2100">
                <a:solidFill>
                  <a:srgbClr val="00FFFF"/>
                </a:solidFill>
              </a:rPr>
              <a:t> </a:t>
            </a:r>
            <a:r>
              <a:rPr lang="en" sz="2100" i="1">
                <a:solidFill>
                  <a:schemeClr val="dk1"/>
                </a:solidFill>
              </a:rPr>
              <a:t>“In Him we have redemption through His blood, the forgiveness of sins, according to the riches of His grace”</a:t>
            </a:r>
            <a:endParaRPr sz="2100" i="1">
              <a:solidFill>
                <a:schemeClr val="dk1"/>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Eph.5:25-27</a:t>
            </a:r>
            <a:r>
              <a:rPr lang="en" sz="2100">
                <a:solidFill>
                  <a:srgbClr val="00FFFF"/>
                </a:solidFill>
              </a:rPr>
              <a:t> </a:t>
            </a:r>
            <a:r>
              <a:rPr lang="en" sz="2100" i="1">
                <a:solidFill>
                  <a:schemeClr val="dk1"/>
                </a:solidFill>
              </a:rPr>
              <a:t>“Husbands, love your wives, just as Christ also loved the church and gave Himself for her, 26 </a:t>
            </a:r>
            <a:r>
              <a:rPr lang="en" sz="2100" i="1" u="sng">
                <a:solidFill>
                  <a:schemeClr val="dk1"/>
                </a:solidFill>
              </a:rPr>
              <a:t>that He might sanctify and cleanse her with the washing of water by the word</a:t>
            </a:r>
            <a:r>
              <a:rPr lang="en" sz="2100" i="1">
                <a:solidFill>
                  <a:schemeClr val="dk1"/>
                </a:solidFill>
              </a:rPr>
              <a:t>, 27 that He might present her to Himself a glorious church, not having spot or wrinkle or any such thing, but that she should be holy and without blemish.”</a:t>
            </a:r>
            <a:endParaRPr sz="2100" i="1">
              <a:solidFill>
                <a:schemeClr val="dk1"/>
              </a:solidFill>
            </a:endParaRPr>
          </a:p>
          <a:p>
            <a:pPr marL="457200" lvl="0" indent="-361950" algn="l" rtl="0">
              <a:lnSpc>
                <a:spcPct val="90000"/>
              </a:lnSpc>
              <a:spcBef>
                <a:spcPts val="0"/>
              </a:spcBef>
              <a:spcAft>
                <a:spcPts val="0"/>
              </a:spcAft>
              <a:buClr>
                <a:srgbClr val="FFFF00"/>
              </a:buClr>
              <a:buSzPts val="2100"/>
              <a:buChar char="●"/>
            </a:pPr>
            <a:r>
              <a:rPr lang="en" sz="2100">
                <a:solidFill>
                  <a:srgbClr val="FFFF00"/>
                </a:solidFill>
              </a:rPr>
              <a:t>There is a MASSIVE difference in Christ’s sacrifice on the cross versus those animal sacrifices in the Law of Moses, which only “covered” sin.</a:t>
            </a:r>
            <a:endParaRPr sz="21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2787</Words>
  <Application>Microsoft Office PowerPoint</Application>
  <PresentationFormat>On-screen Show (16:9)</PresentationFormat>
  <Paragraphs>73</Paragraphs>
  <Slides>12</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Simple Dark</vt:lpstr>
      <vt:lpstr>WHAT HAPPENED WHEN JESUS DIED?</vt:lpstr>
      <vt:lpstr>BEYOND OUR GRASP?</vt:lpstr>
      <vt:lpstr>TO JESUS?</vt:lpstr>
      <vt:lpstr>ATONEMENT / PROPITIATION</vt:lpstr>
      <vt:lpstr>THE THREE “R”s</vt:lpstr>
      <vt:lpstr>PAYMENT / OFFERING</vt:lpstr>
      <vt:lpstr>JUSTIFICATION</vt:lpstr>
      <vt:lpstr>SALVATION</vt:lpstr>
      <vt:lpstr>CLEAN / FORGIVEN</vt:lpstr>
      <vt:lpstr>NO MORE GOATS!</vt:lpstr>
      <vt:lpstr>WHAT HIS DEATH DID NOT DO</vt:lpstr>
      <vt:lpstr>ONE LAST THOUGHT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HAPPENED WHEN JESUS DIED?</dc:title>
  <dc:creator>Eric Bridge</dc:creator>
  <cp:lastModifiedBy>Eric Bridge</cp:lastModifiedBy>
  <cp:revision>1</cp:revision>
  <dcterms:modified xsi:type="dcterms:W3CDTF">2024-04-07T05:58:48Z</dcterms:modified>
</cp:coreProperties>
</file>