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cb5b614e9b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cb5b614e9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b5b614e9b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b5b614e9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b5b614e9b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cb5b614e9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cb5b614e9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cb5b614e9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b5b614e9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b5b614e9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b5b614e9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b5b614e9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cb5b614e9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cb5b614e9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b5b614e9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b5b614e9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cb5b614e9b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cb5b614e9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cb5b614e9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cb5b614e9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b5b614e9b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b5b614e9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9550" y="0"/>
            <a:ext cx="9264900" cy="152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WHAT DID THIS PEOPLE DO TO YOU?</a:t>
            </a:r>
            <a:endParaRPr sz="6000" b="1">
              <a:solidFill>
                <a:srgbClr val="00FFFF"/>
              </a:solidFill>
            </a:endParaRPr>
          </a:p>
        </p:txBody>
      </p:sp>
      <p:sp>
        <p:nvSpPr>
          <p:cNvPr id="55" name="Google Shape;55;p13"/>
          <p:cNvSpPr txBox="1">
            <a:spLocks noGrp="1"/>
          </p:cNvSpPr>
          <p:nvPr>
            <p:ph type="subTitle" idx="1"/>
          </p:nvPr>
        </p:nvSpPr>
        <p:spPr>
          <a:xfrm>
            <a:off x="-59550" y="1525500"/>
            <a:ext cx="9264900" cy="36180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100" u="sng">
                <a:solidFill>
                  <a:srgbClr val="FFFF00"/>
                </a:solidFill>
              </a:rPr>
              <a:t>Ex.32:19-24</a:t>
            </a:r>
            <a:r>
              <a:rPr lang="en" sz="2100">
                <a:solidFill>
                  <a:schemeClr val="dk1"/>
                </a:solidFill>
              </a:rPr>
              <a:t> </a:t>
            </a:r>
            <a:r>
              <a:rPr lang="en" sz="2100">
                <a:solidFill>
                  <a:srgbClr val="00FFFF"/>
                </a:solidFill>
              </a:rPr>
              <a:t>(NASB 1995)</a:t>
            </a:r>
            <a:r>
              <a:rPr lang="en" sz="2100">
                <a:solidFill>
                  <a:schemeClr val="dk1"/>
                </a:solidFill>
              </a:rPr>
              <a:t> </a:t>
            </a:r>
            <a:r>
              <a:rPr lang="en" sz="2100" i="1">
                <a:solidFill>
                  <a:schemeClr val="dk1"/>
                </a:solidFill>
              </a:rPr>
              <a:t>“It came about, as soon as Moses came near the camp, that he saw the calf and the dancing; and Moses’ anger burned, and he threw the tablets from his hands and shattered them at the foot of the mountain. 20 He took the calf which they had made and burned it with fire, and ground it to powder, and scattered it over the surface of the water and made the sons of Israel drink it. 21 Then Moses said to Aaron, “</a:t>
            </a:r>
            <a:r>
              <a:rPr lang="en" sz="2100" i="1" u="sng">
                <a:solidFill>
                  <a:schemeClr val="dk1"/>
                </a:solidFill>
              </a:rPr>
              <a:t>What did this people do to you, that you have brought such great sin upon them</a:t>
            </a:r>
            <a:r>
              <a:rPr lang="en" sz="2100" i="1">
                <a:solidFill>
                  <a:schemeClr val="dk1"/>
                </a:solidFill>
              </a:rPr>
              <a:t>?” 22 Aaron said, “Do not let the anger of my lord burn; you know the people yourself, that they are prone to evil. 23 For they said to me, ‘Make a god for us who will go before us; for this Moses, the man who brought us up from the land of Egypt, we do not know what has become of him.’ 24 I said to them, ‘Whoever has any gold, let them tear it off.’ So they gave it to me, and I threw it into the fire, and out came this calf.”</a:t>
            </a:r>
            <a:endParaRPr sz="21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543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WRONG FRIENDS</a:t>
            </a:r>
            <a:endParaRPr sz="5000" b="1">
              <a:solidFill>
                <a:srgbClr val="00FFFF"/>
              </a:solidFill>
            </a:endParaRPr>
          </a:p>
        </p:txBody>
      </p:sp>
      <p:sp>
        <p:nvSpPr>
          <p:cNvPr id="109" name="Google Shape;109;p22"/>
          <p:cNvSpPr txBox="1">
            <a:spLocks noGrp="1"/>
          </p:cNvSpPr>
          <p:nvPr>
            <p:ph type="subTitle" idx="1"/>
          </p:nvPr>
        </p:nvSpPr>
        <p:spPr>
          <a:xfrm>
            <a:off x="-154300" y="407425"/>
            <a:ext cx="9298800" cy="4736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Cor.15:33-34</a:t>
            </a:r>
            <a:r>
              <a:rPr lang="en" sz="2000">
                <a:solidFill>
                  <a:schemeClr val="dk1"/>
                </a:solidFill>
              </a:rPr>
              <a:t> </a:t>
            </a:r>
            <a:r>
              <a:rPr lang="en" sz="2000" i="1">
                <a:solidFill>
                  <a:schemeClr val="dk1"/>
                </a:solidFill>
              </a:rPr>
              <a:t>“</a:t>
            </a:r>
            <a:r>
              <a:rPr lang="en" sz="2000" i="1" u="sng">
                <a:solidFill>
                  <a:schemeClr val="dk1"/>
                </a:solidFill>
              </a:rPr>
              <a:t>Do not be deceived</a:t>
            </a:r>
            <a:r>
              <a:rPr lang="en" sz="2000" i="1">
                <a:solidFill>
                  <a:schemeClr val="dk1"/>
                </a:solidFill>
              </a:rPr>
              <a:t>: “</a:t>
            </a:r>
            <a:r>
              <a:rPr lang="en" sz="2000" i="1" u="sng">
                <a:solidFill>
                  <a:schemeClr val="dk1"/>
                </a:solidFill>
              </a:rPr>
              <a:t>Bad company corrupts good morals</a:t>
            </a:r>
            <a:r>
              <a:rPr lang="en" sz="2000" i="1">
                <a:solidFill>
                  <a:schemeClr val="dk1"/>
                </a:solidFill>
              </a:rPr>
              <a:t>.” 34 Become sober-minded as you ought, and stop sinning; </a:t>
            </a:r>
            <a:r>
              <a:rPr lang="en" sz="2000" i="1" u="sng">
                <a:solidFill>
                  <a:schemeClr val="dk1"/>
                </a:solidFill>
              </a:rPr>
              <a:t>for some have no knowledge of God</a:t>
            </a:r>
            <a:r>
              <a:rPr lang="en" sz="2000" i="1">
                <a:solidFill>
                  <a:schemeClr val="dk1"/>
                </a:solidFill>
              </a:rPr>
              <a:t>. I speak this to your shame.”  We tell ourselves “It’s not affecting me.”</a:t>
            </a:r>
            <a:r>
              <a:rPr lang="en" sz="2000">
                <a:solidFill>
                  <a:schemeClr val="dk1"/>
                </a:solidFill>
              </a:rPr>
              <a:t> </a:t>
            </a:r>
            <a:r>
              <a:rPr lang="en" sz="2000">
                <a:solidFill>
                  <a:srgbClr val="00FFFF"/>
                </a:solidFill>
              </a:rPr>
              <a:t> If that is true, then we’re saying God is lying in this verse!</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2 Cor.6:14</a:t>
            </a:r>
            <a:r>
              <a:rPr lang="en" sz="2000">
                <a:solidFill>
                  <a:schemeClr val="dk1"/>
                </a:solidFill>
              </a:rPr>
              <a:t> </a:t>
            </a:r>
            <a:r>
              <a:rPr lang="en" sz="2000" i="1">
                <a:solidFill>
                  <a:schemeClr val="dk1"/>
                </a:solidFill>
              </a:rPr>
              <a:t>“</a:t>
            </a:r>
            <a:r>
              <a:rPr lang="en" sz="2000" i="1" u="sng">
                <a:solidFill>
                  <a:schemeClr val="dk1"/>
                </a:solidFill>
              </a:rPr>
              <a:t>Do not be bound together with unbelievers</a:t>
            </a:r>
            <a:r>
              <a:rPr lang="en" sz="2000" i="1">
                <a:solidFill>
                  <a:schemeClr val="dk1"/>
                </a:solidFill>
              </a:rPr>
              <a:t>; for what partnership have righteousness and lawlessness, or what fellowship has light with darkness?”</a:t>
            </a:r>
            <a:r>
              <a:rPr lang="en" sz="2000">
                <a:solidFill>
                  <a:schemeClr val="dk1"/>
                </a:solidFill>
              </a:rPr>
              <a:t>  </a:t>
            </a:r>
            <a:r>
              <a:rPr lang="en" sz="2000">
                <a:solidFill>
                  <a:srgbClr val="00FFFF"/>
                </a:solidFill>
              </a:rPr>
              <a:t>God describes these people as different as light and darkness.</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Js.4:4</a:t>
            </a:r>
            <a:r>
              <a:rPr lang="en" sz="2000">
                <a:solidFill>
                  <a:schemeClr val="dk1"/>
                </a:solidFill>
              </a:rPr>
              <a:t> </a:t>
            </a:r>
            <a:r>
              <a:rPr lang="en" sz="2000" i="1">
                <a:solidFill>
                  <a:schemeClr val="dk1"/>
                </a:solidFill>
              </a:rPr>
              <a:t>“You adulteresses, </a:t>
            </a:r>
            <a:r>
              <a:rPr lang="en" sz="2000" i="1" u="sng">
                <a:solidFill>
                  <a:schemeClr val="dk1"/>
                </a:solidFill>
              </a:rPr>
              <a:t>do you not know that friendship with the world is hostility toward God</a:t>
            </a:r>
            <a:r>
              <a:rPr lang="en" sz="2000" i="1">
                <a:solidFill>
                  <a:schemeClr val="dk1"/>
                </a:solidFill>
              </a:rPr>
              <a:t>? Therefore whoever wishes to be a friend of the world makes himself an enemy of God.”</a:t>
            </a:r>
            <a:r>
              <a:rPr lang="en" sz="2000">
                <a:solidFill>
                  <a:schemeClr val="dk1"/>
                </a:solidFill>
              </a:rPr>
              <a:t>  </a:t>
            </a:r>
            <a:r>
              <a:rPr lang="en" sz="2000">
                <a:solidFill>
                  <a:srgbClr val="00FFFF"/>
                </a:solidFill>
              </a:rPr>
              <a:t>One foot in the church and one foot in the world just does not work.  You cannot serve two masters.</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Ex.23:2</a:t>
            </a:r>
            <a:r>
              <a:rPr lang="en" sz="2000">
                <a:solidFill>
                  <a:schemeClr val="dk1"/>
                </a:solidFill>
              </a:rPr>
              <a:t> </a:t>
            </a:r>
            <a:r>
              <a:rPr lang="en" sz="2000" i="1">
                <a:solidFill>
                  <a:schemeClr val="dk1"/>
                </a:solidFill>
              </a:rPr>
              <a:t>“</a:t>
            </a:r>
            <a:r>
              <a:rPr lang="en" sz="2000" i="1" u="sng">
                <a:solidFill>
                  <a:schemeClr val="dk1"/>
                </a:solidFill>
              </a:rPr>
              <a:t>You shall not follow the masses in doing evil</a:t>
            </a:r>
            <a:r>
              <a:rPr lang="en" sz="2000" i="1">
                <a:solidFill>
                  <a:schemeClr val="dk1"/>
                </a:solidFill>
              </a:rPr>
              <a:t>, nor shall you testify in a dispute so as to </a:t>
            </a:r>
            <a:r>
              <a:rPr lang="en" sz="2000" i="1" u="sng">
                <a:solidFill>
                  <a:schemeClr val="dk1"/>
                </a:solidFill>
              </a:rPr>
              <a:t>turn aside after a multitude</a:t>
            </a:r>
            <a:r>
              <a:rPr lang="en" sz="2000" i="1">
                <a:solidFill>
                  <a:schemeClr val="dk1"/>
                </a:solidFill>
              </a:rPr>
              <a:t> in order to pervert justice;”</a:t>
            </a:r>
            <a:r>
              <a:rPr lang="en" sz="2000">
                <a:solidFill>
                  <a:schemeClr val="dk1"/>
                </a:solidFill>
              </a:rPr>
              <a:t>  </a:t>
            </a:r>
            <a:r>
              <a:rPr lang="en" sz="2000">
                <a:solidFill>
                  <a:srgbClr val="00FFFF"/>
                </a:solidFill>
              </a:rPr>
              <a:t>And yet today people “follow the herd” just because we assume the majority must be right.</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Prov.25:26</a:t>
            </a:r>
            <a:r>
              <a:rPr lang="en" sz="2000">
                <a:solidFill>
                  <a:schemeClr val="dk1"/>
                </a:solidFill>
              </a:rPr>
              <a:t> </a:t>
            </a:r>
            <a:r>
              <a:rPr lang="en" sz="2000" i="1">
                <a:solidFill>
                  <a:schemeClr val="dk1"/>
                </a:solidFill>
              </a:rPr>
              <a:t>“Like </a:t>
            </a:r>
            <a:r>
              <a:rPr lang="en" sz="2000" i="1" u="sng">
                <a:solidFill>
                  <a:schemeClr val="dk1"/>
                </a:solidFill>
              </a:rPr>
              <a:t>a trampled spring</a:t>
            </a:r>
            <a:r>
              <a:rPr lang="en" sz="2000" i="1">
                <a:solidFill>
                  <a:schemeClr val="dk1"/>
                </a:solidFill>
              </a:rPr>
              <a:t> and </a:t>
            </a:r>
            <a:r>
              <a:rPr lang="en" sz="2000" i="1" u="sng">
                <a:solidFill>
                  <a:schemeClr val="dk1"/>
                </a:solidFill>
              </a:rPr>
              <a:t>a polluted well</a:t>
            </a:r>
            <a:r>
              <a:rPr lang="en" sz="2000" i="1">
                <a:solidFill>
                  <a:schemeClr val="dk1"/>
                </a:solidFill>
              </a:rPr>
              <a:t> is a righteous man who gives way before the wicked.”</a:t>
            </a:r>
            <a:r>
              <a:rPr lang="en" sz="2000">
                <a:solidFill>
                  <a:schemeClr val="dk1"/>
                </a:solidFill>
              </a:rPr>
              <a:t>  </a:t>
            </a:r>
            <a:r>
              <a:rPr lang="en" sz="2000">
                <a:solidFill>
                  <a:srgbClr val="00FFFF"/>
                </a:solidFill>
              </a:rPr>
              <a:t>People influence people.  No one is saying we can’t have non-Christian friends.  But who is influencing whom more?  If you say you are influencing them more, why are they not here?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543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IS THE SOLUTION?</a:t>
            </a:r>
            <a:endParaRPr sz="5000" b="1">
              <a:solidFill>
                <a:srgbClr val="00FFFF"/>
              </a:solidFill>
            </a:endParaRPr>
          </a:p>
        </p:txBody>
      </p:sp>
      <p:sp>
        <p:nvSpPr>
          <p:cNvPr id="115" name="Google Shape;115;p23"/>
          <p:cNvSpPr txBox="1">
            <a:spLocks noGrp="1"/>
          </p:cNvSpPr>
          <p:nvPr>
            <p:ph type="subTitle" idx="1"/>
          </p:nvPr>
        </p:nvSpPr>
        <p:spPr>
          <a:xfrm>
            <a:off x="-191497" y="407425"/>
            <a:ext cx="9335922" cy="47361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LISTEN TO, AND LOVE, </a:t>
            </a:r>
            <a:r>
              <a:rPr lang="en" sz="2100" b="1" dirty="0">
                <a:solidFill>
                  <a:srgbClr val="FFFF00"/>
                </a:solidFill>
              </a:rPr>
              <a:t>GOD</a:t>
            </a:r>
            <a:r>
              <a:rPr lang="en" sz="2100" dirty="0">
                <a:solidFill>
                  <a:srgbClr val="FFFF00"/>
                </a:solidFill>
              </a:rPr>
              <a:t> MORE.</a:t>
            </a:r>
            <a:r>
              <a:rPr lang="en" sz="2100" dirty="0">
                <a:solidFill>
                  <a:schemeClr val="dk1"/>
                </a:solidFill>
              </a:rPr>
              <a:t>  </a:t>
            </a:r>
            <a:r>
              <a:rPr lang="en" sz="2100" u="sng" dirty="0">
                <a:solidFill>
                  <a:srgbClr val="FFFF00"/>
                </a:solidFill>
              </a:rPr>
              <a:t>Acts 5:29</a:t>
            </a:r>
            <a:r>
              <a:rPr lang="en" sz="2100" dirty="0">
                <a:solidFill>
                  <a:schemeClr val="dk1"/>
                </a:solidFill>
              </a:rPr>
              <a:t> </a:t>
            </a:r>
            <a:r>
              <a:rPr lang="en" sz="2100" i="1" dirty="0">
                <a:solidFill>
                  <a:schemeClr val="dk1"/>
                </a:solidFill>
              </a:rPr>
              <a:t>“But Peter and the apostles answered, “</a:t>
            </a:r>
            <a:r>
              <a:rPr lang="en" sz="2100" i="1" u="sng" dirty="0">
                <a:solidFill>
                  <a:schemeClr val="dk1"/>
                </a:solidFill>
              </a:rPr>
              <a:t>We must obey God rather than men</a:t>
            </a:r>
            <a:r>
              <a:rPr lang="en" sz="2100" i="1" dirty="0">
                <a:solidFill>
                  <a:schemeClr val="dk1"/>
                </a:solidFill>
              </a:rPr>
              <a:t>.”</a:t>
            </a:r>
            <a:r>
              <a:rPr lang="en" sz="2100" dirty="0">
                <a:solidFill>
                  <a:schemeClr val="dk1"/>
                </a:solidFill>
              </a:rPr>
              <a:t>  </a:t>
            </a:r>
            <a:r>
              <a:rPr lang="en" sz="2100" u="sng" dirty="0">
                <a:solidFill>
                  <a:srgbClr val="FFFF00"/>
                </a:solidFill>
              </a:rPr>
              <a:t>Ps.1:1-2</a:t>
            </a:r>
            <a:r>
              <a:rPr lang="en" sz="2100" dirty="0">
                <a:solidFill>
                  <a:schemeClr val="dk1"/>
                </a:solidFill>
              </a:rPr>
              <a:t> </a:t>
            </a:r>
            <a:r>
              <a:rPr lang="en" sz="2100" i="1" dirty="0">
                <a:solidFill>
                  <a:schemeClr val="dk1"/>
                </a:solidFill>
              </a:rPr>
              <a:t>“How blessed is the man who does not walk in the counsel of the wicked, nor stand in the path of sinners, nor sit in the seat of scoffers! 2 </a:t>
            </a:r>
            <a:r>
              <a:rPr lang="en" sz="2100" i="1" u="sng" dirty="0">
                <a:solidFill>
                  <a:schemeClr val="dk1"/>
                </a:solidFill>
              </a:rPr>
              <a:t>But his delight is in the law of the Lord, and in His law he meditates day and night</a:t>
            </a:r>
            <a:r>
              <a:rPr lang="en" sz="2100" i="1" dirty="0">
                <a:solidFill>
                  <a:schemeClr val="dk1"/>
                </a:solidFill>
              </a:rPr>
              <a:t>.”</a:t>
            </a:r>
            <a:r>
              <a:rPr lang="en" sz="2100" dirty="0">
                <a:solidFill>
                  <a:schemeClr val="dk1"/>
                </a:solidFill>
              </a:rPr>
              <a:t>  </a:t>
            </a:r>
            <a:r>
              <a:rPr lang="en" sz="2100" u="sng" dirty="0">
                <a:solidFill>
                  <a:srgbClr val="FFFF00"/>
                </a:solidFill>
              </a:rPr>
              <a:t>Rom.12:2</a:t>
            </a:r>
            <a:r>
              <a:rPr lang="en" sz="2100" dirty="0">
                <a:solidFill>
                  <a:schemeClr val="dk1"/>
                </a:solidFill>
              </a:rPr>
              <a:t> </a:t>
            </a:r>
            <a:r>
              <a:rPr lang="en" sz="2100" i="1" dirty="0">
                <a:solidFill>
                  <a:schemeClr val="dk1"/>
                </a:solidFill>
              </a:rPr>
              <a:t>“And do not be conformed to this world, but be transformed by the renewing of your mind, so </a:t>
            </a:r>
            <a:r>
              <a:rPr lang="en" sz="2100" i="1" u="sng" dirty="0">
                <a:solidFill>
                  <a:schemeClr val="dk1"/>
                </a:solidFill>
              </a:rPr>
              <a:t>that you may prove what the will of God is, that which is good and acceptable and perfect</a:t>
            </a:r>
            <a:r>
              <a:rPr lang="en" sz="2100" i="1" dirty="0">
                <a:solidFill>
                  <a:schemeClr val="dk1"/>
                </a:solidFill>
              </a:rPr>
              <a:t>.”</a:t>
            </a:r>
            <a:r>
              <a:rPr lang="en" sz="2100" dirty="0">
                <a:solidFill>
                  <a:schemeClr val="dk1"/>
                </a:solidFill>
              </a:rPr>
              <a:t>  </a:t>
            </a:r>
            <a:r>
              <a:rPr lang="en" sz="2100" dirty="0">
                <a:solidFill>
                  <a:srgbClr val="00FFFF"/>
                </a:solidFill>
              </a:rPr>
              <a:t>I can almost guarantee that how well you resist peer pressure is in direct correlation to how much you pray and read and study your bible.</a:t>
            </a:r>
            <a:endParaRPr sz="2100" dirty="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LISTEN TO, AND LOVE, YOUR </a:t>
            </a:r>
            <a:r>
              <a:rPr lang="en" sz="2100" b="1" dirty="0">
                <a:solidFill>
                  <a:srgbClr val="FFFF00"/>
                </a:solidFill>
              </a:rPr>
              <a:t>BRETHREN</a:t>
            </a:r>
            <a:r>
              <a:rPr lang="en" sz="2100" dirty="0">
                <a:solidFill>
                  <a:srgbClr val="FFFF00"/>
                </a:solidFill>
              </a:rPr>
              <a:t> MORE.</a:t>
            </a:r>
            <a:r>
              <a:rPr lang="en" sz="2100" dirty="0">
                <a:solidFill>
                  <a:schemeClr val="dk1"/>
                </a:solidFill>
              </a:rPr>
              <a:t>  </a:t>
            </a:r>
            <a:r>
              <a:rPr lang="en" sz="2100" u="sng" dirty="0">
                <a:solidFill>
                  <a:srgbClr val="FFFF00"/>
                </a:solidFill>
              </a:rPr>
              <a:t>Prov.13:20</a:t>
            </a:r>
            <a:r>
              <a:rPr lang="en" sz="2100" dirty="0">
                <a:solidFill>
                  <a:schemeClr val="dk1"/>
                </a:solidFill>
              </a:rPr>
              <a:t> </a:t>
            </a:r>
            <a:r>
              <a:rPr lang="en" sz="2100" i="1" dirty="0">
                <a:solidFill>
                  <a:schemeClr val="dk1"/>
                </a:solidFill>
              </a:rPr>
              <a:t>“</a:t>
            </a:r>
            <a:r>
              <a:rPr lang="en" sz="2100" i="1" u="sng" dirty="0">
                <a:solidFill>
                  <a:schemeClr val="dk1"/>
                </a:solidFill>
              </a:rPr>
              <a:t>He who walks with wise men will be wise</a:t>
            </a:r>
            <a:r>
              <a:rPr lang="en" sz="2100" i="1" dirty="0">
                <a:solidFill>
                  <a:schemeClr val="dk1"/>
                </a:solidFill>
              </a:rPr>
              <a:t>, but the companion of fools will suffer harm.”</a:t>
            </a:r>
            <a:r>
              <a:rPr lang="en" sz="2100" dirty="0">
                <a:solidFill>
                  <a:schemeClr val="dk1"/>
                </a:solidFill>
              </a:rPr>
              <a:t>  </a:t>
            </a:r>
            <a:r>
              <a:rPr lang="en" sz="2100" u="sng" dirty="0">
                <a:solidFill>
                  <a:srgbClr val="FFFF00"/>
                </a:solidFill>
              </a:rPr>
              <a:t>Prov.27:17</a:t>
            </a:r>
            <a:r>
              <a:rPr lang="en" sz="2100" dirty="0">
                <a:solidFill>
                  <a:schemeClr val="dk1"/>
                </a:solidFill>
              </a:rPr>
              <a:t> </a:t>
            </a:r>
            <a:r>
              <a:rPr lang="en" sz="2100" i="1" dirty="0">
                <a:solidFill>
                  <a:schemeClr val="dk1"/>
                </a:solidFill>
              </a:rPr>
              <a:t>“Iron sharpens iron, So </a:t>
            </a:r>
            <a:r>
              <a:rPr lang="en" sz="2100" i="1" u="sng" dirty="0">
                <a:solidFill>
                  <a:schemeClr val="dk1"/>
                </a:solidFill>
              </a:rPr>
              <a:t>one man sharpens another</a:t>
            </a:r>
            <a:r>
              <a:rPr lang="en" sz="2100" i="1" dirty="0">
                <a:solidFill>
                  <a:schemeClr val="dk1"/>
                </a:solidFill>
              </a:rPr>
              <a:t>.”</a:t>
            </a:r>
            <a:r>
              <a:rPr lang="en" sz="2100" dirty="0">
                <a:solidFill>
                  <a:schemeClr val="dk1"/>
                </a:solidFill>
              </a:rPr>
              <a:t>  </a:t>
            </a:r>
            <a:r>
              <a:rPr lang="en" sz="2100" u="sng" dirty="0">
                <a:solidFill>
                  <a:srgbClr val="FFFF00"/>
                </a:solidFill>
              </a:rPr>
              <a:t>Gal.6:2</a:t>
            </a:r>
            <a:r>
              <a:rPr lang="en" sz="2100" dirty="0">
                <a:solidFill>
                  <a:schemeClr val="dk1"/>
                </a:solidFill>
              </a:rPr>
              <a:t> </a:t>
            </a:r>
            <a:r>
              <a:rPr lang="en" sz="2100" i="1" dirty="0">
                <a:solidFill>
                  <a:schemeClr val="dk1"/>
                </a:solidFill>
              </a:rPr>
              <a:t>“</a:t>
            </a:r>
            <a:r>
              <a:rPr lang="en" sz="2100" i="1" u="sng" dirty="0">
                <a:solidFill>
                  <a:schemeClr val="dk1"/>
                </a:solidFill>
              </a:rPr>
              <a:t>Bear one another’s burdens</a:t>
            </a:r>
            <a:r>
              <a:rPr lang="en" sz="2100" i="1" dirty="0">
                <a:solidFill>
                  <a:schemeClr val="dk1"/>
                </a:solidFill>
              </a:rPr>
              <a:t>, and thereby fulfill the law of Christ.”</a:t>
            </a:r>
            <a:r>
              <a:rPr lang="en" sz="2100" dirty="0">
                <a:solidFill>
                  <a:schemeClr val="dk1"/>
                </a:solidFill>
              </a:rPr>
              <a:t>  </a:t>
            </a:r>
            <a:r>
              <a:rPr lang="en" sz="2100" dirty="0">
                <a:solidFill>
                  <a:srgbClr val="00FFFF"/>
                </a:solidFill>
              </a:rPr>
              <a:t>Make your BEST friends your brothers and sisters in Christ - the ones who have your ETERNAL best interests at heart.  If you find spending time with your brethren to be “boring”, ask yourself why that is?  Are they the problem, or are you?  And finally, HELP your brethren in this!</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13700" y="0"/>
            <a:ext cx="94209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ENDING ON A “GOOD” NOTE</a:t>
            </a:r>
            <a:endParaRPr sz="5000" b="1">
              <a:solidFill>
                <a:srgbClr val="00FFFF"/>
              </a:solidFill>
            </a:endParaRPr>
          </a:p>
        </p:txBody>
      </p:sp>
      <p:sp>
        <p:nvSpPr>
          <p:cNvPr id="121" name="Google Shape;121;p24"/>
          <p:cNvSpPr txBox="1">
            <a:spLocks noGrp="1"/>
          </p:cNvSpPr>
          <p:nvPr>
            <p:ph type="subTitle" idx="1"/>
          </p:nvPr>
        </p:nvSpPr>
        <p:spPr>
          <a:xfrm>
            <a:off x="-57150" y="385775"/>
            <a:ext cx="9258300" cy="47577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000" u="sng" dirty="0">
                <a:solidFill>
                  <a:srgbClr val="FFFF00"/>
                </a:solidFill>
              </a:rPr>
              <a:t>Dan.3:12-18</a:t>
            </a:r>
            <a:r>
              <a:rPr lang="en" sz="2000" dirty="0">
                <a:solidFill>
                  <a:schemeClr val="dk1"/>
                </a:solidFill>
              </a:rPr>
              <a:t> </a:t>
            </a:r>
            <a:r>
              <a:rPr lang="en" sz="2000" i="1" dirty="0">
                <a:solidFill>
                  <a:schemeClr val="dk1"/>
                </a:solidFill>
              </a:rPr>
              <a:t>“There are certain Jews whom you have appointed over the administration of the province of Babylon, namely Shadrach, Meshach and Abed-nego. These men, O king, have disregarded you; they do not serve your gods or worship the golden image which you have set up.” 13 Then Nebuchadnezzar in rage and anger gave orders to bring Shadrach, Meshach and Abed-nego; then these men were brought before the king. 14 Nebuchadnezzar responded and said to them, “Is it true, Shadrach, Meshach and Abed-nego, that you do not serve my gods or worship the golden image that I have set up? 15 Now if you are ready, at the moment you hear the sound of the horn, flute, lyre, trigon, psaltery and bagpipe and all kinds of music, to fall down and worship the image that I have made, very well. But if you do not worship, you will immediately be cast into the midst of a furnace of blazing fire; </a:t>
            </a:r>
            <a:r>
              <a:rPr lang="en" sz="2000" i="1" u="sng" dirty="0">
                <a:solidFill>
                  <a:schemeClr val="dk1"/>
                </a:solidFill>
              </a:rPr>
              <a:t>and what god is there who can deliver you out of my hands</a:t>
            </a:r>
            <a:r>
              <a:rPr lang="en" sz="2000" i="1" dirty="0">
                <a:solidFill>
                  <a:schemeClr val="dk1"/>
                </a:solidFill>
              </a:rPr>
              <a:t>?” 16 Shadrach, Meshach and Abed-nego replied to the king, “O Nebuchadnezzar, </a:t>
            </a:r>
            <a:r>
              <a:rPr lang="en" sz="2000" i="1" u="sng" dirty="0">
                <a:solidFill>
                  <a:schemeClr val="dk1"/>
                </a:solidFill>
              </a:rPr>
              <a:t>we do not need to give you an answer</a:t>
            </a:r>
            <a:r>
              <a:rPr lang="en" sz="2000" i="1" dirty="0">
                <a:solidFill>
                  <a:schemeClr val="dk1"/>
                </a:solidFill>
              </a:rPr>
              <a:t> concerning this matter. 17 If it be so, </a:t>
            </a:r>
            <a:r>
              <a:rPr lang="en" sz="2000" i="1" u="sng" dirty="0">
                <a:solidFill>
                  <a:schemeClr val="dk1"/>
                </a:solidFill>
              </a:rPr>
              <a:t>our God whom we serve is able to deliver us</a:t>
            </a:r>
            <a:r>
              <a:rPr lang="en" sz="2000" i="1" dirty="0">
                <a:solidFill>
                  <a:schemeClr val="dk1"/>
                </a:solidFill>
              </a:rPr>
              <a:t> from the furnace of blazing fire; and He will deliver us out of your hand, O king. 18 </a:t>
            </a:r>
            <a:r>
              <a:rPr lang="en" sz="2000" i="1" u="sng" dirty="0">
                <a:solidFill>
                  <a:srgbClr val="FFFF00"/>
                </a:solidFill>
              </a:rPr>
              <a:t>But even if He does not</a:t>
            </a:r>
            <a:r>
              <a:rPr lang="en" sz="2000" i="1" dirty="0">
                <a:solidFill>
                  <a:schemeClr val="dk1"/>
                </a:solidFill>
              </a:rPr>
              <a:t>, let it be known to you, O king, that we are not going to serve your gods or worship the golden image that you have set up.”</a:t>
            </a:r>
            <a:r>
              <a:rPr lang="en" sz="2000" dirty="0">
                <a:solidFill>
                  <a:schemeClr val="dk1"/>
                </a:solidFill>
              </a:rPr>
              <a:t>  </a:t>
            </a:r>
            <a:r>
              <a:rPr lang="en" sz="2000" dirty="0">
                <a:solidFill>
                  <a:srgbClr val="00FFFF"/>
                </a:solidFill>
              </a:rPr>
              <a:t>4600 Jews went to Babylon!</a:t>
            </a:r>
            <a:r>
              <a:rPr lang="en" sz="2000" dirty="0">
                <a:solidFill>
                  <a:schemeClr val="dk1"/>
                </a:solidFill>
              </a:rPr>
              <a:t>  </a:t>
            </a:r>
            <a:r>
              <a:rPr lang="en" sz="2000" dirty="0">
                <a:solidFill>
                  <a:srgbClr val="FFFF00"/>
                </a:solidFill>
              </a:rPr>
              <a:t>(</a:t>
            </a:r>
            <a:r>
              <a:rPr lang="en" sz="2000" u="sng" dirty="0">
                <a:solidFill>
                  <a:srgbClr val="FFFF00"/>
                </a:solidFill>
              </a:rPr>
              <a:t>Jer.52:30</a:t>
            </a:r>
            <a:r>
              <a:rPr lang="en" sz="2000" dirty="0">
                <a:solidFill>
                  <a:srgbClr val="FFFF00"/>
                </a:solidFill>
              </a:rPr>
              <a:t>)</a:t>
            </a:r>
            <a:r>
              <a:rPr lang="en" sz="2000" dirty="0">
                <a:solidFill>
                  <a:schemeClr val="dk1"/>
                </a:solidFill>
              </a:rPr>
              <a:t>  </a:t>
            </a:r>
            <a:r>
              <a:rPr lang="en" sz="2000" dirty="0">
                <a:solidFill>
                  <a:srgbClr val="00FFFF"/>
                </a:solidFill>
              </a:rPr>
              <a:t>THREE would not bow that </a:t>
            </a:r>
            <a:r>
              <a:rPr lang="en" sz="2000">
                <a:solidFill>
                  <a:srgbClr val="00FFFF"/>
                </a:solidFill>
              </a:rPr>
              <a:t>day.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9550" y="0"/>
            <a:ext cx="9264900" cy="570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“PEER” PRESSURE</a:t>
            </a:r>
            <a:endParaRPr sz="6000" b="1">
              <a:solidFill>
                <a:srgbClr val="00FFFF"/>
              </a:solidFill>
            </a:endParaRPr>
          </a:p>
        </p:txBody>
      </p:sp>
      <p:sp>
        <p:nvSpPr>
          <p:cNvPr id="61" name="Google Shape;61;p14"/>
          <p:cNvSpPr txBox="1">
            <a:spLocks noGrp="1"/>
          </p:cNvSpPr>
          <p:nvPr>
            <p:ph type="subTitle" idx="1"/>
          </p:nvPr>
        </p:nvSpPr>
        <p:spPr>
          <a:xfrm>
            <a:off x="-167850" y="570000"/>
            <a:ext cx="9312000" cy="45735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Moses KNEW that someone got to Aaron to make him do what he did.</a:t>
            </a:r>
            <a:endParaRPr sz="2100">
              <a:solidFill>
                <a:srgbClr val="FFFF00"/>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These influences make us do things that we would otherwise NEVER do!</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Matt.26:33-35</a:t>
            </a:r>
            <a:r>
              <a:rPr lang="en" sz="2100">
                <a:solidFill>
                  <a:schemeClr val="dk1"/>
                </a:solidFill>
              </a:rPr>
              <a:t> </a:t>
            </a:r>
            <a:r>
              <a:rPr lang="en" sz="2100" i="1">
                <a:solidFill>
                  <a:schemeClr val="dk1"/>
                </a:solidFill>
              </a:rPr>
              <a:t>“But Peter said to Him, “</a:t>
            </a:r>
            <a:r>
              <a:rPr lang="en" sz="2100" i="1" u="sng">
                <a:solidFill>
                  <a:schemeClr val="dk1"/>
                </a:solidFill>
              </a:rPr>
              <a:t>Even though all may fall away because of You, I will never fall away</a:t>
            </a:r>
            <a:r>
              <a:rPr lang="en" sz="2100" i="1">
                <a:solidFill>
                  <a:schemeClr val="dk1"/>
                </a:solidFill>
              </a:rPr>
              <a:t>.” 34 Jesus said to him, “Truly I say to you that this very night, before a rooster crows, you will deny Me three times.” 35 Peter said to Him, “</a:t>
            </a:r>
            <a:r>
              <a:rPr lang="en" sz="2100" i="1" u="sng">
                <a:solidFill>
                  <a:schemeClr val="dk1"/>
                </a:solidFill>
              </a:rPr>
              <a:t>Even if I have to die with You, I will not deny You</a:t>
            </a:r>
            <a:r>
              <a:rPr lang="en" sz="2100" i="1">
                <a:solidFill>
                  <a:schemeClr val="dk1"/>
                </a:solidFill>
              </a:rPr>
              <a:t>.” All the disciples said the same thing too.”</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Matt.26:69-74</a:t>
            </a:r>
            <a:r>
              <a:rPr lang="en" sz="2100">
                <a:solidFill>
                  <a:schemeClr val="dk1"/>
                </a:solidFill>
              </a:rPr>
              <a:t> </a:t>
            </a:r>
            <a:r>
              <a:rPr lang="en" sz="2100" i="1">
                <a:solidFill>
                  <a:schemeClr val="dk1"/>
                </a:solidFill>
              </a:rPr>
              <a:t>“Now Peter was sitting outside in the courtyard, and a servant-girl came to him and said, “You too were with Jesus the Galilean.” 70 But </a:t>
            </a:r>
            <a:r>
              <a:rPr lang="en" sz="2100" i="1" u="sng">
                <a:solidFill>
                  <a:schemeClr val="dk1"/>
                </a:solidFill>
              </a:rPr>
              <a:t>he denied it</a:t>
            </a:r>
            <a:r>
              <a:rPr lang="en" sz="2100" i="1">
                <a:solidFill>
                  <a:schemeClr val="dk1"/>
                </a:solidFill>
              </a:rPr>
              <a:t> before them all, saying, “I do not know what you are talking about.” 71 When he had gone out to the gateway, another servant-girl saw him and said to those who were there, “This man was with Jesus of Nazareth.” 72 And again </a:t>
            </a:r>
            <a:r>
              <a:rPr lang="en" sz="2100" i="1" u="sng">
                <a:solidFill>
                  <a:schemeClr val="dk1"/>
                </a:solidFill>
              </a:rPr>
              <a:t>he denied it with an oath</a:t>
            </a:r>
            <a:r>
              <a:rPr lang="en" sz="2100" i="1">
                <a:solidFill>
                  <a:schemeClr val="dk1"/>
                </a:solidFill>
              </a:rPr>
              <a:t>, “I do not know the man.” 73 A little later the bystanders came up and said to Peter, “Surely you too are one of them; for even the way you talk gives you away.” 74 </a:t>
            </a:r>
            <a:r>
              <a:rPr lang="en" sz="2100" i="1" u="sng">
                <a:solidFill>
                  <a:schemeClr val="dk1"/>
                </a:solidFill>
              </a:rPr>
              <a:t>Then he began to curse and swear, “I do not know the man</a:t>
            </a:r>
            <a:r>
              <a:rPr lang="en" sz="2100" i="1">
                <a:solidFill>
                  <a:schemeClr val="dk1"/>
                </a:solidFill>
              </a:rPr>
              <a:t>!”</a:t>
            </a:r>
            <a:r>
              <a:rPr lang="en" sz="2100">
                <a:solidFill>
                  <a:schemeClr val="dk1"/>
                </a:solidFill>
              </a:rPr>
              <a:t> </a:t>
            </a:r>
            <a:r>
              <a:rPr lang="en" sz="2100" i="1">
                <a:solidFill>
                  <a:schemeClr val="dk1"/>
                </a:solidFill>
              </a:rPr>
              <a:t>And immediately a rooster crowed.”</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9550" y="0"/>
            <a:ext cx="92649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FEAR AND SHAME</a:t>
            </a:r>
            <a:endParaRPr sz="5000" b="1">
              <a:solidFill>
                <a:srgbClr val="00FFFF"/>
              </a:solidFill>
            </a:endParaRPr>
          </a:p>
        </p:txBody>
      </p:sp>
      <p:sp>
        <p:nvSpPr>
          <p:cNvPr id="67" name="Google Shape;67;p15"/>
          <p:cNvSpPr txBox="1">
            <a:spLocks noGrp="1"/>
          </p:cNvSpPr>
          <p:nvPr>
            <p:ph type="subTitle" idx="1"/>
          </p:nvPr>
        </p:nvSpPr>
        <p:spPr>
          <a:xfrm>
            <a:off x="-120750" y="407425"/>
            <a:ext cx="9264900" cy="4736100"/>
          </a:xfrm>
          <a:prstGeom prst="rect">
            <a:avLst/>
          </a:prstGeom>
        </p:spPr>
        <p:txBody>
          <a:bodyPr spcFirstLastPara="1" wrap="square" lIns="91425" tIns="91425" rIns="91425" bIns="91425" anchor="t" anchorCtr="0">
            <a:noAutofit/>
          </a:bodyPr>
          <a:lstStyle/>
          <a:p>
            <a:pPr marL="457200" lvl="0" indent="-400050" algn="l" rtl="0">
              <a:lnSpc>
                <a:spcPct val="80000"/>
              </a:lnSpc>
              <a:spcBef>
                <a:spcPts val="0"/>
              </a:spcBef>
              <a:spcAft>
                <a:spcPts val="0"/>
              </a:spcAft>
              <a:buClr>
                <a:srgbClr val="FFFF00"/>
              </a:buClr>
              <a:buSzPts val="2700"/>
              <a:buChar char="●"/>
            </a:pPr>
            <a:r>
              <a:rPr lang="en" sz="2700" u="sng">
                <a:solidFill>
                  <a:srgbClr val="FFFF00"/>
                </a:solidFill>
              </a:rPr>
              <a:t>Jn.9:22</a:t>
            </a:r>
            <a:r>
              <a:rPr lang="en" sz="2700">
                <a:solidFill>
                  <a:srgbClr val="FFFF00"/>
                </a:solidFill>
              </a:rPr>
              <a:t> </a:t>
            </a:r>
            <a:r>
              <a:rPr lang="en" sz="2700" i="1">
                <a:solidFill>
                  <a:schemeClr val="dk1"/>
                </a:solidFill>
              </a:rPr>
              <a:t>“His</a:t>
            </a:r>
            <a:r>
              <a:rPr lang="en" sz="2700">
                <a:solidFill>
                  <a:srgbClr val="FFFF00"/>
                </a:solidFill>
              </a:rPr>
              <a:t> (the blind man’s) </a:t>
            </a:r>
            <a:r>
              <a:rPr lang="en" sz="2700" i="1">
                <a:solidFill>
                  <a:schemeClr val="dk1"/>
                </a:solidFill>
              </a:rPr>
              <a:t>parents said this because they were afraid of the Jews; for the Jews had already agreed that if anyone confessed Him to be Christ, </a:t>
            </a:r>
            <a:r>
              <a:rPr lang="en" sz="2700" i="1" u="sng">
                <a:solidFill>
                  <a:schemeClr val="dk1"/>
                </a:solidFill>
              </a:rPr>
              <a:t>he was to be put out of the synagogue</a:t>
            </a:r>
            <a:r>
              <a:rPr lang="en" sz="2700" i="1">
                <a:solidFill>
                  <a:schemeClr val="dk1"/>
                </a:solidFill>
              </a:rPr>
              <a:t>.”</a:t>
            </a:r>
            <a:endParaRPr sz="2700" i="1">
              <a:solidFill>
                <a:schemeClr val="dk1"/>
              </a:solidFill>
            </a:endParaRPr>
          </a:p>
          <a:p>
            <a:pPr marL="457200" lvl="0" indent="-400050" algn="l" rtl="0">
              <a:lnSpc>
                <a:spcPct val="80000"/>
              </a:lnSpc>
              <a:spcBef>
                <a:spcPts val="0"/>
              </a:spcBef>
              <a:spcAft>
                <a:spcPts val="0"/>
              </a:spcAft>
              <a:buClr>
                <a:srgbClr val="FFFF00"/>
              </a:buClr>
              <a:buSzPts val="2700"/>
              <a:buChar char="●"/>
            </a:pPr>
            <a:r>
              <a:rPr lang="en" sz="2700" u="sng">
                <a:solidFill>
                  <a:srgbClr val="FFFF00"/>
                </a:solidFill>
              </a:rPr>
              <a:t>John 12:42-43</a:t>
            </a:r>
            <a:r>
              <a:rPr lang="en" sz="2700">
                <a:solidFill>
                  <a:srgbClr val="FFFF00"/>
                </a:solidFill>
              </a:rPr>
              <a:t> </a:t>
            </a:r>
            <a:r>
              <a:rPr lang="en" sz="2700" i="1">
                <a:solidFill>
                  <a:schemeClr val="dk1"/>
                </a:solidFill>
              </a:rPr>
              <a:t>“Nevertheless many even of the rulers believed in Him</a:t>
            </a:r>
            <a:r>
              <a:rPr lang="en" sz="2700">
                <a:solidFill>
                  <a:srgbClr val="FFFF00"/>
                </a:solidFill>
              </a:rPr>
              <a:t> (Jesus)</a:t>
            </a:r>
            <a:r>
              <a:rPr lang="en" sz="2700" i="1">
                <a:solidFill>
                  <a:schemeClr val="dk1"/>
                </a:solidFill>
              </a:rPr>
              <a:t>, but because of the Pharisees they were not confessing Him, </a:t>
            </a:r>
            <a:r>
              <a:rPr lang="en" sz="2700" i="1" u="sng">
                <a:solidFill>
                  <a:schemeClr val="dk1"/>
                </a:solidFill>
              </a:rPr>
              <a:t>for fear that they would be put out of the synagogue</a:t>
            </a:r>
            <a:r>
              <a:rPr lang="en" sz="2700" i="1">
                <a:solidFill>
                  <a:schemeClr val="dk1"/>
                </a:solidFill>
              </a:rPr>
              <a:t>; 43 for </a:t>
            </a:r>
            <a:r>
              <a:rPr lang="en" sz="2700" i="1" u="sng">
                <a:solidFill>
                  <a:schemeClr val="dk1"/>
                </a:solidFill>
              </a:rPr>
              <a:t>they loved the approval of men rather than the approval of God</a:t>
            </a:r>
            <a:r>
              <a:rPr lang="en" sz="2700" i="1">
                <a:solidFill>
                  <a:schemeClr val="dk1"/>
                </a:solidFill>
              </a:rPr>
              <a:t>.”</a:t>
            </a:r>
            <a:endParaRPr sz="2700" i="1">
              <a:solidFill>
                <a:schemeClr val="dk1"/>
              </a:solidFill>
            </a:endParaRPr>
          </a:p>
          <a:p>
            <a:pPr marL="457200" lvl="0" indent="-400050" algn="l" rtl="0">
              <a:lnSpc>
                <a:spcPct val="80000"/>
              </a:lnSpc>
              <a:spcBef>
                <a:spcPts val="0"/>
              </a:spcBef>
              <a:spcAft>
                <a:spcPts val="0"/>
              </a:spcAft>
              <a:buClr>
                <a:srgbClr val="FFFF00"/>
              </a:buClr>
              <a:buSzPts val="2700"/>
              <a:buChar char="●"/>
            </a:pPr>
            <a:r>
              <a:rPr lang="en" sz="2700" u="sng">
                <a:solidFill>
                  <a:srgbClr val="FFFF00"/>
                </a:solidFill>
              </a:rPr>
              <a:t>Matt.14:9</a:t>
            </a:r>
            <a:r>
              <a:rPr lang="en" sz="2700">
                <a:solidFill>
                  <a:srgbClr val="FFFF00"/>
                </a:solidFill>
              </a:rPr>
              <a:t> </a:t>
            </a:r>
            <a:r>
              <a:rPr lang="en" sz="2700" i="1">
                <a:solidFill>
                  <a:schemeClr val="dk1"/>
                </a:solidFill>
              </a:rPr>
              <a:t>“Although he</a:t>
            </a:r>
            <a:r>
              <a:rPr lang="en" sz="2700">
                <a:solidFill>
                  <a:srgbClr val="FFFF00"/>
                </a:solidFill>
              </a:rPr>
              <a:t> (Herod) </a:t>
            </a:r>
            <a:r>
              <a:rPr lang="en" sz="2700" i="1">
                <a:solidFill>
                  <a:schemeClr val="dk1"/>
                </a:solidFill>
              </a:rPr>
              <a:t>was grieved, the king commanded it to be given </a:t>
            </a:r>
            <a:r>
              <a:rPr lang="en" sz="2700" i="1" u="sng">
                <a:solidFill>
                  <a:schemeClr val="dk1"/>
                </a:solidFill>
              </a:rPr>
              <a:t>because of his oaths, and because of his dinner guests</a:t>
            </a:r>
            <a:r>
              <a:rPr lang="en" sz="2700" i="1">
                <a:solidFill>
                  <a:schemeClr val="dk1"/>
                </a:solidFill>
              </a:rPr>
              <a:t>.”</a:t>
            </a:r>
            <a:endParaRPr sz="2700" i="1">
              <a:solidFill>
                <a:schemeClr val="dk1"/>
              </a:solidFill>
            </a:endParaRPr>
          </a:p>
          <a:p>
            <a:pPr marL="457200" lvl="0" indent="-400050" algn="l" rtl="0">
              <a:lnSpc>
                <a:spcPct val="80000"/>
              </a:lnSpc>
              <a:spcBef>
                <a:spcPts val="0"/>
              </a:spcBef>
              <a:spcAft>
                <a:spcPts val="0"/>
              </a:spcAft>
              <a:buClr>
                <a:srgbClr val="00FFFF"/>
              </a:buClr>
              <a:buSzPts val="2700"/>
              <a:buChar char="●"/>
            </a:pPr>
            <a:r>
              <a:rPr lang="en" sz="2700">
                <a:solidFill>
                  <a:srgbClr val="00FFFF"/>
                </a:solidFill>
              </a:rPr>
              <a:t>Yet the worst example of “peer pressure in the N.T. is a Roman governor!</a:t>
            </a:r>
            <a:endParaRPr sz="27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20750" y="0"/>
            <a:ext cx="9427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NOT JUST “YOUNG PEOPLE”!</a:t>
            </a:r>
            <a:endParaRPr sz="4900" b="1">
              <a:solidFill>
                <a:srgbClr val="00FFFF"/>
              </a:solidFill>
            </a:endParaRPr>
          </a:p>
        </p:txBody>
      </p:sp>
      <p:sp>
        <p:nvSpPr>
          <p:cNvPr id="73" name="Google Shape;73;p16"/>
          <p:cNvSpPr txBox="1">
            <a:spLocks noGrp="1"/>
          </p:cNvSpPr>
          <p:nvPr>
            <p:ph type="subTitle" idx="1"/>
          </p:nvPr>
        </p:nvSpPr>
        <p:spPr>
          <a:xfrm>
            <a:off x="-174600" y="407425"/>
            <a:ext cx="9318900" cy="47361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Matt.27:18</a:t>
            </a:r>
            <a:r>
              <a:rPr lang="en" sz="2100">
                <a:solidFill>
                  <a:srgbClr val="FFFF00"/>
                </a:solidFill>
              </a:rPr>
              <a:t> </a:t>
            </a:r>
            <a:r>
              <a:rPr lang="en" sz="2100" i="1">
                <a:solidFill>
                  <a:schemeClr val="dk1"/>
                </a:solidFill>
              </a:rPr>
              <a:t>“For he </a:t>
            </a:r>
            <a:r>
              <a:rPr lang="en" sz="2100">
                <a:solidFill>
                  <a:srgbClr val="FFFF00"/>
                </a:solidFill>
              </a:rPr>
              <a:t>(Pilate)</a:t>
            </a:r>
            <a:r>
              <a:rPr lang="en" sz="2100" i="1">
                <a:solidFill>
                  <a:schemeClr val="dk1"/>
                </a:solidFill>
              </a:rPr>
              <a:t> knew that </a:t>
            </a:r>
            <a:r>
              <a:rPr lang="en" sz="2100" i="1" u="sng">
                <a:solidFill>
                  <a:schemeClr val="dk1"/>
                </a:solidFill>
              </a:rPr>
              <a:t>because of envy</a:t>
            </a:r>
            <a:r>
              <a:rPr lang="en" sz="2100" i="1">
                <a:solidFill>
                  <a:schemeClr val="dk1"/>
                </a:solidFill>
              </a:rPr>
              <a:t> they had handed Him over.”</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Matt.27:24</a:t>
            </a:r>
            <a:r>
              <a:rPr lang="en" sz="2100">
                <a:solidFill>
                  <a:srgbClr val="00FFFF"/>
                </a:solidFill>
              </a:rPr>
              <a:t> </a:t>
            </a:r>
            <a:r>
              <a:rPr lang="en" sz="2100" i="1">
                <a:solidFill>
                  <a:schemeClr val="dk1"/>
                </a:solidFill>
              </a:rPr>
              <a:t>“When Pilate saw that he was accomplishing nothing, but rather that </a:t>
            </a:r>
            <a:r>
              <a:rPr lang="en" sz="2100" i="1" u="sng">
                <a:solidFill>
                  <a:schemeClr val="dk1"/>
                </a:solidFill>
              </a:rPr>
              <a:t>a riot was starting</a:t>
            </a:r>
            <a:r>
              <a:rPr lang="en" sz="2100" i="1">
                <a:solidFill>
                  <a:schemeClr val="dk1"/>
                </a:solidFill>
              </a:rPr>
              <a:t>, he took water and washed his hands in front of the crowd, saying, “I am innocent of this Man’s blood; see to that yourselves.”</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Mk.15:15</a:t>
            </a:r>
            <a:r>
              <a:rPr lang="en" sz="2100">
                <a:solidFill>
                  <a:srgbClr val="00FFFF"/>
                </a:solidFill>
              </a:rPr>
              <a:t> </a:t>
            </a:r>
            <a:r>
              <a:rPr lang="en" sz="2100" i="1">
                <a:solidFill>
                  <a:schemeClr val="dk1"/>
                </a:solidFill>
              </a:rPr>
              <a:t>“</a:t>
            </a:r>
            <a:r>
              <a:rPr lang="en" sz="2100" i="1" u="sng">
                <a:solidFill>
                  <a:schemeClr val="dk1"/>
                </a:solidFill>
              </a:rPr>
              <a:t>Wishing to satisfy the crowd</a:t>
            </a:r>
            <a:r>
              <a:rPr lang="en" sz="2100" i="1">
                <a:solidFill>
                  <a:schemeClr val="dk1"/>
                </a:solidFill>
              </a:rPr>
              <a:t>, Pilate released Barabbas for them, and after having Jesus scourged, he handed Him over to be crucified.”</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Lk.23:4</a:t>
            </a:r>
            <a:r>
              <a:rPr lang="en" sz="2100">
                <a:solidFill>
                  <a:srgbClr val="00FFFF"/>
                </a:solidFill>
              </a:rPr>
              <a:t> </a:t>
            </a:r>
            <a:r>
              <a:rPr lang="en" sz="2100" i="1">
                <a:solidFill>
                  <a:schemeClr val="dk1"/>
                </a:solidFill>
              </a:rPr>
              <a:t>“Then Pilate said to the chief priests and the crowds, “</a:t>
            </a:r>
            <a:r>
              <a:rPr lang="en" sz="2100" i="1" u="sng">
                <a:solidFill>
                  <a:schemeClr val="dk1"/>
                </a:solidFill>
              </a:rPr>
              <a:t>I find no guilt in this man</a:t>
            </a:r>
            <a:r>
              <a:rPr lang="en" sz="2100" i="1">
                <a:solidFill>
                  <a:schemeClr val="dk1"/>
                </a:solidFill>
              </a:rPr>
              <a:t>.”</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Lk.23:13-15</a:t>
            </a:r>
            <a:r>
              <a:rPr lang="en" sz="2100">
                <a:solidFill>
                  <a:srgbClr val="00FFFF"/>
                </a:solidFill>
              </a:rPr>
              <a:t> </a:t>
            </a:r>
            <a:r>
              <a:rPr lang="en" sz="2100" i="1">
                <a:solidFill>
                  <a:schemeClr val="dk1"/>
                </a:solidFill>
              </a:rPr>
              <a:t>“Pilate summoned the chief priests and the rulers and the people, 14 and said to them, “You brought this man to me as one who incites the people to rebellion, and behold, having examined Him before you, </a:t>
            </a:r>
            <a:r>
              <a:rPr lang="en" sz="2100" i="1" u="sng">
                <a:solidFill>
                  <a:schemeClr val="dk1"/>
                </a:solidFill>
              </a:rPr>
              <a:t>I have found no guilt in this man regarding the charges which you make against Him. 15 No, nor has Herod, for he sent Him back to us; and behold, nothing deserving death has been done by Him</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20750" y="0"/>
            <a:ext cx="9427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 POWERLESS GOVERNOR?</a:t>
            </a:r>
            <a:endParaRPr sz="4900" b="1">
              <a:solidFill>
                <a:srgbClr val="00FFFF"/>
              </a:solidFill>
            </a:endParaRPr>
          </a:p>
        </p:txBody>
      </p:sp>
      <p:sp>
        <p:nvSpPr>
          <p:cNvPr id="79" name="Google Shape;79;p17"/>
          <p:cNvSpPr txBox="1">
            <a:spLocks noGrp="1"/>
          </p:cNvSpPr>
          <p:nvPr>
            <p:ph type="subTitle" idx="1"/>
          </p:nvPr>
        </p:nvSpPr>
        <p:spPr>
          <a:xfrm>
            <a:off x="-174600" y="407425"/>
            <a:ext cx="9318900" cy="47361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Lk.23:20-25</a:t>
            </a:r>
            <a:r>
              <a:rPr lang="en" sz="2200" dirty="0">
                <a:solidFill>
                  <a:srgbClr val="00FFFF"/>
                </a:solidFill>
              </a:rPr>
              <a:t> </a:t>
            </a:r>
            <a:r>
              <a:rPr lang="en" sz="2200" i="1" dirty="0">
                <a:solidFill>
                  <a:schemeClr val="dk1"/>
                </a:solidFill>
              </a:rPr>
              <a:t>“Pilate, </a:t>
            </a:r>
            <a:r>
              <a:rPr lang="en" sz="2200" i="1" u="sng" dirty="0">
                <a:solidFill>
                  <a:schemeClr val="dk1"/>
                </a:solidFill>
              </a:rPr>
              <a:t>wanting to release Jesus</a:t>
            </a:r>
            <a:r>
              <a:rPr lang="en" sz="2200" i="1" dirty="0">
                <a:solidFill>
                  <a:schemeClr val="dk1"/>
                </a:solidFill>
              </a:rPr>
              <a:t>, addressed them again, 21 but they kept on calling out, saying, “Crucify, crucify Him!” 22 And he said to them the third time, “</a:t>
            </a:r>
            <a:r>
              <a:rPr lang="en" sz="2200" i="1" u="sng" dirty="0">
                <a:solidFill>
                  <a:schemeClr val="dk1"/>
                </a:solidFill>
              </a:rPr>
              <a:t>Why, what evil has this man done? I have found in Him no guilt demanding death</a:t>
            </a:r>
            <a:r>
              <a:rPr lang="en" sz="2200" i="1" dirty="0">
                <a:solidFill>
                  <a:schemeClr val="dk1"/>
                </a:solidFill>
              </a:rPr>
              <a:t>; therefore I will punish Him and release Him.” 23 But they were insistent, with loud voices asking that He be crucified. </a:t>
            </a:r>
            <a:r>
              <a:rPr lang="en" sz="2200" i="1" u="sng" dirty="0">
                <a:solidFill>
                  <a:schemeClr val="dk1"/>
                </a:solidFill>
              </a:rPr>
              <a:t>And their voices began to prevail</a:t>
            </a:r>
            <a:r>
              <a:rPr lang="en" sz="2200" i="1" dirty="0">
                <a:solidFill>
                  <a:schemeClr val="dk1"/>
                </a:solidFill>
              </a:rPr>
              <a:t>. 24 And Pilate pronounced sentence that their demand be granted. 25 And he released the man they were asking for who had been thrown into prison for insurrection and murder, but he delivered Jesus to their will.”</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Jn.18:38</a:t>
            </a:r>
            <a:r>
              <a:rPr lang="en" sz="2200" dirty="0">
                <a:solidFill>
                  <a:srgbClr val="00FFFF"/>
                </a:solidFill>
              </a:rPr>
              <a:t> </a:t>
            </a:r>
            <a:r>
              <a:rPr lang="en" sz="2200" i="1" dirty="0">
                <a:solidFill>
                  <a:schemeClr val="dk1"/>
                </a:solidFill>
              </a:rPr>
              <a:t>“And when he had said this, he went out again to the Jews and said to them, “</a:t>
            </a:r>
            <a:r>
              <a:rPr lang="en" sz="2200" i="1" u="sng" dirty="0">
                <a:solidFill>
                  <a:schemeClr val="dk1"/>
                </a:solidFill>
              </a:rPr>
              <a:t>I find no guilt in Him</a:t>
            </a:r>
            <a:r>
              <a:rPr lang="en" sz="2200" i="1" dirty="0">
                <a:solidFill>
                  <a:schemeClr val="dk1"/>
                </a:solidFill>
              </a:rPr>
              <a:t>.”</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Jn.19:12</a:t>
            </a:r>
            <a:r>
              <a:rPr lang="en" sz="2200" dirty="0">
                <a:solidFill>
                  <a:srgbClr val="00FFFF"/>
                </a:solidFill>
              </a:rPr>
              <a:t> </a:t>
            </a:r>
            <a:r>
              <a:rPr lang="en" sz="2200" i="1" dirty="0">
                <a:solidFill>
                  <a:schemeClr val="dk1"/>
                </a:solidFill>
              </a:rPr>
              <a:t>“As a result of this Pilate made efforts to release Him, but the Jews cried out saying, “If you release this Man, </a:t>
            </a:r>
            <a:r>
              <a:rPr lang="en" sz="2200" i="1" u="sng" dirty="0">
                <a:solidFill>
                  <a:schemeClr val="dk1"/>
                </a:solidFill>
              </a:rPr>
              <a:t>you are no friend of Caesar; everyone who makes himself out to be a king opposes Caesar</a:t>
            </a:r>
            <a:r>
              <a:rPr lang="en" sz="2200" i="1" dirty="0">
                <a:solidFill>
                  <a:schemeClr val="dk1"/>
                </a:solidFill>
              </a:rPr>
              <a:t>.”</a:t>
            </a:r>
            <a:endParaRPr sz="2200" i="1" dirty="0">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dirty="0">
                <a:solidFill>
                  <a:srgbClr val="00FFFF"/>
                </a:solidFill>
              </a:rPr>
              <a:t>With all his power, all the soldiers at his disposal, even Pilate gave in!</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20750" y="0"/>
            <a:ext cx="9427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OTHER REASONS WE GIVE IN?</a:t>
            </a:r>
            <a:endParaRPr sz="4700" b="1">
              <a:solidFill>
                <a:srgbClr val="00FFFF"/>
              </a:solidFill>
            </a:endParaRPr>
          </a:p>
        </p:txBody>
      </p:sp>
      <p:sp>
        <p:nvSpPr>
          <p:cNvPr id="85" name="Google Shape;85;p18"/>
          <p:cNvSpPr txBox="1">
            <a:spLocks noGrp="1"/>
          </p:cNvSpPr>
          <p:nvPr>
            <p:ph type="subTitle" idx="1"/>
          </p:nvPr>
        </p:nvSpPr>
        <p:spPr>
          <a:xfrm>
            <a:off x="-120750" y="407425"/>
            <a:ext cx="9265200" cy="4736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dirty="0">
                <a:solidFill>
                  <a:srgbClr val="FFFF00"/>
                </a:solidFill>
              </a:rPr>
              <a:t>The benefits and joys of being “popular”.  </a:t>
            </a:r>
            <a:r>
              <a:rPr lang="en" sz="2500" u="sng" dirty="0">
                <a:solidFill>
                  <a:srgbClr val="FFFF00"/>
                </a:solidFill>
              </a:rPr>
              <a:t>Acts 24:27</a:t>
            </a:r>
            <a:r>
              <a:rPr lang="en" sz="2500" dirty="0">
                <a:solidFill>
                  <a:srgbClr val="FFFF00"/>
                </a:solidFill>
              </a:rPr>
              <a:t> </a:t>
            </a:r>
            <a:r>
              <a:rPr lang="en" sz="2500" i="1" dirty="0">
                <a:solidFill>
                  <a:schemeClr val="dk1"/>
                </a:solidFill>
              </a:rPr>
              <a:t>“But after two years had passed, Felix was succeeded by Porcius Festus, and </a:t>
            </a:r>
            <a:r>
              <a:rPr lang="en" sz="2500" i="1" u="sng" dirty="0">
                <a:solidFill>
                  <a:schemeClr val="dk1"/>
                </a:solidFill>
              </a:rPr>
              <a:t>wishing to do the Jews a favor</a:t>
            </a:r>
            <a:r>
              <a:rPr lang="en" sz="2500" i="1" dirty="0">
                <a:solidFill>
                  <a:schemeClr val="dk1"/>
                </a:solidFill>
              </a:rPr>
              <a:t>, Felix left Paul imprisoned.”</a:t>
            </a:r>
            <a:r>
              <a:rPr lang="en" sz="2500" dirty="0">
                <a:solidFill>
                  <a:srgbClr val="FFFF00"/>
                </a:solidFill>
              </a:rPr>
              <a:t>  </a:t>
            </a:r>
            <a:r>
              <a:rPr lang="en" sz="2500" u="sng" dirty="0">
                <a:solidFill>
                  <a:srgbClr val="FFFF00"/>
                </a:solidFill>
              </a:rPr>
              <a:t>Acts 25:9</a:t>
            </a:r>
            <a:r>
              <a:rPr lang="en" sz="2500" dirty="0">
                <a:solidFill>
                  <a:srgbClr val="FFFF00"/>
                </a:solidFill>
              </a:rPr>
              <a:t> </a:t>
            </a:r>
            <a:r>
              <a:rPr lang="en" sz="2500" i="1" dirty="0">
                <a:solidFill>
                  <a:schemeClr val="dk1"/>
                </a:solidFill>
              </a:rPr>
              <a:t>“But Festus, </a:t>
            </a:r>
            <a:r>
              <a:rPr lang="en" sz="2500" i="1" u="sng" dirty="0">
                <a:solidFill>
                  <a:schemeClr val="dk1"/>
                </a:solidFill>
              </a:rPr>
              <a:t>wishing to do the Jews a favor</a:t>
            </a:r>
            <a:r>
              <a:rPr lang="en" sz="2500" i="1" dirty="0">
                <a:solidFill>
                  <a:schemeClr val="dk1"/>
                </a:solidFill>
              </a:rPr>
              <a:t>, answered Paul and said, “Are you willing to go up to Jerusalem and stand trial before me on these charges?”</a:t>
            </a:r>
            <a:endParaRPr sz="2500" i="1"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Lk.6:26</a:t>
            </a:r>
            <a:r>
              <a:rPr lang="en" sz="2500" dirty="0">
                <a:solidFill>
                  <a:srgbClr val="FFFF00"/>
                </a:solidFill>
              </a:rPr>
              <a:t> </a:t>
            </a:r>
            <a:r>
              <a:rPr lang="en" sz="2500" i="1" dirty="0">
                <a:solidFill>
                  <a:schemeClr val="dk1"/>
                </a:solidFill>
              </a:rPr>
              <a:t>“</a:t>
            </a:r>
            <a:r>
              <a:rPr lang="en" sz="2500" i="1" u="sng" dirty="0">
                <a:solidFill>
                  <a:schemeClr val="dk1"/>
                </a:solidFill>
              </a:rPr>
              <a:t>Woe to you when all men speak well of you</a:t>
            </a:r>
            <a:r>
              <a:rPr lang="en" sz="2500" i="1" dirty="0">
                <a:solidFill>
                  <a:schemeClr val="dk1"/>
                </a:solidFill>
              </a:rPr>
              <a:t>, for their fathers used to treat the false prophets in the same way.”</a:t>
            </a:r>
            <a:endParaRPr sz="2500" i="1"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Gal.1:10</a:t>
            </a:r>
            <a:r>
              <a:rPr lang="en" sz="2500" dirty="0">
                <a:solidFill>
                  <a:srgbClr val="FFFF00"/>
                </a:solidFill>
              </a:rPr>
              <a:t> </a:t>
            </a:r>
            <a:r>
              <a:rPr lang="en" sz="2500" i="1" dirty="0">
                <a:solidFill>
                  <a:schemeClr val="dk1"/>
                </a:solidFill>
              </a:rPr>
              <a:t>“For am I now seeking the favor of men, or of God? Or am I striving to please men? </a:t>
            </a:r>
            <a:r>
              <a:rPr lang="en" sz="2500" i="1" u="sng" dirty="0">
                <a:solidFill>
                  <a:schemeClr val="dk1"/>
                </a:solidFill>
              </a:rPr>
              <a:t>If I were still trying to please men, I would not be a bond-servant of Christ</a:t>
            </a:r>
            <a:r>
              <a:rPr lang="en" sz="2500" i="1" dirty="0">
                <a:solidFill>
                  <a:schemeClr val="dk1"/>
                </a:solidFill>
              </a:rPr>
              <a:t>.”</a:t>
            </a:r>
            <a:endParaRPr sz="2500" i="1" dirty="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dirty="0">
                <a:solidFill>
                  <a:srgbClr val="00FFFF"/>
                </a:solidFill>
              </a:rPr>
              <a:t>God’s word is very clear on this, brethren.  If your goal in this life is to be “popular and beloved” by everyone around you, then you will make a TERRIBLE Christian, because you will have to compromise the truth and your responsibility to do it!</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20750" y="0"/>
            <a:ext cx="9427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OTHER REASONS? - 2</a:t>
            </a:r>
            <a:endParaRPr sz="5000" b="1">
              <a:solidFill>
                <a:srgbClr val="00FFFF"/>
              </a:solidFill>
            </a:endParaRPr>
          </a:p>
        </p:txBody>
      </p:sp>
      <p:sp>
        <p:nvSpPr>
          <p:cNvPr id="91" name="Google Shape;91;p19"/>
          <p:cNvSpPr txBox="1">
            <a:spLocks noGrp="1"/>
          </p:cNvSpPr>
          <p:nvPr>
            <p:ph type="subTitle" idx="1"/>
          </p:nvPr>
        </p:nvSpPr>
        <p:spPr>
          <a:xfrm>
            <a:off x="-154300" y="407425"/>
            <a:ext cx="9298800" cy="47361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GREED? </a:t>
            </a:r>
            <a:r>
              <a:rPr lang="en" sz="2100" u="sng" dirty="0">
                <a:solidFill>
                  <a:srgbClr val="FFFF00"/>
                </a:solidFill>
              </a:rPr>
              <a:t>Prov.1:10-16</a:t>
            </a:r>
            <a:r>
              <a:rPr lang="en" sz="2100" dirty="0">
                <a:solidFill>
                  <a:srgbClr val="FFFF00"/>
                </a:solidFill>
              </a:rPr>
              <a:t> </a:t>
            </a:r>
            <a:r>
              <a:rPr lang="en" sz="2100" i="1" dirty="0">
                <a:solidFill>
                  <a:schemeClr val="dk1"/>
                </a:solidFill>
              </a:rPr>
              <a:t>“</a:t>
            </a:r>
            <a:r>
              <a:rPr lang="en" sz="2100" i="1" u="sng" dirty="0">
                <a:solidFill>
                  <a:schemeClr val="dk1"/>
                </a:solidFill>
              </a:rPr>
              <a:t>My son, if sinners entice you, do not consent</a:t>
            </a:r>
            <a:r>
              <a:rPr lang="en" sz="2100" i="1" dirty="0">
                <a:solidFill>
                  <a:schemeClr val="dk1"/>
                </a:solidFill>
              </a:rPr>
              <a:t>. 11 If they say, “Come with us, Let us lie in wait for blood, Let us ambush the innocent without cause; 12 Let us swallow them alive like Sheol, even whole, as those who go down to the pit; 13 </a:t>
            </a:r>
            <a:r>
              <a:rPr lang="en" sz="2100" i="1" u="sng" dirty="0">
                <a:solidFill>
                  <a:schemeClr val="dk1"/>
                </a:solidFill>
              </a:rPr>
              <a:t>We will find all kinds of precious wealth, we will fill our houses with spoil</a:t>
            </a:r>
            <a:r>
              <a:rPr lang="en" sz="2100" i="1" dirty="0">
                <a:solidFill>
                  <a:schemeClr val="dk1"/>
                </a:solidFill>
              </a:rPr>
              <a:t>; 14 Throw in your lot with us, </a:t>
            </a:r>
            <a:r>
              <a:rPr lang="en" sz="2100" i="1" u="sng" dirty="0">
                <a:solidFill>
                  <a:schemeClr val="dk1"/>
                </a:solidFill>
              </a:rPr>
              <a:t>We shall all have one purse</a:t>
            </a:r>
            <a:r>
              <a:rPr lang="en" sz="2100" i="1" dirty="0">
                <a:solidFill>
                  <a:schemeClr val="dk1"/>
                </a:solidFill>
              </a:rPr>
              <a:t>,” 15 My son, do not walk in the way with them. Keep your feet from their path,16 for their feet run to evil and they hasten to shed blood.”</a:t>
            </a:r>
            <a:endParaRPr sz="2100" i="1" dirty="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dirty="0">
                <a:solidFill>
                  <a:srgbClr val="00FFFF"/>
                </a:solidFill>
              </a:rPr>
              <a:t>How many Christians have yielded to pressure from their peers because of the financial and material benefit?</a:t>
            </a:r>
            <a:endParaRPr sz="2100" dirty="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LUST? </a:t>
            </a:r>
            <a:r>
              <a:rPr lang="en" sz="2100" u="sng" dirty="0">
                <a:solidFill>
                  <a:srgbClr val="FFFF00"/>
                </a:solidFill>
              </a:rPr>
              <a:t>Gen.6:1-2</a:t>
            </a:r>
            <a:r>
              <a:rPr lang="en" sz="2100" dirty="0">
                <a:solidFill>
                  <a:srgbClr val="FFFF00"/>
                </a:solidFill>
              </a:rPr>
              <a:t> </a:t>
            </a:r>
            <a:r>
              <a:rPr lang="en" sz="2100" i="1" dirty="0">
                <a:solidFill>
                  <a:schemeClr val="dk1"/>
                </a:solidFill>
              </a:rPr>
              <a:t>“Now it came about, when men began to multiply on the face of the land, and daughters were born to them, 2 that </a:t>
            </a:r>
            <a:r>
              <a:rPr lang="en" sz="2100" i="1" u="sng" dirty="0">
                <a:solidFill>
                  <a:schemeClr val="dk1"/>
                </a:solidFill>
              </a:rPr>
              <a:t>the sons of God saw that the daughters of men were beautiful</a:t>
            </a:r>
            <a:r>
              <a:rPr lang="en" sz="2100" i="1" dirty="0">
                <a:solidFill>
                  <a:schemeClr val="dk1"/>
                </a:solidFill>
              </a:rPr>
              <a:t>; and they took wives for themselves, whomever they chose.”</a:t>
            </a:r>
            <a:r>
              <a:rPr lang="en" sz="2100" dirty="0">
                <a:solidFill>
                  <a:srgbClr val="FFFF00"/>
                </a:solidFill>
              </a:rPr>
              <a:t>  </a:t>
            </a:r>
            <a:r>
              <a:rPr lang="en" sz="2100" u="sng" dirty="0">
                <a:solidFill>
                  <a:srgbClr val="FFFF00"/>
                </a:solidFill>
              </a:rPr>
              <a:t>Prov.7:21</a:t>
            </a:r>
            <a:r>
              <a:rPr lang="en" sz="2100" dirty="0">
                <a:solidFill>
                  <a:srgbClr val="FFFF00"/>
                </a:solidFill>
              </a:rPr>
              <a:t> </a:t>
            </a:r>
            <a:r>
              <a:rPr lang="en" sz="2100" i="1" dirty="0">
                <a:solidFill>
                  <a:schemeClr val="dk1"/>
                </a:solidFill>
              </a:rPr>
              <a:t>“</a:t>
            </a:r>
            <a:r>
              <a:rPr lang="en" sz="2100" i="1" u="sng" dirty="0">
                <a:solidFill>
                  <a:schemeClr val="dk1"/>
                </a:solidFill>
              </a:rPr>
              <a:t>With her many persuasions</a:t>
            </a:r>
            <a:r>
              <a:rPr lang="en" sz="2100" i="1" dirty="0">
                <a:solidFill>
                  <a:schemeClr val="dk1"/>
                </a:solidFill>
              </a:rPr>
              <a:t> she entices him; </a:t>
            </a:r>
            <a:r>
              <a:rPr lang="en" sz="2100" i="1" u="sng" dirty="0">
                <a:solidFill>
                  <a:schemeClr val="dk1"/>
                </a:solidFill>
              </a:rPr>
              <a:t>With her flattering lips</a:t>
            </a:r>
            <a:r>
              <a:rPr lang="en" sz="2100" i="1" dirty="0">
                <a:solidFill>
                  <a:schemeClr val="dk1"/>
                </a:solidFill>
              </a:rPr>
              <a:t> she seduces him.”</a:t>
            </a:r>
            <a:endParaRPr sz="2100" i="1" dirty="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dirty="0">
                <a:solidFill>
                  <a:srgbClr val="00FFFF"/>
                </a:solidFill>
              </a:rPr>
              <a:t>How many virgin young men and women have yielded for this reason?  Even worse, how many unwise and even adulterous marriage unions have taken place for this reason?</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20750" y="0"/>
            <a:ext cx="9427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OTHER REASONS? - 3</a:t>
            </a:r>
            <a:endParaRPr sz="5000" b="1">
              <a:solidFill>
                <a:srgbClr val="00FFFF"/>
              </a:solidFill>
            </a:endParaRPr>
          </a:p>
        </p:txBody>
      </p:sp>
      <p:sp>
        <p:nvSpPr>
          <p:cNvPr id="97" name="Google Shape;97;p20"/>
          <p:cNvSpPr txBox="1">
            <a:spLocks noGrp="1"/>
          </p:cNvSpPr>
          <p:nvPr>
            <p:ph type="subTitle" idx="1"/>
          </p:nvPr>
        </p:nvSpPr>
        <p:spPr>
          <a:xfrm>
            <a:off x="-154300" y="407425"/>
            <a:ext cx="9298800" cy="47361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DOUBT? </a:t>
            </a:r>
            <a:r>
              <a:rPr lang="en" sz="2100" u="sng" dirty="0">
                <a:solidFill>
                  <a:srgbClr val="FFFF00"/>
                </a:solidFill>
              </a:rPr>
              <a:t>Rom.14:23</a:t>
            </a:r>
            <a:r>
              <a:rPr lang="en" sz="2100" dirty="0">
                <a:solidFill>
                  <a:srgbClr val="FFFF00"/>
                </a:solidFill>
              </a:rPr>
              <a:t> </a:t>
            </a:r>
            <a:r>
              <a:rPr lang="en" sz="2100" i="1" dirty="0">
                <a:solidFill>
                  <a:schemeClr val="dk1"/>
                </a:solidFill>
              </a:rPr>
              <a:t>“But he who doubts is condemned if he eats, because his eating is not from faith; and whatever is not from faith is sin.”</a:t>
            </a:r>
            <a:endParaRPr sz="2100" i="1" dirty="0">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BEING CONVINCED BY PHILOSOPHY OR “SCIENCE”? </a:t>
            </a:r>
            <a:r>
              <a:rPr lang="en" sz="2100" u="sng" dirty="0">
                <a:solidFill>
                  <a:srgbClr val="FFFF00"/>
                </a:solidFill>
              </a:rPr>
              <a:t>Col.2:8</a:t>
            </a:r>
            <a:r>
              <a:rPr lang="en" sz="2100" dirty="0">
                <a:solidFill>
                  <a:srgbClr val="FFFF00"/>
                </a:solidFill>
              </a:rPr>
              <a:t> </a:t>
            </a:r>
            <a:r>
              <a:rPr lang="en" sz="2100" i="1" dirty="0">
                <a:solidFill>
                  <a:schemeClr val="dk1"/>
                </a:solidFill>
              </a:rPr>
              <a:t>“See to it that no one takes you captive through </a:t>
            </a:r>
            <a:r>
              <a:rPr lang="en" sz="2100" i="1" u="sng" dirty="0">
                <a:solidFill>
                  <a:schemeClr val="dk1"/>
                </a:solidFill>
              </a:rPr>
              <a:t>philosophy and empty deception, according to the tradition of men, according to the elementary principles of the world</a:t>
            </a:r>
            <a:r>
              <a:rPr lang="en" sz="2100" i="1" dirty="0">
                <a:solidFill>
                  <a:schemeClr val="dk1"/>
                </a:solidFill>
              </a:rPr>
              <a:t>, rather than according to Christ.”</a:t>
            </a:r>
            <a:r>
              <a:rPr lang="en" sz="2100" dirty="0">
                <a:solidFill>
                  <a:srgbClr val="FFFF00"/>
                </a:solidFill>
              </a:rPr>
              <a:t>  </a:t>
            </a:r>
            <a:r>
              <a:rPr lang="en" sz="2100" u="sng" dirty="0">
                <a:solidFill>
                  <a:srgbClr val="FFFF00"/>
                </a:solidFill>
              </a:rPr>
              <a:t>1 Tim.6:20</a:t>
            </a:r>
            <a:r>
              <a:rPr lang="en" sz="2100" dirty="0">
                <a:solidFill>
                  <a:srgbClr val="FFFF00"/>
                </a:solidFill>
              </a:rPr>
              <a:t> </a:t>
            </a:r>
            <a:r>
              <a:rPr lang="en" sz="2100" i="1" dirty="0">
                <a:solidFill>
                  <a:schemeClr val="dk1"/>
                </a:solidFill>
              </a:rPr>
              <a:t>“O Timothy, guard what has been entrusted to you, avoiding </a:t>
            </a:r>
            <a:r>
              <a:rPr lang="en" sz="2100" i="1" u="sng" dirty="0">
                <a:solidFill>
                  <a:schemeClr val="dk1"/>
                </a:solidFill>
              </a:rPr>
              <a:t>worldly and empty chatter and the opposing arguments of what is falsely called “knowledge</a:t>
            </a:r>
            <a:r>
              <a:rPr lang="en" sz="2100" i="1" dirty="0">
                <a:solidFill>
                  <a:schemeClr val="dk1"/>
                </a:solidFill>
              </a:rPr>
              <a:t>”</a:t>
            </a:r>
            <a:endParaRPr sz="2100" i="1" dirty="0">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OR JUST PLAIN WEARINESS OF THE BATTLE?  </a:t>
            </a:r>
            <a:r>
              <a:rPr lang="en" sz="2100" u="sng" dirty="0">
                <a:solidFill>
                  <a:srgbClr val="FFFF00"/>
                </a:solidFill>
              </a:rPr>
              <a:t>Judg.15:16-17</a:t>
            </a:r>
            <a:r>
              <a:rPr lang="en" sz="2100" dirty="0">
                <a:solidFill>
                  <a:srgbClr val="FFFF00"/>
                </a:solidFill>
              </a:rPr>
              <a:t> </a:t>
            </a:r>
            <a:r>
              <a:rPr lang="en" sz="2100" i="1" dirty="0">
                <a:solidFill>
                  <a:schemeClr val="dk1"/>
                </a:solidFill>
              </a:rPr>
              <a:t>“Then she said to him </a:t>
            </a:r>
            <a:r>
              <a:rPr lang="en" sz="2100" dirty="0">
                <a:solidFill>
                  <a:srgbClr val="FFFF00"/>
                </a:solidFill>
              </a:rPr>
              <a:t>(Samson)</a:t>
            </a:r>
            <a:r>
              <a:rPr lang="en" sz="2100" i="1" dirty="0">
                <a:solidFill>
                  <a:schemeClr val="dk1"/>
                </a:solidFill>
              </a:rPr>
              <a:t>, “How can you say, ‘I love you,’ when your heart is not with me? You have deceived me these three times and have not told me where your great strength is.” 16 </a:t>
            </a:r>
            <a:r>
              <a:rPr lang="en" sz="2100" i="1" u="sng" dirty="0">
                <a:solidFill>
                  <a:schemeClr val="dk1"/>
                </a:solidFill>
              </a:rPr>
              <a:t>It came about when she pressed him daily with her words and urged him, that his soul was annoyed to death</a:t>
            </a:r>
            <a:r>
              <a:rPr lang="en" sz="2100" i="1" dirty="0">
                <a:solidFill>
                  <a:schemeClr val="dk1"/>
                </a:solidFill>
              </a:rPr>
              <a:t>. 17 So he told her all that was in his heart and said to her, “A razor has never come on my head, for I have been a Nazirite to God from my mother’s womb. If I am shaved, then my strength will leave me and I will become weak and be like any other man.”</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20750" y="0"/>
            <a:ext cx="9427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AND OF COURSE, AFFECTION</a:t>
            </a:r>
            <a:endParaRPr sz="4900" b="1">
              <a:solidFill>
                <a:srgbClr val="00FFFF"/>
              </a:solidFill>
            </a:endParaRPr>
          </a:p>
        </p:txBody>
      </p:sp>
      <p:sp>
        <p:nvSpPr>
          <p:cNvPr id="103" name="Google Shape;103;p21"/>
          <p:cNvSpPr txBox="1">
            <a:spLocks noGrp="1"/>
          </p:cNvSpPr>
          <p:nvPr>
            <p:ph type="subTitle" idx="1"/>
          </p:nvPr>
        </p:nvSpPr>
        <p:spPr>
          <a:xfrm>
            <a:off x="-154300" y="489900"/>
            <a:ext cx="9298800" cy="46536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dirty="0">
                <a:solidFill>
                  <a:srgbClr val="FFFF00"/>
                </a:solidFill>
              </a:rPr>
              <a:t>It is a sad fact that most people will give in to the will of their spouse, parents, children, relatives and friends, before God.</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Matt.10:37</a:t>
            </a:r>
            <a:r>
              <a:rPr lang="en" sz="2500" i="1" dirty="0">
                <a:solidFill>
                  <a:schemeClr val="dk1"/>
                </a:solidFill>
              </a:rPr>
              <a:t> “</a:t>
            </a:r>
            <a:r>
              <a:rPr lang="en" sz="2500" i="1" u="sng" dirty="0">
                <a:solidFill>
                  <a:schemeClr val="dk1"/>
                </a:solidFill>
              </a:rPr>
              <a:t>He who loves father or mother more than Me</a:t>
            </a:r>
            <a:r>
              <a:rPr lang="en" sz="2500" i="1" dirty="0">
                <a:solidFill>
                  <a:schemeClr val="dk1"/>
                </a:solidFill>
              </a:rPr>
              <a:t> is not worthy of Me; and </a:t>
            </a:r>
            <a:r>
              <a:rPr lang="en" sz="2500" i="1" u="sng" dirty="0">
                <a:solidFill>
                  <a:schemeClr val="dk1"/>
                </a:solidFill>
              </a:rPr>
              <a:t>he who loves son or daughter more than Me</a:t>
            </a:r>
            <a:r>
              <a:rPr lang="en" sz="2500" i="1" dirty="0">
                <a:solidFill>
                  <a:schemeClr val="dk1"/>
                </a:solidFill>
              </a:rPr>
              <a:t> is not worthy of Me.”</a:t>
            </a:r>
            <a:endParaRPr sz="2500" i="1"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Deut.13:6</a:t>
            </a:r>
            <a:r>
              <a:rPr lang="en" sz="2500" i="1" dirty="0">
                <a:solidFill>
                  <a:schemeClr val="dk1"/>
                </a:solidFill>
              </a:rPr>
              <a:t> “If your brother, your mother’s son, or your son or daughter, </a:t>
            </a:r>
            <a:r>
              <a:rPr lang="en" sz="2500" i="1" u="sng" dirty="0">
                <a:solidFill>
                  <a:schemeClr val="dk1"/>
                </a:solidFill>
              </a:rPr>
              <a:t>or the wife you cherish</a:t>
            </a:r>
            <a:r>
              <a:rPr lang="en" sz="2500" i="1" dirty="0">
                <a:solidFill>
                  <a:schemeClr val="dk1"/>
                </a:solidFill>
              </a:rPr>
              <a:t>, </a:t>
            </a:r>
            <a:r>
              <a:rPr lang="en" sz="2500" i="1" u="sng" dirty="0">
                <a:solidFill>
                  <a:schemeClr val="dk1"/>
                </a:solidFill>
              </a:rPr>
              <a:t>or your friend who is as your own soul</a:t>
            </a:r>
            <a:r>
              <a:rPr lang="en" sz="2500" i="1" dirty="0">
                <a:solidFill>
                  <a:schemeClr val="dk1"/>
                </a:solidFill>
              </a:rPr>
              <a:t>, entice you secretly, saying, ‘Let us go and serve other gods’ (whom neither you nor your fathers have known,)...”</a:t>
            </a:r>
            <a:endParaRPr sz="2500" i="1" dirty="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dirty="0">
                <a:solidFill>
                  <a:srgbClr val="00FFFF"/>
                </a:solidFill>
              </a:rPr>
              <a:t>When we, out of “pity”, begin justifying sin (adulterous marriages for example), we have left Christ as our first love.</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Deut.7:16</a:t>
            </a:r>
            <a:r>
              <a:rPr lang="en" sz="2500" i="1" dirty="0">
                <a:solidFill>
                  <a:schemeClr val="dk1"/>
                </a:solidFill>
              </a:rPr>
              <a:t> “You shall consume all the peoples whom the Lord your God will deliver to you; </a:t>
            </a:r>
            <a:r>
              <a:rPr lang="en" sz="2500" i="1" u="sng" dirty="0">
                <a:solidFill>
                  <a:schemeClr val="dk1"/>
                </a:solidFill>
              </a:rPr>
              <a:t>your eye shall not pity them, nor shall you serve their gods</a:t>
            </a:r>
            <a:r>
              <a:rPr lang="en" sz="2500" i="1" dirty="0">
                <a:solidFill>
                  <a:schemeClr val="dk1"/>
                </a:solidFill>
              </a:rPr>
              <a:t>, for that would be a snare to you.”</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2948</Words>
  <Application>Microsoft Office PowerPoint</Application>
  <PresentationFormat>On-screen Show (16:9)</PresentationFormat>
  <Paragraphs>54</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WHAT DID THIS PEOPLE DO TO YOU?</vt:lpstr>
      <vt:lpstr>“PEER” PRESSURE</vt:lpstr>
      <vt:lpstr>FEAR AND SHAME</vt:lpstr>
      <vt:lpstr>NOT JUST “YOUNG PEOPLE”!</vt:lpstr>
      <vt:lpstr>A POWERLESS GOVERNOR?</vt:lpstr>
      <vt:lpstr>OTHER REASONS WE GIVE IN?</vt:lpstr>
      <vt:lpstr>OTHER REASONS? - 2</vt:lpstr>
      <vt:lpstr>OTHER REASONS? - 3</vt:lpstr>
      <vt:lpstr>AND OF COURSE, AFFECTION</vt:lpstr>
      <vt:lpstr>THE WRONG FRIENDS</vt:lpstr>
      <vt:lpstr>WHAT IS THE SOLUTION?</vt:lpstr>
      <vt:lpstr>ENDING ON A “GOOD”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THIS PEOPLE DO TO YOU?</dc:title>
  <dc:creator>Eric Bridge</dc:creator>
  <cp:lastModifiedBy>Eric Bridge</cp:lastModifiedBy>
  <cp:revision>1</cp:revision>
  <dcterms:modified xsi:type="dcterms:W3CDTF">2024-04-14T02:20:32Z</dcterms:modified>
</cp:coreProperties>
</file>