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56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c052f41352_0_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c052f41352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c052f41352_0_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c052f41352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c052f41352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c052f41352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c052f41352_0_1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c052f41352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c052f41352_0_10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c052f41352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2c052f41352_0_1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2c052f41352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c052f41352_0_1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2c052f41352_0_1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c052f41352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c052f41352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c052f41352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c052f41352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c052f41352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c052f41352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c052f41352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c052f41352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c052f41352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c052f41352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c052f41352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c052f41352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c052f41352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c052f41352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c052f41352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c052f41352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52800" y="0"/>
            <a:ext cx="9231300" cy="591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a:solidFill>
                  <a:srgbClr val="00FFFF"/>
                </a:solidFill>
              </a:rPr>
              <a:t>INTERVENTION</a:t>
            </a:r>
            <a:endParaRPr sz="6000" b="1">
              <a:solidFill>
                <a:srgbClr val="00FFFF"/>
              </a:solidFill>
            </a:endParaRPr>
          </a:p>
        </p:txBody>
      </p:sp>
      <p:sp>
        <p:nvSpPr>
          <p:cNvPr id="55" name="Google Shape;55;p13"/>
          <p:cNvSpPr txBox="1">
            <a:spLocks noGrp="1"/>
          </p:cNvSpPr>
          <p:nvPr>
            <p:ph type="subTitle" idx="1"/>
          </p:nvPr>
        </p:nvSpPr>
        <p:spPr>
          <a:xfrm>
            <a:off x="0" y="510300"/>
            <a:ext cx="9144000" cy="46332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SzPts val="1018"/>
              <a:buNone/>
            </a:pPr>
            <a:r>
              <a:rPr lang="en" sz="1900" u="sng">
                <a:solidFill>
                  <a:srgbClr val="FFFF00"/>
                </a:solidFill>
              </a:rPr>
              <a:t>Ex.2:11-19</a:t>
            </a:r>
            <a:r>
              <a:rPr lang="en" sz="1900">
                <a:solidFill>
                  <a:schemeClr val="dk1"/>
                </a:solidFill>
              </a:rPr>
              <a:t> </a:t>
            </a:r>
            <a:r>
              <a:rPr lang="en" sz="1900">
                <a:solidFill>
                  <a:srgbClr val="00FFFF"/>
                </a:solidFill>
              </a:rPr>
              <a:t>(NASB 1995)</a:t>
            </a:r>
            <a:r>
              <a:rPr lang="en" sz="1900">
                <a:solidFill>
                  <a:schemeClr val="dk1"/>
                </a:solidFill>
              </a:rPr>
              <a:t> </a:t>
            </a:r>
            <a:r>
              <a:rPr lang="en" sz="1900" i="1">
                <a:solidFill>
                  <a:schemeClr val="dk1"/>
                </a:solidFill>
              </a:rPr>
              <a:t>“Now it came about in those days, when Moses had grown up, that he went out to his brethren and looked on their hard labors; and </a:t>
            </a:r>
            <a:r>
              <a:rPr lang="en" sz="1900" i="1" u="sng">
                <a:solidFill>
                  <a:schemeClr val="dk1"/>
                </a:solidFill>
              </a:rPr>
              <a:t>he saw an Egyptian beating a Hebrew</a:t>
            </a:r>
            <a:r>
              <a:rPr lang="en" sz="1900" i="1">
                <a:solidFill>
                  <a:schemeClr val="dk1"/>
                </a:solidFill>
              </a:rPr>
              <a:t>, one of his brethren. 12 So he looked this way and that, and when he saw there was no one around, he struck down the Egyptian and hid him in the sand. 13 He went out the next day, and behold, </a:t>
            </a:r>
            <a:r>
              <a:rPr lang="en" sz="1900" i="1" u="sng">
                <a:solidFill>
                  <a:schemeClr val="dk1"/>
                </a:solidFill>
              </a:rPr>
              <a:t>two Hebrews were fighting with each other</a:t>
            </a:r>
            <a:r>
              <a:rPr lang="en" sz="1900" i="1">
                <a:solidFill>
                  <a:schemeClr val="dk1"/>
                </a:solidFill>
              </a:rPr>
              <a:t>; and he said to the offender, “Why are you striking your companion?” 14 But he said, “Who made you a prince or a judge over us? Are you intending to kill me as you killed the Egyptian?” Then Moses was afraid and said, “Surely the matter has become known. 15 When Pharaoh heard of this matter, he tried to kill Moses. But Moses fled from the presence of Pharaoh and settled in the land of Midian, and he sat down by a well. 16 Now the priest of Midian had seven daughters; and they came to draw water and filled the troughs to water their father’s flock. 17 Then the shepherds came and drove them away, but Moses stood up and helped them and watered their flock. 18 When they came to Reuel their father, he said, “Why have you come back so soon today?” 19 So they said, “</a:t>
            </a:r>
            <a:r>
              <a:rPr lang="en" sz="1900" i="1" u="sng">
                <a:solidFill>
                  <a:schemeClr val="dk1"/>
                </a:solidFill>
              </a:rPr>
              <a:t>An Egyptian delivered us from the hand of the shepherds</a:t>
            </a:r>
            <a:r>
              <a:rPr lang="en" sz="1900" i="1">
                <a:solidFill>
                  <a:schemeClr val="dk1"/>
                </a:solidFill>
              </a:rPr>
              <a:t>, and what is more, he even drew the water for us and watered the flock.”</a:t>
            </a:r>
            <a:endParaRPr sz="1900"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06925" y="0"/>
            <a:ext cx="9387300" cy="473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UNDER OPPRESSION</a:t>
            </a:r>
            <a:endParaRPr sz="5000" b="1">
              <a:solidFill>
                <a:srgbClr val="00FFFF"/>
              </a:solidFill>
            </a:endParaRPr>
          </a:p>
        </p:txBody>
      </p:sp>
      <p:sp>
        <p:nvSpPr>
          <p:cNvPr id="109" name="Google Shape;109;p22"/>
          <p:cNvSpPr txBox="1">
            <a:spLocks noGrp="1"/>
          </p:cNvSpPr>
          <p:nvPr>
            <p:ph type="subTitle" idx="1"/>
          </p:nvPr>
        </p:nvSpPr>
        <p:spPr>
          <a:xfrm>
            <a:off x="-188150" y="360050"/>
            <a:ext cx="9421200" cy="4783800"/>
          </a:xfrm>
          <a:prstGeom prst="rect">
            <a:avLst/>
          </a:prstGeom>
        </p:spPr>
        <p:txBody>
          <a:bodyPr spcFirstLastPara="1" wrap="square" lIns="91425" tIns="91425" rIns="91425" bIns="91425" anchor="t" anchorCtr="0">
            <a:noAutofit/>
          </a:bodyPr>
          <a:lstStyle/>
          <a:p>
            <a:pPr marL="457200" lvl="0" indent="-349250" algn="l" rtl="0">
              <a:lnSpc>
                <a:spcPct val="90000"/>
              </a:lnSpc>
              <a:spcBef>
                <a:spcPts val="0"/>
              </a:spcBef>
              <a:spcAft>
                <a:spcPts val="0"/>
              </a:spcAft>
              <a:buClr>
                <a:srgbClr val="FFFF00"/>
              </a:buClr>
              <a:buSzPts val="1900"/>
              <a:buChar char="●"/>
            </a:pPr>
            <a:r>
              <a:rPr lang="en" sz="1900" u="sng">
                <a:solidFill>
                  <a:srgbClr val="FFFF00"/>
                </a:solidFill>
              </a:rPr>
              <a:t>Matt.26:51-54</a:t>
            </a:r>
            <a:r>
              <a:rPr lang="en" sz="1900">
                <a:solidFill>
                  <a:schemeClr val="dk1"/>
                </a:solidFill>
              </a:rPr>
              <a:t> </a:t>
            </a:r>
            <a:r>
              <a:rPr lang="en" sz="1900" i="1">
                <a:solidFill>
                  <a:schemeClr val="dk1"/>
                </a:solidFill>
              </a:rPr>
              <a:t>“And behold, one of those who were with Jesus reached and drew out his sword, and struck the slave of the high priest and cut off his ear. 52 Then Jesus said to him, “</a:t>
            </a:r>
            <a:r>
              <a:rPr lang="en" sz="1900" i="1" u="sng">
                <a:solidFill>
                  <a:schemeClr val="dk1"/>
                </a:solidFill>
              </a:rPr>
              <a:t>Put your sword back into its place; for all those who take up the sword shall perish by the sword</a:t>
            </a:r>
            <a:r>
              <a:rPr lang="en" sz="1900" i="1">
                <a:solidFill>
                  <a:schemeClr val="dk1"/>
                </a:solidFill>
              </a:rPr>
              <a:t>. 53 Or do you think that I cannot appeal to My Father, and He will at once put at My disposal more than twelve legions of angels? 54 How then will the Scriptures be fulfilled, which say that it must happen this way?”</a:t>
            </a:r>
            <a:endParaRPr sz="1900" i="1">
              <a:solidFill>
                <a:schemeClr val="dk1"/>
              </a:solidFill>
            </a:endParaRPr>
          </a:p>
          <a:p>
            <a:pPr marL="457200" lvl="0" indent="-349250" algn="l" rtl="0">
              <a:lnSpc>
                <a:spcPct val="90000"/>
              </a:lnSpc>
              <a:spcBef>
                <a:spcPts val="0"/>
              </a:spcBef>
              <a:spcAft>
                <a:spcPts val="0"/>
              </a:spcAft>
              <a:buClr>
                <a:srgbClr val="FFFF00"/>
              </a:buClr>
              <a:buSzPts val="1900"/>
              <a:buChar char="●"/>
            </a:pPr>
            <a:r>
              <a:rPr lang="en" sz="1900" u="sng">
                <a:solidFill>
                  <a:srgbClr val="FFFF00"/>
                </a:solidFill>
              </a:rPr>
              <a:t>Acts 12:4-5</a:t>
            </a:r>
            <a:r>
              <a:rPr lang="en" sz="1900">
                <a:solidFill>
                  <a:schemeClr val="dk1"/>
                </a:solidFill>
              </a:rPr>
              <a:t> </a:t>
            </a:r>
            <a:r>
              <a:rPr lang="en" sz="1900" i="1">
                <a:solidFill>
                  <a:schemeClr val="dk1"/>
                </a:solidFill>
              </a:rPr>
              <a:t>“When he had seized him, he put him in prison, delivering him to four squads of soldiers to guard him, intending after the Passover to bring him out before the people. 5 So Peter was kept in the prison, but </a:t>
            </a:r>
            <a:r>
              <a:rPr lang="en" sz="1900" i="1" u="sng">
                <a:solidFill>
                  <a:schemeClr val="dk1"/>
                </a:solidFill>
              </a:rPr>
              <a:t>prayer for him was being made fervently by the church to God</a:t>
            </a:r>
            <a:r>
              <a:rPr lang="en" sz="1900" i="1">
                <a:solidFill>
                  <a:schemeClr val="dk1"/>
                </a:solidFill>
              </a:rPr>
              <a:t>.”</a:t>
            </a:r>
            <a:endParaRPr sz="1900" i="1">
              <a:solidFill>
                <a:schemeClr val="dk1"/>
              </a:solidFill>
            </a:endParaRPr>
          </a:p>
          <a:p>
            <a:pPr marL="457200" lvl="0" indent="-349250" algn="l" rtl="0">
              <a:lnSpc>
                <a:spcPct val="90000"/>
              </a:lnSpc>
              <a:spcBef>
                <a:spcPts val="0"/>
              </a:spcBef>
              <a:spcAft>
                <a:spcPts val="0"/>
              </a:spcAft>
              <a:buClr>
                <a:srgbClr val="FFFF00"/>
              </a:buClr>
              <a:buSzPts val="1900"/>
              <a:buChar char="●"/>
            </a:pPr>
            <a:r>
              <a:rPr lang="en" sz="1900" u="sng">
                <a:solidFill>
                  <a:srgbClr val="FFFF00"/>
                </a:solidFill>
              </a:rPr>
              <a:t>Rev.13:7-10</a:t>
            </a:r>
            <a:r>
              <a:rPr lang="en" sz="1900">
                <a:solidFill>
                  <a:schemeClr val="dk1"/>
                </a:solidFill>
              </a:rPr>
              <a:t> </a:t>
            </a:r>
            <a:r>
              <a:rPr lang="en" sz="1900" i="1">
                <a:solidFill>
                  <a:schemeClr val="dk1"/>
                </a:solidFill>
              </a:rPr>
              <a:t>“It was also given to him to make war with the saints and to overcome them, and authority over every tribe and people and tongue and nation was given to him. 8 All who dwell on the earth will worship him, everyone whose name has not been written from the foundation of the world in the book of life of the Lamb who has been slain. 9 If anyone has an ear, let him hear. 10 If anyone is destined for captivity, to captivity he goes; if anyone kills with the sword, with the sword he must be killed. </a:t>
            </a:r>
            <a:r>
              <a:rPr lang="en" sz="1900" i="1" u="sng">
                <a:solidFill>
                  <a:schemeClr val="dk1"/>
                </a:solidFill>
              </a:rPr>
              <a:t>Here is the perseverance and the faith of the saints</a:t>
            </a:r>
            <a:r>
              <a:rPr lang="en" sz="1900" i="1">
                <a:solidFill>
                  <a:schemeClr val="dk1"/>
                </a:solidFill>
              </a:rPr>
              <a:t>.”</a:t>
            </a:r>
            <a:endParaRPr sz="19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106925" y="0"/>
            <a:ext cx="9387300" cy="473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WILL YOU RISK </a:t>
            </a:r>
            <a:r>
              <a:rPr lang="en" sz="5000" b="1" u="sng">
                <a:solidFill>
                  <a:srgbClr val="00FFFF"/>
                </a:solidFill>
              </a:rPr>
              <a:t>YOUR</a:t>
            </a:r>
            <a:r>
              <a:rPr lang="en" sz="5000" b="1">
                <a:solidFill>
                  <a:srgbClr val="00FFFF"/>
                </a:solidFill>
              </a:rPr>
              <a:t> LIFE?</a:t>
            </a:r>
            <a:endParaRPr sz="5000" b="1">
              <a:solidFill>
                <a:srgbClr val="00FFFF"/>
              </a:solidFill>
            </a:endParaRPr>
          </a:p>
        </p:txBody>
      </p:sp>
      <p:sp>
        <p:nvSpPr>
          <p:cNvPr id="115" name="Google Shape;115;p23"/>
          <p:cNvSpPr txBox="1">
            <a:spLocks noGrp="1"/>
          </p:cNvSpPr>
          <p:nvPr>
            <p:ph type="subTitle" idx="1"/>
          </p:nvPr>
        </p:nvSpPr>
        <p:spPr>
          <a:xfrm>
            <a:off x="-188150" y="473700"/>
            <a:ext cx="9421200" cy="46701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a:solidFill>
                  <a:srgbClr val="FFFF00"/>
                </a:solidFill>
              </a:rPr>
              <a:t>I hope you have NOT heard me saying not to intervene at all, because I don’t believe that is right.  But I am cautioning against us responding with violence, or threat of force, or “shoot to kill”.  The one who is “shooting to kill” is putting the aggressor's life at risk to save another’s life.  But are you willing to risk your life to possibly save BOTH lives?</a:t>
            </a:r>
            <a:endParaRPr sz="2000">
              <a:solidFill>
                <a:srgbClr val="FFFF00"/>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Jn.10:11-15</a:t>
            </a:r>
            <a:r>
              <a:rPr lang="en" sz="2000">
                <a:solidFill>
                  <a:schemeClr val="dk1"/>
                </a:solidFill>
              </a:rPr>
              <a:t> </a:t>
            </a:r>
            <a:r>
              <a:rPr lang="en" sz="2000" i="1">
                <a:solidFill>
                  <a:schemeClr val="dk1"/>
                </a:solidFill>
              </a:rPr>
              <a:t>“I am the good shepherd; the good shepherd lays down His life for the sheep. 12 He who is a hired hand, and not a shepherd, who is not the owner of the sheep, sees the wolf coming, and leaves the sheep and flees, and the wolf snatches them and scatters them. 13 He flees because he is a hired hand and is not concerned about the sheep. 14 I am the good shepherd, and I know My own and My own know Me, 15 even as the Father knows Me and I know the Father; and I lay down My life for the sheep.”</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Jn.15:13</a:t>
            </a:r>
            <a:r>
              <a:rPr lang="en" sz="2000">
                <a:solidFill>
                  <a:schemeClr val="dk1"/>
                </a:solidFill>
              </a:rPr>
              <a:t> </a:t>
            </a:r>
            <a:r>
              <a:rPr lang="en" sz="2000" i="1">
                <a:solidFill>
                  <a:schemeClr val="dk1"/>
                </a:solidFill>
              </a:rPr>
              <a:t>“Greater love has no one than this, that one lay down his life for his friends.”</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1 Jn.3:16</a:t>
            </a:r>
            <a:r>
              <a:rPr lang="en" sz="2000">
                <a:solidFill>
                  <a:schemeClr val="dk1"/>
                </a:solidFill>
              </a:rPr>
              <a:t> </a:t>
            </a:r>
            <a:r>
              <a:rPr lang="en" sz="2000" i="1">
                <a:solidFill>
                  <a:schemeClr val="dk1"/>
                </a:solidFill>
              </a:rPr>
              <a:t>“We know love by this, that He laid down His life for us; and we ought to lay down our lives for the brethren.”  </a:t>
            </a:r>
            <a:r>
              <a:rPr lang="en" sz="2000">
                <a:solidFill>
                  <a:srgbClr val="00FFFF"/>
                </a:solidFill>
              </a:rPr>
              <a:t>Can we say “Take ME instead”?</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106925" y="0"/>
            <a:ext cx="9387300" cy="473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LIVES OR SOULS?</a:t>
            </a:r>
            <a:endParaRPr sz="5000" b="1">
              <a:solidFill>
                <a:srgbClr val="00FFFF"/>
              </a:solidFill>
            </a:endParaRPr>
          </a:p>
        </p:txBody>
      </p:sp>
      <p:sp>
        <p:nvSpPr>
          <p:cNvPr id="121" name="Google Shape;121;p24"/>
          <p:cNvSpPr txBox="1">
            <a:spLocks noGrp="1"/>
          </p:cNvSpPr>
          <p:nvPr>
            <p:ph type="subTitle" idx="1"/>
          </p:nvPr>
        </p:nvSpPr>
        <p:spPr>
          <a:xfrm>
            <a:off x="-188150" y="380350"/>
            <a:ext cx="9421200" cy="47637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1 Cor.15:19</a:t>
            </a:r>
            <a:r>
              <a:rPr lang="en" sz="2000" dirty="0">
                <a:solidFill>
                  <a:schemeClr val="dk1"/>
                </a:solidFill>
              </a:rPr>
              <a:t> </a:t>
            </a:r>
            <a:r>
              <a:rPr lang="en" sz="2000" i="1" dirty="0">
                <a:solidFill>
                  <a:schemeClr val="dk1"/>
                </a:solidFill>
              </a:rPr>
              <a:t>“If we have hoped in Christ </a:t>
            </a:r>
            <a:r>
              <a:rPr lang="en" sz="2000" i="1" u="sng" dirty="0">
                <a:solidFill>
                  <a:schemeClr val="dk1"/>
                </a:solidFill>
              </a:rPr>
              <a:t>only in this life</a:t>
            </a:r>
            <a:r>
              <a:rPr lang="en" sz="2000" i="1" dirty="0">
                <a:solidFill>
                  <a:schemeClr val="dk1"/>
                </a:solidFill>
              </a:rPr>
              <a:t>, we are of all people most to be pitied.”</a:t>
            </a:r>
            <a:r>
              <a:rPr lang="en" sz="2000" dirty="0">
                <a:solidFill>
                  <a:schemeClr val="dk1"/>
                </a:solidFill>
              </a:rPr>
              <a:t>  </a:t>
            </a:r>
            <a:r>
              <a:rPr lang="en" sz="2000" dirty="0">
                <a:solidFill>
                  <a:srgbClr val="00FFFF"/>
                </a:solidFill>
              </a:rPr>
              <a:t>If you can reach the point in biblical understanding where you focus more on saving souls than saving lives, I suggest you are in a good place.  Did Jesus come here to save our physical lives, or to save souls?</a:t>
            </a:r>
            <a:endParaRPr sz="2000" dirty="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dirty="0">
                <a:solidFill>
                  <a:srgbClr val="FFFF00"/>
                </a:solidFill>
              </a:rPr>
              <a:t>This is, personally, what bothers me most about “lethal force”.  If I take it upon myself to end the life of another person - I am taking away, forever, any future opportunities for that person to wash themselves in the blood of Christ.</a:t>
            </a:r>
            <a:endParaRPr sz="2000" dirty="0">
              <a:solidFill>
                <a:srgbClr val="FFFF00"/>
              </a:solidFill>
            </a:endParaRPr>
          </a:p>
          <a:p>
            <a:pPr marL="457200" lvl="0" indent="-355600" algn="l" rtl="0">
              <a:lnSpc>
                <a:spcPct val="90000"/>
              </a:lnSpc>
              <a:spcBef>
                <a:spcPts val="0"/>
              </a:spcBef>
              <a:spcAft>
                <a:spcPts val="0"/>
              </a:spcAft>
              <a:buClr>
                <a:srgbClr val="00FFFF"/>
              </a:buClr>
              <a:buSzPts val="2000"/>
              <a:buChar char="●"/>
            </a:pPr>
            <a:r>
              <a:rPr lang="en" sz="2000" dirty="0">
                <a:solidFill>
                  <a:srgbClr val="00FFFF"/>
                </a:solidFill>
              </a:rPr>
              <a:t>And that is why “intercession” is so much better.  We are seeking God’s mercy and grace on the oppressed AND on the oppressor!</a:t>
            </a:r>
            <a:endParaRPr sz="2000" dirty="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Deut.9:25-26</a:t>
            </a:r>
            <a:r>
              <a:rPr lang="en" sz="2000" i="1" dirty="0">
                <a:solidFill>
                  <a:schemeClr val="dk1"/>
                </a:solidFill>
              </a:rPr>
              <a:t> “So I </a:t>
            </a:r>
            <a:r>
              <a:rPr lang="en" sz="2000" dirty="0">
                <a:solidFill>
                  <a:srgbClr val="00FFFF"/>
                </a:solidFill>
              </a:rPr>
              <a:t>(Moses)</a:t>
            </a:r>
            <a:r>
              <a:rPr lang="en" sz="2000" i="1" dirty="0">
                <a:solidFill>
                  <a:schemeClr val="dk1"/>
                </a:solidFill>
              </a:rPr>
              <a:t> fell down before the Lord the forty days and nights, which I did because the Lord had said He would destroy you. 26 I prayed to the Lord and said, ‘O Lord God, do not destroy Your people, even Your inheritance, whom You have redeemed through Your greatness, whom You have brought out of Egypt with a mighty hand.”</a:t>
            </a:r>
            <a:endParaRPr sz="2000" i="1" dirty="0">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Rom.9:2-3</a:t>
            </a:r>
            <a:r>
              <a:rPr lang="en" sz="2000" dirty="0">
                <a:solidFill>
                  <a:schemeClr val="dk1"/>
                </a:solidFill>
              </a:rPr>
              <a:t> </a:t>
            </a:r>
            <a:r>
              <a:rPr lang="en" sz="2000" i="1" dirty="0">
                <a:solidFill>
                  <a:schemeClr val="dk1"/>
                </a:solidFill>
              </a:rPr>
              <a:t>“that I </a:t>
            </a:r>
            <a:r>
              <a:rPr lang="en" sz="2000" dirty="0">
                <a:solidFill>
                  <a:srgbClr val="00FFFF"/>
                </a:solidFill>
              </a:rPr>
              <a:t>(Paul)</a:t>
            </a:r>
            <a:r>
              <a:rPr lang="en" sz="2000" i="1" dirty="0">
                <a:solidFill>
                  <a:schemeClr val="dk1"/>
                </a:solidFill>
              </a:rPr>
              <a:t> have great sorrow and unceasing grief in my heart. 3 For I could wish that I myself were accursed, separated from Christ for the sake of my brethren, my kinsmen according to the flesh,”  </a:t>
            </a:r>
            <a:endParaRPr sz="20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106925" y="0"/>
            <a:ext cx="9387300" cy="473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GOD IS OUR INTERCESSOR!</a:t>
            </a:r>
            <a:endParaRPr sz="5000" b="1">
              <a:solidFill>
                <a:srgbClr val="00FFFF"/>
              </a:solidFill>
            </a:endParaRPr>
          </a:p>
        </p:txBody>
      </p:sp>
      <p:sp>
        <p:nvSpPr>
          <p:cNvPr id="127" name="Google Shape;127;p25"/>
          <p:cNvSpPr txBox="1">
            <a:spLocks noGrp="1"/>
          </p:cNvSpPr>
          <p:nvPr>
            <p:ph type="subTitle" idx="1"/>
          </p:nvPr>
        </p:nvSpPr>
        <p:spPr>
          <a:xfrm>
            <a:off x="-188150" y="388475"/>
            <a:ext cx="9421200" cy="47556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1 Pet.2:21-23</a:t>
            </a:r>
            <a:r>
              <a:rPr lang="en" sz="2000">
                <a:solidFill>
                  <a:schemeClr val="dk1"/>
                </a:solidFill>
              </a:rPr>
              <a:t> </a:t>
            </a:r>
            <a:r>
              <a:rPr lang="en" sz="2000" i="1">
                <a:solidFill>
                  <a:schemeClr val="dk1"/>
                </a:solidFill>
              </a:rPr>
              <a:t>“For you have been called for this purpose, because Christ also suffered for you, leaving you an example, so that you would follow in His steps, 22 He who committed no sin, nor was any deceit found in His mouth; 23 and while being abusively insulted, He did not insult in return; while suffering, He did not threaten, but kept entrusting Himself to Him who judges righteously;”</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Is.53:12</a:t>
            </a:r>
            <a:r>
              <a:rPr lang="en" sz="2000">
                <a:solidFill>
                  <a:schemeClr val="dk1"/>
                </a:solidFill>
              </a:rPr>
              <a:t> </a:t>
            </a:r>
            <a:r>
              <a:rPr lang="en" sz="2000" i="1">
                <a:solidFill>
                  <a:schemeClr val="dk1"/>
                </a:solidFill>
              </a:rPr>
              <a:t>“Therefore, I will allot Him a portion with the great, and He will divide the booty with the strong; because He poured out Himself to death, and was numbered with the transgressors; Yet He Himself bore the sin of many, and interceded for the transgressors.”</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Rom.8:26-27</a:t>
            </a:r>
            <a:r>
              <a:rPr lang="en" sz="2000">
                <a:solidFill>
                  <a:schemeClr val="dk1"/>
                </a:solidFill>
              </a:rPr>
              <a:t> </a:t>
            </a:r>
            <a:r>
              <a:rPr lang="en" sz="2000" i="1">
                <a:solidFill>
                  <a:schemeClr val="dk1"/>
                </a:solidFill>
              </a:rPr>
              <a:t>“In the same way the Spirit also helps our weakness; for we do not know how to pray as we should, but the Spirit Himself intercedes for us with groanings too deep for words; 27 and He who searches the hearts knows what the mind of the Spirit is, because He intercedes for the saints according to the will of God.”</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On that last day of judgment, we will ALL be sinners.  But for the redeemed, Jesus Christ will tell His Father “My blood covered and removed their sins.”</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106925" y="0"/>
            <a:ext cx="9387300" cy="473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b="1">
                <a:solidFill>
                  <a:srgbClr val="00FFFF"/>
                </a:solidFill>
              </a:rPr>
              <a:t>A PICTURE SAYS 1000 WORDS</a:t>
            </a:r>
            <a:endParaRPr sz="4800" b="1">
              <a:solidFill>
                <a:srgbClr val="00FFFF"/>
              </a:solidFill>
            </a:endParaRPr>
          </a:p>
        </p:txBody>
      </p:sp>
      <p:sp>
        <p:nvSpPr>
          <p:cNvPr id="133" name="Google Shape;133;p26"/>
          <p:cNvSpPr txBox="1">
            <a:spLocks noGrp="1"/>
          </p:cNvSpPr>
          <p:nvPr>
            <p:ph type="subTitle" idx="1"/>
          </p:nvPr>
        </p:nvSpPr>
        <p:spPr>
          <a:xfrm>
            <a:off x="-188150" y="473700"/>
            <a:ext cx="9421200" cy="4670400"/>
          </a:xfrm>
          <a:prstGeom prst="rect">
            <a:avLst/>
          </a:prstGeom>
        </p:spPr>
        <p:txBody>
          <a:bodyPr spcFirstLastPara="1" wrap="square" lIns="91425" tIns="91425" rIns="91425" bIns="91425" anchor="t" anchorCtr="0">
            <a:noAutofit/>
          </a:bodyPr>
          <a:lstStyle/>
          <a:p>
            <a:pPr marL="457200" lvl="0" indent="0" algn="l" rtl="0">
              <a:lnSpc>
                <a:spcPct val="90000"/>
              </a:lnSpc>
              <a:spcBef>
                <a:spcPts val="0"/>
              </a:spcBef>
              <a:spcAft>
                <a:spcPts val="0"/>
              </a:spcAft>
              <a:buNone/>
            </a:pPr>
            <a:endParaRPr sz="2000" dirty="0">
              <a:solidFill>
                <a:schemeClr val="dk1"/>
              </a:solidFill>
            </a:endParaRPr>
          </a:p>
        </p:txBody>
      </p:sp>
      <p:pic>
        <p:nvPicPr>
          <p:cNvPr id="134" name="Google Shape;134;p26"/>
          <p:cNvPicPr preferRelativeResize="0"/>
          <p:nvPr/>
        </p:nvPicPr>
        <p:blipFill>
          <a:blip r:embed="rId3">
            <a:alphaModFix/>
          </a:blip>
          <a:stretch>
            <a:fillRect/>
          </a:stretch>
        </p:blipFill>
        <p:spPr>
          <a:xfrm>
            <a:off x="48725" y="522475"/>
            <a:ext cx="5651075" cy="4547925"/>
          </a:xfrm>
          <a:prstGeom prst="rect">
            <a:avLst/>
          </a:prstGeom>
          <a:noFill/>
          <a:ln>
            <a:noFill/>
          </a:ln>
        </p:spPr>
      </p:pic>
      <p:pic>
        <p:nvPicPr>
          <p:cNvPr id="135" name="Google Shape;135;p26"/>
          <p:cNvPicPr preferRelativeResize="0"/>
          <p:nvPr/>
        </p:nvPicPr>
        <p:blipFill>
          <a:blip r:embed="rId4">
            <a:alphaModFix/>
          </a:blip>
          <a:stretch>
            <a:fillRect/>
          </a:stretch>
        </p:blipFill>
        <p:spPr>
          <a:xfrm>
            <a:off x="6058500" y="522475"/>
            <a:ext cx="2916900" cy="45479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7"/>
          <p:cNvSpPr txBox="1">
            <a:spLocks noGrp="1"/>
          </p:cNvSpPr>
          <p:nvPr>
            <p:ph type="ctrTitle"/>
          </p:nvPr>
        </p:nvSpPr>
        <p:spPr>
          <a:xfrm>
            <a:off x="-106925" y="0"/>
            <a:ext cx="9387300" cy="473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dirty="0">
                <a:solidFill>
                  <a:srgbClr val="00FFFF"/>
                </a:solidFill>
              </a:rPr>
              <a:t>REMEMBER “TANK MAN”?</a:t>
            </a:r>
            <a:endParaRPr sz="5000" b="1" dirty="0">
              <a:solidFill>
                <a:srgbClr val="00FFFF"/>
              </a:solidFill>
            </a:endParaRPr>
          </a:p>
        </p:txBody>
      </p:sp>
      <p:sp>
        <p:nvSpPr>
          <p:cNvPr id="141" name="Google Shape;141;p27"/>
          <p:cNvSpPr txBox="1">
            <a:spLocks noGrp="1"/>
          </p:cNvSpPr>
          <p:nvPr>
            <p:ph type="subTitle" idx="1"/>
          </p:nvPr>
        </p:nvSpPr>
        <p:spPr>
          <a:xfrm>
            <a:off x="-46025" y="473700"/>
            <a:ext cx="9231300" cy="46704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1450" dirty="0">
                <a:solidFill>
                  <a:schemeClr val="dk1"/>
                </a:solidFill>
              </a:rPr>
              <a:t>At the northeast edge of Tiananmen Square, along Chang'an Avenue, shortly after noon on June 5, 1989, the day after the Chinese government's violent crackdown on the Tiananmen protests, "Tank Man" stood in the middle of the wide avenue, directly in the path of a column of approaching Type 59 tanks. Stuart Franklin, who was on assignment for Time magazine, told The New York Times: "At some point, shots were fired and the tanks carried on down the road toward us, leaving Tiananmen Square behind, until blocked by a lone protester." He wore a white shirt and black trousers, and he held two shopping bags. As the tanks came to a stop, the man gestured at them with one of the bags. In response, the lead tank attempted to drive around the man, but the man repeatedly stepped into the path of the tank in a show of nonviolent action. After repeatedly attempting to go around, the lead tank stopped its engines, and the armored vehicles behind it followed suit. There was a short pause with the man and the tanks having reached a quiet, still impasse.</a:t>
            </a:r>
            <a:endParaRPr sz="1450" dirty="0">
              <a:solidFill>
                <a:schemeClr val="dk1"/>
              </a:solidFill>
            </a:endParaRPr>
          </a:p>
          <a:p>
            <a:pPr marL="0" lvl="0" indent="0" algn="l" rtl="0">
              <a:lnSpc>
                <a:spcPct val="90000"/>
              </a:lnSpc>
              <a:spcBef>
                <a:spcPts val="0"/>
              </a:spcBef>
              <a:spcAft>
                <a:spcPts val="0"/>
              </a:spcAft>
              <a:buNone/>
            </a:pPr>
            <a:endParaRPr sz="1450" dirty="0">
              <a:solidFill>
                <a:schemeClr val="dk1"/>
              </a:solidFill>
            </a:endParaRPr>
          </a:p>
          <a:p>
            <a:pPr marL="0" lvl="0" indent="0" algn="l" rtl="0">
              <a:lnSpc>
                <a:spcPct val="90000"/>
              </a:lnSpc>
              <a:spcBef>
                <a:spcPts val="0"/>
              </a:spcBef>
              <a:spcAft>
                <a:spcPts val="0"/>
              </a:spcAft>
              <a:buNone/>
            </a:pPr>
            <a:r>
              <a:rPr lang="en" sz="1450" dirty="0">
                <a:solidFill>
                  <a:schemeClr val="dk1"/>
                </a:solidFill>
              </a:rPr>
              <a:t>Having successfully brought the column to a halt, the man climbed onto the hull of the buttoned-up lead tank and, after briefly stopping at the driver's hatch, appeared in video footage of the incident to call into various ports in the tank's turret. He then climbed atop the turret and seemed to have a short conversation with a crew member at the gunner's hatch. After ending the conversation, the man descended from the tank. The tank commander briefly emerged from his hatch, and the tanks restarted their engines, ready to continue on. At that point, the man, who was still standing within a meter (yard) or two from the side of the lead tank, leapt in front of the vehicle once again and quickly re-established the man–tank standoff.</a:t>
            </a:r>
            <a:endParaRPr sz="1450" dirty="0">
              <a:solidFill>
                <a:schemeClr val="dk1"/>
              </a:solidFill>
            </a:endParaRPr>
          </a:p>
          <a:p>
            <a:pPr marL="0" lvl="0" indent="0" algn="l" rtl="0">
              <a:lnSpc>
                <a:spcPct val="90000"/>
              </a:lnSpc>
              <a:spcBef>
                <a:spcPts val="0"/>
              </a:spcBef>
              <a:spcAft>
                <a:spcPts val="0"/>
              </a:spcAft>
              <a:buNone/>
            </a:pPr>
            <a:endParaRPr sz="1450" dirty="0">
              <a:solidFill>
                <a:schemeClr val="dk1"/>
              </a:solidFill>
            </a:endParaRPr>
          </a:p>
          <a:p>
            <a:pPr marL="0" lvl="0" indent="0" algn="l" rtl="0">
              <a:lnSpc>
                <a:spcPct val="90000"/>
              </a:lnSpc>
              <a:spcBef>
                <a:spcPts val="0"/>
              </a:spcBef>
              <a:spcAft>
                <a:spcPts val="0"/>
              </a:spcAft>
              <a:buNone/>
            </a:pPr>
            <a:r>
              <a:rPr lang="en" sz="1450" dirty="0">
                <a:solidFill>
                  <a:schemeClr val="dk1"/>
                </a:solidFill>
              </a:rPr>
              <a:t>Video footage shows two figures in blue pulling the man away and disappearing with him into a nearby crowd; the tanks continued on their way. Eyewitnesses are unsure who pulled him aside. Charlie Cole, who was there for Newsweek, claimed it was the Chinese government agents, while Jan Wong, who was there for The Globe and Mail, thought that the men who pulled him away were concerned bystanders. </a:t>
            </a:r>
            <a:r>
              <a:rPr lang="en" sz="1450" dirty="0">
                <a:solidFill>
                  <a:srgbClr val="00FFFF"/>
                </a:solidFill>
              </a:rPr>
              <a:t>(Wikipedia)</a:t>
            </a:r>
            <a:endParaRPr sz="145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8"/>
          <p:cNvSpPr txBox="1">
            <a:spLocks noGrp="1"/>
          </p:cNvSpPr>
          <p:nvPr>
            <p:ph type="ctrTitle"/>
          </p:nvPr>
        </p:nvSpPr>
        <p:spPr>
          <a:xfrm>
            <a:off x="-106925" y="0"/>
            <a:ext cx="9387300" cy="473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“STANDING IN THE GAP”</a:t>
            </a:r>
            <a:endParaRPr sz="5000" b="1">
              <a:solidFill>
                <a:srgbClr val="00FFFF"/>
              </a:solidFill>
            </a:endParaRPr>
          </a:p>
        </p:txBody>
      </p:sp>
      <p:sp>
        <p:nvSpPr>
          <p:cNvPr id="147" name="Google Shape;147;p28"/>
          <p:cNvSpPr txBox="1">
            <a:spLocks noGrp="1"/>
          </p:cNvSpPr>
          <p:nvPr>
            <p:ph type="subTitle" idx="1"/>
          </p:nvPr>
        </p:nvSpPr>
        <p:spPr>
          <a:xfrm>
            <a:off x="-161075" y="366825"/>
            <a:ext cx="9346500" cy="47772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Ezek.22:30</a:t>
            </a:r>
            <a:r>
              <a:rPr lang="en" sz="2000">
                <a:solidFill>
                  <a:schemeClr val="dk1"/>
                </a:solidFill>
              </a:rPr>
              <a:t> </a:t>
            </a:r>
            <a:r>
              <a:rPr lang="en" sz="2000" i="1">
                <a:solidFill>
                  <a:schemeClr val="dk1"/>
                </a:solidFill>
              </a:rPr>
              <a:t>“</a:t>
            </a:r>
            <a:r>
              <a:rPr lang="en" sz="2000" i="1" u="sng">
                <a:solidFill>
                  <a:schemeClr val="dk1"/>
                </a:solidFill>
              </a:rPr>
              <a:t>I searched for a man among them who would build up the wall and stand in the gap before Me for the land, so that I would not destroy it</a:t>
            </a:r>
            <a:r>
              <a:rPr lang="en" sz="2000" i="1">
                <a:solidFill>
                  <a:schemeClr val="dk1"/>
                </a:solidFill>
              </a:rPr>
              <a:t>; but I found no one.”</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God was looking for a Moses or a Paul who would actually plead for mercy and for patience from God ON THE WICKED, but He couldn’t find any who would.</a:t>
            </a:r>
            <a:endParaRPr sz="200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a:solidFill>
                  <a:srgbClr val="FFFF00"/>
                </a:solidFill>
              </a:rPr>
              <a:t>It is great to defend the cause of the weakest and poorest and most oppressed among us.</a:t>
            </a:r>
            <a:r>
              <a:rPr lang="en" sz="2000">
                <a:solidFill>
                  <a:schemeClr val="dk1"/>
                </a:solidFill>
              </a:rPr>
              <a:t> </a:t>
            </a:r>
            <a:r>
              <a:rPr lang="en" sz="2000" u="sng">
                <a:solidFill>
                  <a:srgbClr val="FFFF00"/>
                </a:solidFill>
              </a:rPr>
              <a:t>Prov.31:8-9</a:t>
            </a:r>
            <a:r>
              <a:rPr lang="en" sz="2000">
                <a:solidFill>
                  <a:schemeClr val="dk1"/>
                </a:solidFill>
              </a:rPr>
              <a:t> </a:t>
            </a:r>
            <a:r>
              <a:rPr lang="en" sz="2000" i="1">
                <a:solidFill>
                  <a:schemeClr val="dk1"/>
                </a:solidFill>
              </a:rPr>
              <a:t>“Open your mouth for the mute, for the rights of all the unfortunate. 9 Open your mouth, judge righteously, and defend the rights of the afflicted and needy.”</a:t>
            </a:r>
            <a:r>
              <a:rPr lang="en" sz="2000">
                <a:solidFill>
                  <a:schemeClr val="dk1"/>
                </a:solidFill>
              </a:rPr>
              <a:t> </a:t>
            </a:r>
            <a:endParaRPr sz="2000">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But are you willing to show that same concern for the fate of their spiritually bankrupt oppressors also?  Jesus did!</a:t>
            </a:r>
            <a:endParaRPr sz="200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Rom.5:6-8</a:t>
            </a:r>
            <a:r>
              <a:rPr lang="en" sz="2000">
                <a:solidFill>
                  <a:schemeClr val="dk1"/>
                </a:solidFill>
              </a:rPr>
              <a:t> </a:t>
            </a:r>
            <a:r>
              <a:rPr lang="en" sz="2000" i="1">
                <a:solidFill>
                  <a:schemeClr val="dk1"/>
                </a:solidFill>
              </a:rPr>
              <a:t>“For while we were still helpless, at the right time </a:t>
            </a:r>
            <a:r>
              <a:rPr lang="en" sz="2000" i="1" u="sng">
                <a:solidFill>
                  <a:schemeClr val="dk1"/>
                </a:solidFill>
              </a:rPr>
              <a:t>Christ died for the ungodly</a:t>
            </a:r>
            <a:r>
              <a:rPr lang="en" sz="2000" i="1">
                <a:solidFill>
                  <a:schemeClr val="dk1"/>
                </a:solidFill>
              </a:rPr>
              <a:t>. 7 For one will hardly die for a righteous person; though perhaps for the good person someone would even dare to die. 8 But God demonstrates His own love toward us, in that </a:t>
            </a:r>
            <a:r>
              <a:rPr lang="en" sz="2000" i="1" u="sng">
                <a:solidFill>
                  <a:schemeClr val="dk1"/>
                </a:solidFill>
              </a:rPr>
              <a:t>while we were still sinners, Christ died for us</a:t>
            </a:r>
            <a:r>
              <a:rPr lang="en" sz="2000" i="1">
                <a:solidFill>
                  <a:schemeClr val="dk1"/>
                </a:solidFill>
              </a:rPr>
              <a:t>.”  </a:t>
            </a:r>
            <a:r>
              <a:rPr lang="en" sz="2000">
                <a:solidFill>
                  <a:srgbClr val="00FFFF"/>
                </a:solidFill>
              </a:rPr>
              <a:t>Jesus gave His life for the wicked.  Will you do the same?</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52800" y="0"/>
            <a:ext cx="92313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A DIFFICULT SUBJECT</a:t>
            </a:r>
            <a:endParaRPr sz="5000" b="1">
              <a:solidFill>
                <a:srgbClr val="00FFFF"/>
              </a:solidFill>
            </a:endParaRPr>
          </a:p>
        </p:txBody>
      </p:sp>
      <p:sp>
        <p:nvSpPr>
          <p:cNvPr id="61" name="Google Shape;61;p14"/>
          <p:cNvSpPr txBox="1">
            <a:spLocks noGrp="1"/>
          </p:cNvSpPr>
          <p:nvPr>
            <p:ph type="subTitle" idx="1"/>
          </p:nvPr>
        </p:nvSpPr>
        <p:spPr>
          <a:xfrm>
            <a:off x="-120475" y="510300"/>
            <a:ext cx="9264600" cy="4633200"/>
          </a:xfrm>
          <a:prstGeom prst="rect">
            <a:avLst/>
          </a:prstGeom>
        </p:spPr>
        <p:txBody>
          <a:bodyPr spcFirstLastPara="1" wrap="square" lIns="91425" tIns="91425" rIns="91425" bIns="91425" anchor="t" anchorCtr="0">
            <a:noAutofit/>
          </a:bodyPr>
          <a:lstStyle/>
          <a:p>
            <a:pPr marL="457200" lvl="0" indent="-387350" algn="l" rtl="0">
              <a:lnSpc>
                <a:spcPct val="90000"/>
              </a:lnSpc>
              <a:spcBef>
                <a:spcPts val="0"/>
              </a:spcBef>
              <a:spcAft>
                <a:spcPts val="0"/>
              </a:spcAft>
              <a:buClr>
                <a:srgbClr val="FFFF00"/>
              </a:buClr>
              <a:buSzPts val="2500"/>
              <a:buChar char="●"/>
            </a:pPr>
            <a:r>
              <a:rPr lang="en" sz="2500">
                <a:solidFill>
                  <a:srgbClr val="FFFF00"/>
                </a:solidFill>
              </a:rPr>
              <a:t>3 different times in 9 verses we see Moses “intervening” in a conflict that was not his own.  We can speculate on which cases he was justified by God in and which he was not - the text does not say (though he clearly “feared” for what he did to the Egyptian taskmaster).</a:t>
            </a:r>
            <a:endParaRPr sz="2500">
              <a:solidFill>
                <a:srgbClr val="FFFF00"/>
              </a:solidFill>
            </a:endParaRPr>
          </a:p>
          <a:p>
            <a:pPr marL="457200" lvl="0" indent="-387350" algn="l" rtl="0">
              <a:lnSpc>
                <a:spcPct val="90000"/>
              </a:lnSpc>
              <a:spcBef>
                <a:spcPts val="0"/>
              </a:spcBef>
              <a:spcAft>
                <a:spcPts val="0"/>
              </a:spcAft>
              <a:buClr>
                <a:schemeClr val="dk1"/>
              </a:buClr>
              <a:buSzPts val="2500"/>
              <a:buChar char="●"/>
            </a:pPr>
            <a:r>
              <a:rPr lang="en" sz="2500">
                <a:solidFill>
                  <a:schemeClr val="dk1"/>
                </a:solidFill>
              </a:rPr>
              <a:t>I want to try to address the apparent conflict in wanting to be a peace-loving Christian and NOT one who regularly meddles in the affairs of others, versus wanting to see justice done and wanting to protect the lives of those we come into contact with. </a:t>
            </a:r>
            <a:endParaRPr sz="2500">
              <a:solidFill>
                <a:schemeClr val="dk1"/>
              </a:solidFill>
            </a:endParaRPr>
          </a:p>
          <a:p>
            <a:pPr marL="457200" lvl="0" indent="-387350" algn="l" rtl="0">
              <a:lnSpc>
                <a:spcPct val="90000"/>
              </a:lnSpc>
              <a:spcBef>
                <a:spcPts val="0"/>
              </a:spcBef>
              <a:spcAft>
                <a:spcPts val="0"/>
              </a:spcAft>
              <a:buClr>
                <a:srgbClr val="00FFFF"/>
              </a:buClr>
              <a:buSzPts val="2500"/>
              <a:buChar char="●"/>
            </a:pPr>
            <a:r>
              <a:rPr lang="en" sz="2500">
                <a:solidFill>
                  <a:srgbClr val="00FFFF"/>
                </a:solidFill>
              </a:rPr>
              <a:t>While some of this may touch on “self-defense”, our main emphasis today is on what to do when we see OTHER people in danger or distress, at the hands of an “aggressor”.</a:t>
            </a:r>
            <a:endParaRPr sz="25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52800" y="0"/>
            <a:ext cx="9231300" cy="47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KNOW YOUR EVANGELIST</a:t>
            </a:r>
            <a:endParaRPr sz="5000" b="1">
              <a:solidFill>
                <a:srgbClr val="00FFFF"/>
              </a:solidFill>
            </a:endParaRPr>
          </a:p>
        </p:txBody>
      </p:sp>
      <p:sp>
        <p:nvSpPr>
          <p:cNvPr id="67" name="Google Shape;67;p15"/>
          <p:cNvSpPr txBox="1">
            <a:spLocks noGrp="1"/>
          </p:cNvSpPr>
          <p:nvPr>
            <p:ph type="subTitle" idx="1"/>
          </p:nvPr>
        </p:nvSpPr>
        <p:spPr>
          <a:xfrm>
            <a:off x="-167850" y="354625"/>
            <a:ext cx="9312000" cy="4788900"/>
          </a:xfrm>
          <a:prstGeom prst="rect">
            <a:avLst/>
          </a:prstGeom>
        </p:spPr>
        <p:txBody>
          <a:bodyPr spcFirstLastPara="1" wrap="square" lIns="91425" tIns="91425" rIns="91425" bIns="91425" anchor="t" anchorCtr="0">
            <a:noAutofit/>
          </a:bodyPr>
          <a:lstStyle/>
          <a:p>
            <a:pPr marL="457200" lvl="0" indent="-374650" algn="l" rtl="0">
              <a:lnSpc>
                <a:spcPct val="90000"/>
              </a:lnSpc>
              <a:spcBef>
                <a:spcPts val="0"/>
              </a:spcBef>
              <a:spcAft>
                <a:spcPts val="0"/>
              </a:spcAft>
              <a:buClr>
                <a:srgbClr val="FFFF00"/>
              </a:buClr>
              <a:buSzPts val="2300"/>
              <a:buChar char="●"/>
            </a:pPr>
            <a:r>
              <a:rPr lang="en" sz="2300">
                <a:solidFill>
                  <a:srgbClr val="FFFF00"/>
                </a:solidFill>
              </a:rPr>
              <a:t>I use this slide title somewhat in jest, but it is only fair that you know where your evangelist is coming from in their own “background”.</a:t>
            </a:r>
            <a:endParaRPr sz="2300">
              <a:solidFill>
                <a:srgbClr val="FFFF00"/>
              </a:solidFill>
            </a:endParaRPr>
          </a:p>
          <a:p>
            <a:pPr marL="457200" lvl="0" indent="-374650" algn="l" rtl="0">
              <a:lnSpc>
                <a:spcPct val="90000"/>
              </a:lnSpc>
              <a:spcBef>
                <a:spcPts val="0"/>
              </a:spcBef>
              <a:spcAft>
                <a:spcPts val="0"/>
              </a:spcAft>
              <a:buClr>
                <a:schemeClr val="dk1"/>
              </a:buClr>
              <a:buSzPts val="2300"/>
              <a:buChar char="●"/>
            </a:pPr>
            <a:r>
              <a:rPr lang="en" sz="2300">
                <a:solidFill>
                  <a:schemeClr val="dk1"/>
                </a:solidFill>
              </a:rPr>
              <a:t>If you have not figured it out yet, I </a:t>
            </a:r>
            <a:r>
              <a:rPr lang="en" sz="2300" u="sng">
                <a:solidFill>
                  <a:schemeClr val="dk1"/>
                </a:solidFill>
              </a:rPr>
              <a:t>PERSONALLY</a:t>
            </a:r>
            <a:r>
              <a:rPr lang="en" sz="2300">
                <a:solidFill>
                  <a:schemeClr val="dk1"/>
                </a:solidFill>
              </a:rPr>
              <a:t> am a strictly non-violent “pacifist”.  I have been ever since high school.  I feel that ME committing a violent act against another person will cause more harm than good.  I have some deeply help biblical reasons for why that is too - some of it from passages we will reference today.  But I do not enforce my personal beliefs on this matter onto others.  I understand that we legally have the “right to bear arms” in our nation, and I am not advocating against owning guns in today’s lesson.  I am also not anti-police or anti-military.  Just know that you may receive different conclusions from another evangelist.</a:t>
            </a:r>
            <a:endParaRPr sz="2300">
              <a:solidFill>
                <a:schemeClr val="dk1"/>
              </a:solidFill>
            </a:endParaRPr>
          </a:p>
          <a:p>
            <a:pPr marL="457200" lvl="0" indent="-374650" algn="l" rtl="0">
              <a:lnSpc>
                <a:spcPct val="90000"/>
              </a:lnSpc>
              <a:spcBef>
                <a:spcPts val="0"/>
              </a:spcBef>
              <a:spcAft>
                <a:spcPts val="0"/>
              </a:spcAft>
              <a:buClr>
                <a:srgbClr val="00FFFF"/>
              </a:buClr>
              <a:buSzPts val="2300"/>
              <a:buChar char="●"/>
            </a:pPr>
            <a:r>
              <a:rPr lang="en" sz="2300">
                <a:solidFill>
                  <a:srgbClr val="00FFFF"/>
                </a:solidFill>
              </a:rPr>
              <a:t>But I do want us to consider differences in violent versus non-violent “intervention”.</a:t>
            </a:r>
            <a:endParaRPr sz="23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52800" y="0"/>
            <a:ext cx="92313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KNOW YOUR “CONTEXT”</a:t>
            </a:r>
            <a:endParaRPr sz="5000" b="1">
              <a:solidFill>
                <a:srgbClr val="00FFFF"/>
              </a:solidFill>
            </a:endParaRPr>
          </a:p>
        </p:txBody>
      </p:sp>
      <p:sp>
        <p:nvSpPr>
          <p:cNvPr id="73" name="Google Shape;73;p16"/>
          <p:cNvSpPr txBox="1">
            <a:spLocks noGrp="1"/>
          </p:cNvSpPr>
          <p:nvPr>
            <p:ph type="subTitle" idx="1"/>
          </p:nvPr>
        </p:nvSpPr>
        <p:spPr>
          <a:xfrm>
            <a:off x="-120475" y="456150"/>
            <a:ext cx="9264600" cy="4687500"/>
          </a:xfrm>
          <a:prstGeom prst="rect">
            <a:avLst/>
          </a:prstGeom>
        </p:spPr>
        <p:txBody>
          <a:bodyPr spcFirstLastPara="1" wrap="square" lIns="91425" tIns="91425" rIns="91425" bIns="91425" anchor="t" anchorCtr="0">
            <a:noAutofit/>
          </a:bodyPr>
          <a:lstStyle/>
          <a:p>
            <a:pPr marL="457200" lvl="0" indent="-387350" algn="l" rtl="0">
              <a:lnSpc>
                <a:spcPct val="90000"/>
              </a:lnSpc>
              <a:spcBef>
                <a:spcPts val="0"/>
              </a:spcBef>
              <a:spcAft>
                <a:spcPts val="0"/>
              </a:spcAft>
              <a:buClr>
                <a:srgbClr val="FFFF00"/>
              </a:buClr>
              <a:buSzPts val="2500"/>
              <a:buChar char="●"/>
            </a:pPr>
            <a:r>
              <a:rPr lang="en" sz="2500">
                <a:solidFill>
                  <a:srgbClr val="FFFF00"/>
                </a:solidFill>
              </a:rPr>
              <a:t>As in all bible study, context is SO important.</a:t>
            </a:r>
            <a:endParaRPr sz="2500">
              <a:solidFill>
                <a:srgbClr val="FFFF00"/>
              </a:solidFill>
            </a:endParaRPr>
          </a:p>
          <a:p>
            <a:pPr marL="457200" lvl="0" indent="-387350" algn="l" rtl="0">
              <a:lnSpc>
                <a:spcPct val="90000"/>
              </a:lnSpc>
              <a:spcBef>
                <a:spcPts val="0"/>
              </a:spcBef>
              <a:spcAft>
                <a:spcPts val="0"/>
              </a:spcAft>
              <a:buClr>
                <a:schemeClr val="dk1"/>
              </a:buClr>
              <a:buSzPts val="2500"/>
              <a:buChar char="●"/>
            </a:pPr>
            <a:r>
              <a:rPr lang="en" sz="2500">
                <a:solidFill>
                  <a:schemeClr val="dk1"/>
                </a:solidFill>
              </a:rPr>
              <a:t>For example, in Moses’ case in Egypt, he was in Pharaoh’s household and had special privileges, and limited POWER to make changes, that you and I do not have today unless we are “in office”.  This would also apply to Joshua, King David, Solomon, Joseph, Esther and many others rulers in scripture.</a:t>
            </a:r>
            <a:endParaRPr sz="2500">
              <a:solidFill>
                <a:schemeClr val="dk1"/>
              </a:solidFill>
            </a:endParaRPr>
          </a:p>
          <a:p>
            <a:pPr marL="457200" lvl="0" indent="-387350" algn="l" rtl="0">
              <a:lnSpc>
                <a:spcPct val="90000"/>
              </a:lnSpc>
              <a:spcBef>
                <a:spcPts val="0"/>
              </a:spcBef>
              <a:spcAft>
                <a:spcPts val="0"/>
              </a:spcAft>
              <a:buClr>
                <a:srgbClr val="00FFFF"/>
              </a:buClr>
              <a:buSzPts val="2500"/>
              <a:buChar char="●"/>
            </a:pPr>
            <a:r>
              <a:rPr lang="en" sz="2500">
                <a:solidFill>
                  <a:srgbClr val="00FFFF"/>
                </a:solidFill>
              </a:rPr>
              <a:t>As Christians, we go to the new covenant of Jesus Christ to determine the rightness or wrongness of our actions, not the Law of Moses.</a:t>
            </a:r>
            <a:endParaRPr sz="2500">
              <a:solidFill>
                <a:srgbClr val="00FFFF"/>
              </a:solidFill>
            </a:endParaRPr>
          </a:p>
          <a:p>
            <a:pPr marL="457200" lvl="0" indent="-387350" algn="l" rtl="0">
              <a:lnSpc>
                <a:spcPct val="90000"/>
              </a:lnSpc>
              <a:spcBef>
                <a:spcPts val="0"/>
              </a:spcBef>
              <a:spcAft>
                <a:spcPts val="0"/>
              </a:spcAft>
              <a:buClr>
                <a:srgbClr val="FFFF00"/>
              </a:buClr>
              <a:buSzPts val="2500"/>
              <a:buChar char="●"/>
            </a:pPr>
            <a:r>
              <a:rPr lang="en" sz="2500">
                <a:solidFill>
                  <a:srgbClr val="FFFF00"/>
                </a:solidFill>
              </a:rPr>
              <a:t>Today in our nation we have a standing military, local sheriff and police forces to protect us, cell phones to instantly call them with, ambulances, advanced medicines and technology, prisons, etc, which people of old did not have.  </a:t>
            </a:r>
            <a:endParaRPr sz="25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52800" y="0"/>
            <a:ext cx="9231300" cy="51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AT FIRST GLANCE …</a:t>
            </a:r>
            <a:endParaRPr sz="5000" b="1">
              <a:solidFill>
                <a:srgbClr val="00FFFF"/>
              </a:solidFill>
            </a:endParaRPr>
          </a:p>
        </p:txBody>
      </p:sp>
      <p:sp>
        <p:nvSpPr>
          <p:cNvPr id="79" name="Google Shape;79;p17"/>
          <p:cNvSpPr txBox="1">
            <a:spLocks noGrp="1"/>
          </p:cNvSpPr>
          <p:nvPr>
            <p:ph type="subTitle" idx="1"/>
          </p:nvPr>
        </p:nvSpPr>
        <p:spPr>
          <a:xfrm>
            <a:off x="-134000" y="429075"/>
            <a:ext cx="9312600" cy="4714800"/>
          </a:xfrm>
          <a:prstGeom prst="rect">
            <a:avLst/>
          </a:prstGeom>
        </p:spPr>
        <p:txBody>
          <a:bodyPr spcFirstLastPara="1" wrap="square" lIns="91425" tIns="91425" rIns="91425" bIns="91425" anchor="t" anchorCtr="0">
            <a:noAutofit/>
          </a:bodyPr>
          <a:lstStyle/>
          <a:p>
            <a:pPr marL="457200" lvl="0" indent="-381000" algn="l" rtl="0">
              <a:lnSpc>
                <a:spcPct val="90000"/>
              </a:lnSpc>
              <a:spcBef>
                <a:spcPts val="0"/>
              </a:spcBef>
              <a:spcAft>
                <a:spcPts val="0"/>
              </a:spcAft>
              <a:buClr>
                <a:srgbClr val="FFFF00"/>
              </a:buClr>
              <a:buSzPts val="2400"/>
              <a:buChar char="●"/>
            </a:pPr>
            <a:r>
              <a:rPr lang="en" sz="2400">
                <a:solidFill>
                  <a:srgbClr val="FFFF00"/>
                </a:solidFill>
              </a:rPr>
              <a:t>It would seem the wisest course of action, </a:t>
            </a:r>
            <a:r>
              <a:rPr lang="en" sz="2400" u="sng">
                <a:solidFill>
                  <a:srgbClr val="FFFF00"/>
                </a:solidFill>
              </a:rPr>
              <a:t>certainly for our own personal safety</a:t>
            </a:r>
            <a:r>
              <a:rPr lang="en" sz="2400">
                <a:solidFill>
                  <a:srgbClr val="FFFF00"/>
                </a:solidFill>
              </a:rPr>
              <a:t>, to have a strict policy of “non-interference”.</a:t>
            </a:r>
            <a:endParaRPr sz="2400">
              <a:solidFill>
                <a:srgbClr val="FFFF00"/>
              </a:solidFill>
            </a:endParaRPr>
          </a:p>
          <a:p>
            <a:pPr marL="457200" lvl="0" indent="-381000" algn="l" rtl="0">
              <a:lnSpc>
                <a:spcPct val="90000"/>
              </a:lnSpc>
              <a:spcBef>
                <a:spcPts val="0"/>
              </a:spcBef>
              <a:spcAft>
                <a:spcPts val="0"/>
              </a:spcAft>
              <a:buClr>
                <a:srgbClr val="FFFF00"/>
              </a:buClr>
              <a:buSzPts val="2400"/>
              <a:buChar char="●"/>
            </a:pPr>
            <a:r>
              <a:rPr lang="en" sz="2400" u="sng">
                <a:solidFill>
                  <a:srgbClr val="FFFF00"/>
                </a:solidFill>
              </a:rPr>
              <a:t>Prov.3:30</a:t>
            </a:r>
            <a:r>
              <a:rPr lang="en" sz="2400">
                <a:solidFill>
                  <a:srgbClr val="FFFF00"/>
                </a:solidFill>
              </a:rPr>
              <a:t> </a:t>
            </a:r>
            <a:r>
              <a:rPr lang="en" sz="2400" i="1">
                <a:solidFill>
                  <a:schemeClr val="dk1"/>
                </a:solidFill>
              </a:rPr>
              <a:t>“Do not contend with a man without cause, if he has done you no harm.”</a:t>
            </a:r>
            <a:endParaRPr sz="2400" i="1">
              <a:solidFill>
                <a:schemeClr val="dk1"/>
              </a:solidFill>
            </a:endParaRPr>
          </a:p>
          <a:p>
            <a:pPr marL="457200" lvl="0" indent="-381000" algn="l" rtl="0">
              <a:lnSpc>
                <a:spcPct val="90000"/>
              </a:lnSpc>
              <a:spcBef>
                <a:spcPts val="0"/>
              </a:spcBef>
              <a:spcAft>
                <a:spcPts val="0"/>
              </a:spcAft>
              <a:buClr>
                <a:srgbClr val="FFFF00"/>
              </a:buClr>
              <a:buSzPts val="2400"/>
              <a:buChar char="●"/>
            </a:pPr>
            <a:r>
              <a:rPr lang="en" sz="2400" u="sng">
                <a:solidFill>
                  <a:srgbClr val="FFFF00"/>
                </a:solidFill>
              </a:rPr>
              <a:t>Prov.17:14</a:t>
            </a:r>
            <a:r>
              <a:rPr lang="en" sz="2400">
                <a:solidFill>
                  <a:srgbClr val="FFFF00"/>
                </a:solidFill>
              </a:rPr>
              <a:t> </a:t>
            </a:r>
            <a:r>
              <a:rPr lang="en" sz="2400" i="1">
                <a:solidFill>
                  <a:schemeClr val="dk1"/>
                </a:solidFill>
              </a:rPr>
              <a:t>“The beginning of strife is like letting out water, So abandon the quarrel before it breaks out.”</a:t>
            </a:r>
            <a:endParaRPr sz="2400" i="1">
              <a:solidFill>
                <a:schemeClr val="dk1"/>
              </a:solidFill>
            </a:endParaRPr>
          </a:p>
          <a:p>
            <a:pPr marL="457200" lvl="0" indent="-381000" algn="l" rtl="0">
              <a:lnSpc>
                <a:spcPct val="90000"/>
              </a:lnSpc>
              <a:spcBef>
                <a:spcPts val="0"/>
              </a:spcBef>
              <a:spcAft>
                <a:spcPts val="0"/>
              </a:spcAft>
              <a:buClr>
                <a:srgbClr val="FFFF00"/>
              </a:buClr>
              <a:buSzPts val="2400"/>
              <a:buChar char="●"/>
            </a:pPr>
            <a:r>
              <a:rPr lang="en" sz="2400" u="sng">
                <a:solidFill>
                  <a:srgbClr val="FFFF00"/>
                </a:solidFill>
              </a:rPr>
              <a:t>Prov.20:3</a:t>
            </a:r>
            <a:r>
              <a:rPr lang="en" sz="2400">
                <a:solidFill>
                  <a:srgbClr val="FFFF00"/>
                </a:solidFill>
              </a:rPr>
              <a:t> </a:t>
            </a:r>
            <a:r>
              <a:rPr lang="en" sz="2400" i="1">
                <a:solidFill>
                  <a:schemeClr val="dk1"/>
                </a:solidFill>
              </a:rPr>
              <a:t>“Keeping away from strife is an honor for a man, But any fool will quarrel.”</a:t>
            </a:r>
            <a:endParaRPr sz="2400" i="1">
              <a:solidFill>
                <a:schemeClr val="dk1"/>
              </a:solidFill>
            </a:endParaRPr>
          </a:p>
          <a:p>
            <a:pPr marL="457200" lvl="0" indent="-381000" algn="l" rtl="0">
              <a:lnSpc>
                <a:spcPct val="90000"/>
              </a:lnSpc>
              <a:spcBef>
                <a:spcPts val="0"/>
              </a:spcBef>
              <a:spcAft>
                <a:spcPts val="0"/>
              </a:spcAft>
              <a:buClr>
                <a:srgbClr val="FFFF00"/>
              </a:buClr>
              <a:buSzPts val="2400"/>
              <a:buChar char="●"/>
            </a:pPr>
            <a:r>
              <a:rPr lang="en" sz="2400" u="sng">
                <a:solidFill>
                  <a:srgbClr val="FFFF00"/>
                </a:solidFill>
              </a:rPr>
              <a:t>Prov.26:17</a:t>
            </a:r>
            <a:r>
              <a:rPr lang="en" sz="2400">
                <a:solidFill>
                  <a:srgbClr val="FFFF00"/>
                </a:solidFill>
              </a:rPr>
              <a:t> </a:t>
            </a:r>
            <a:r>
              <a:rPr lang="en" sz="2400" i="1">
                <a:solidFill>
                  <a:schemeClr val="dk1"/>
                </a:solidFill>
              </a:rPr>
              <a:t>“Like one who takes a dog by the ears is he who passes by and meddles with strife not belonging to him.”</a:t>
            </a:r>
            <a:endParaRPr sz="2400" i="1">
              <a:solidFill>
                <a:schemeClr val="dk1"/>
              </a:solidFill>
            </a:endParaRPr>
          </a:p>
          <a:p>
            <a:pPr marL="457200" lvl="0" indent="-381000" algn="l" rtl="0">
              <a:lnSpc>
                <a:spcPct val="90000"/>
              </a:lnSpc>
              <a:spcBef>
                <a:spcPts val="0"/>
              </a:spcBef>
              <a:spcAft>
                <a:spcPts val="0"/>
              </a:spcAft>
              <a:buClr>
                <a:srgbClr val="FFFF00"/>
              </a:buClr>
              <a:buSzPts val="2400"/>
              <a:buChar char="●"/>
            </a:pPr>
            <a:r>
              <a:rPr lang="en" sz="2400" u="sng">
                <a:solidFill>
                  <a:srgbClr val="FFFF00"/>
                </a:solidFill>
              </a:rPr>
              <a:t>1 Pet.4:15</a:t>
            </a:r>
            <a:r>
              <a:rPr lang="en" sz="2400">
                <a:solidFill>
                  <a:srgbClr val="FFFF00"/>
                </a:solidFill>
              </a:rPr>
              <a:t> </a:t>
            </a:r>
            <a:r>
              <a:rPr lang="en" sz="2400" i="1">
                <a:solidFill>
                  <a:schemeClr val="dk1"/>
                </a:solidFill>
              </a:rPr>
              <a:t>“Make sure that none of you suffers as a murderer, or thief, or evildoer, or a troublesome meddler;”</a:t>
            </a:r>
            <a:endParaRPr sz="2400" i="1">
              <a:solidFill>
                <a:schemeClr val="dk1"/>
              </a:solidFill>
            </a:endParaRPr>
          </a:p>
          <a:p>
            <a:pPr marL="457200" lvl="0" indent="-381000" algn="l" rtl="0">
              <a:lnSpc>
                <a:spcPct val="90000"/>
              </a:lnSpc>
              <a:spcBef>
                <a:spcPts val="0"/>
              </a:spcBef>
              <a:spcAft>
                <a:spcPts val="0"/>
              </a:spcAft>
              <a:buClr>
                <a:srgbClr val="FFFF00"/>
              </a:buClr>
              <a:buSzPts val="2400"/>
              <a:buChar char="●"/>
            </a:pPr>
            <a:r>
              <a:rPr lang="en" sz="2400" u="sng">
                <a:solidFill>
                  <a:srgbClr val="FFFF00"/>
                </a:solidFill>
              </a:rPr>
              <a:t>2 Tim.2:24</a:t>
            </a:r>
            <a:r>
              <a:rPr lang="en" sz="2400">
                <a:solidFill>
                  <a:srgbClr val="FFFF00"/>
                </a:solidFill>
              </a:rPr>
              <a:t> </a:t>
            </a:r>
            <a:r>
              <a:rPr lang="en" sz="2400" i="1">
                <a:solidFill>
                  <a:schemeClr val="dk1"/>
                </a:solidFill>
              </a:rPr>
              <a:t>“The Lord’s bond-servant must not be quarrelsome, but be kind to all, able to teach, patient when wronged.”</a:t>
            </a:r>
            <a:endParaRPr sz="24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106925" y="0"/>
            <a:ext cx="9387300" cy="473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700" b="1">
                <a:solidFill>
                  <a:srgbClr val="00FFFF"/>
                </a:solidFill>
              </a:rPr>
              <a:t>BUT THAT’S FOR </a:t>
            </a:r>
            <a:r>
              <a:rPr lang="en" sz="4700" b="1" u="sng">
                <a:solidFill>
                  <a:srgbClr val="00FFFF"/>
                </a:solidFill>
              </a:rPr>
              <a:t>OUR</a:t>
            </a:r>
            <a:r>
              <a:rPr lang="en" sz="4700" b="1">
                <a:solidFill>
                  <a:srgbClr val="00FFFF"/>
                </a:solidFill>
              </a:rPr>
              <a:t> SAFETY</a:t>
            </a:r>
            <a:endParaRPr sz="4700" b="1">
              <a:solidFill>
                <a:srgbClr val="00FFFF"/>
              </a:solidFill>
            </a:endParaRPr>
          </a:p>
        </p:txBody>
      </p:sp>
      <p:sp>
        <p:nvSpPr>
          <p:cNvPr id="85" name="Google Shape;85;p18"/>
          <p:cNvSpPr txBox="1">
            <a:spLocks noGrp="1"/>
          </p:cNvSpPr>
          <p:nvPr>
            <p:ph type="subTitle" idx="1"/>
          </p:nvPr>
        </p:nvSpPr>
        <p:spPr>
          <a:xfrm>
            <a:off x="-154300" y="429075"/>
            <a:ext cx="9387300" cy="4714800"/>
          </a:xfrm>
          <a:prstGeom prst="rect">
            <a:avLst/>
          </a:prstGeom>
        </p:spPr>
        <p:txBody>
          <a:bodyPr spcFirstLastPara="1" wrap="square" lIns="91425" tIns="91425" rIns="91425" bIns="91425" anchor="t" anchorCtr="0">
            <a:noAutofit/>
          </a:bodyPr>
          <a:lstStyle/>
          <a:p>
            <a:pPr marL="457200" lvl="0" indent="-381000" algn="l" rtl="0">
              <a:lnSpc>
                <a:spcPct val="90000"/>
              </a:lnSpc>
              <a:spcBef>
                <a:spcPts val="0"/>
              </a:spcBef>
              <a:spcAft>
                <a:spcPts val="0"/>
              </a:spcAft>
              <a:buClr>
                <a:srgbClr val="FFFF00"/>
              </a:buClr>
              <a:buSzPts val="2400"/>
              <a:buChar char="●"/>
            </a:pPr>
            <a:r>
              <a:rPr lang="en" sz="2400">
                <a:solidFill>
                  <a:srgbClr val="FFFF00"/>
                </a:solidFill>
              </a:rPr>
              <a:t>We would all agree that the easier and safer path for our own health would be to never intervene at all.  But is it only ourselves that we should be concerned about?  Does the bible teach this?</a:t>
            </a:r>
            <a:endParaRPr sz="2400">
              <a:solidFill>
                <a:srgbClr val="FFFF00"/>
              </a:solidFill>
            </a:endParaRPr>
          </a:p>
          <a:p>
            <a:pPr marL="457200" lvl="0" indent="-381000" algn="l" rtl="0">
              <a:lnSpc>
                <a:spcPct val="90000"/>
              </a:lnSpc>
              <a:spcBef>
                <a:spcPts val="0"/>
              </a:spcBef>
              <a:spcAft>
                <a:spcPts val="0"/>
              </a:spcAft>
              <a:buClr>
                <a:schemeClr val="dk1"/>
              </a:buClr>
              <a:buSzPts val="2400"/>
              <a:buChar char="●"/>
            </a:pPr>
            <a:r>
              <a:rPr lang="en" sz="2400">
                <a:solidFill>
                  <a:schemeClr val="dk1"/>
                </a:solidFill>
              </a:rPr>
              <a:t>Understanding the “inter”s - 3 closely related but </a:t>
            </a:r>
            <a:r>
              <a:rPr lang="en" sz="2400" u="sng">
                <a:solidFill>
                  <a:schemeClr val="dk1"/>
                </a:solidFill>
              </a:rPr>
              <a:t>different</a:t>
            </a:r>
            <a:r>
              <a:rPr lang="en" sz="2400">
                <a:solidFill>
                  <a:schemeClr val="dk1"/>
                </a:solidFill>
              </a:rPr>
              <a:t> words.</a:t>
            </a:r>
            <a:endParaRPr sz="2400">
              <a:solidFill>
                <a:schemeClr val="dk1"/>
              </a:solidFill>
            </a:endParaRPr>
          </a:p>
          <a:p>
            <a:pPr marL="457200" lvl="0" indent="-381000" algn="l" rtl="0">
              <a:lnSpc>
                <a:spcPct val="90000"/>
              </a:lnSpc>
              <a:spcBef>
                <a:spcPts val="0"/>
              </a:spcBef>
              <a:spcAft>
                <a:spcPts val="0"/>
              </a:spcAft>
              <a:buClr>
                <a:srgbClr val="00FFFF"/>
              </a:buClr>
              <a:buSzPts val="2400"/>
              <a:buChar char="●"/>
            </a:pPr>
            <a:r>
              <a:rPr lang="en" sz="2400">
                <a:solidFill>
                  <a:srgbClr val="00FFFF"/>
                </a:solidFill>
              </a:rPr>
              <a:t>Interfere - 1) To take part or intervene in an activity without invitation or necessity.  2) To prevent a process or activity from continuing or being carried out properly.  Should we do this?</a:t>
            </a:r>
            <a:endParaRPr sz="2400">
              <a:solidFill>
                <a:srgbClr val="00FFFF"/>
              </a:solidFill>
            </a:endParaRPr>
          </a:p>
          <a:p>
            <a:pPr marL="457200" lvl="0" indent="-381000" algn="l" rtl="0">
              <a:lnSpc>
                <a:spcPct val="90000"/>
              </a:lnSpc>
              <a:spcBef>
                <a:spcPts val="0"/>
              </a:spcBef>
              <a:spcAft>
                <a:spcPts val="0"/>
              </a:spcAft>
              <a:buClr>
                <a:srgbClr val="FFFF00"/>
              </a:buClr>
              <a:buSzPts val="2400"/>
              <a:buChar char="●"/>
            </a:pPr>
            <a:r>
              <a:rPr lang="en" sz="2400">
                <a:solidFill>
                  <a:srgbClr val="FFFF00"/>
                </a:solidFill>
              </a:rPr>
              <a:t>Intervene - 1) To come between so as to prevent or alter a result or course of events.  2) To take a decisive or (even) intrusive role in order to modify or determine events or their outcome.</a:t>
            </a:r>
            <a:endParaRPr sz="2400">
              <a:solidFill>
                <a:srgbClr val="FFFF00"/>
              </a:solidFill>
            </a:endParaRPr>
          </a:p>
          <a:p>
            <a:pPr marL="457200" lvl="0" indent="-381000" algn="l" rtl="0">
              <a:lnSpc>
                <a:spcPct val="90000"/>
              </a:lnSpc>
              <a:spcBef>
                <a:spcPts val="0"/>
              </a:spcBef>
              <a:spcAft>
                <a:spcPts val="0"/>
              </a:spcAft>
              <a:buClr>
                <a:schemeClr val="dk1"/>
              </a:buClr>
              <a:buSzPts val="2400"/>
              <a:buChar char="●"/>
            </a:pPr>
            <a:r>
              <a:rPr lang="en" sz="2400">
                <a:solidFill>
                  <a:schemeClr val="dk1"/>
                </a:solidFill>
              </a:rPr>
              <a:t>Intercede - To use your influence to persuade someone in authority to forgive another person, or save that person from punishment or injury.</a:t>
            </a:r>
            <a:endParaRPr sz="2400">
              <a:solidFill>
                <a:schemeClr val="dk1"/>
              </a:solidFill>
            </a:endParaRPr>
          </a:p>
          <a:p>
            <a:pPr marL="457200" lvl="0" indent="-381000" algn="l" rtl="0">
              <a:lnSpc>
                <a:spcPct val="90000"/>
              </a:lnSpc>
              <a:spcBef>
                <a:spcPts val="0"/>
              </a:spcBef>
              <a:spcAft>
                <a:spcPts val="0"/>
              </a:spcAft>
              <a:buClr>
                <a:srgbClr val="00FFFF"/>
              </a:buClr>
              <a:buSzPts val="2400"/>
              <a:buChar char="●"/>
            </a:pPr>
            <a:r>
              <a:rPr lang="en" sz="2400">
                <a:solidFill>
                  <a:srgbClr val="00FFFF"/>
                </a:solidFill>
              </a:rPr>
              <a:t>Interference and Intercession are NOT the same action!</a:t>
            </a:r>
            <a:endParaRPr sz="24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106925" y="0"/>
            <a:ext cx="9387300" cy="449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600" b="1">
                <a:solidFill>
                  <a:srgbClr val="00FFFF"/>
                </a:solidFill>
              </a:rPr>
              <a:t>PROTECTING OTHERS IS GOOD</a:t>
            </a:r>
            <a:endParaRPr sz="4600" b="1">
              <a:solidFill>
                <a:srgbClr val="00FFFF"/>
              </a:solidFill>
            </a:endParaRPr>
          </a:p>
        </p:txBody>
      </p:sp>
      <p:sp>
        <p:nvSpPr>
          <p:cNvPr id="91" name="Google Shape;91;p19"/>
          <p:cNvSpPr txBox="1">
            <a:spLocks noGrp="1"/>
          </p:cNvSpPr>
          <p:nvPr>
            <p:ph type="subTitle" idx="1"/>
          </p:nvPr>
        </p:nvSpPr>
        <p:spPr>
          <a:xfrm>
            <a:off x="-154300" y="345150"/>
            <a:ext cx="9387300" cy="4798800"/>
          </a:xfrm>
          <a:prstGeom prst="rect">
            <a:avLst/>
          </a:prstGeom>
        </p:spPr>
        <p:txBody>
          <a:bodyPr spcFirstLastPara="1" wrap="square" lIns="91425" tIns="91425" rIns="91425" bIns="91425" anchor="t" anchorCtr="0">
            <a:noAutofit/>
          </a:bodyPr>
          <a:lstStyle/>
          <a:p>
            <a:pPr marL="457200" lvl="0" indent="-349250" algn="l" rtl="0">
              <a:lnSpc>
                <a:spcPct val="90000"/>
              </a:lnSpc>
              <a:spcBef>
                <a:spcPts val="0"/>
              </a:spcBef>
              <a:spcAft>
                <a:spcPts val="0"/>
              </a:spcAft>
              <a:buClr>
                <a:srgbClr val="FFFF00"/>
              </a:buClr>
              <a:buSzPts val="1900"/>
              <a:buChar char="●"/>
            </a:pPr>
            <a:r>
              <a:rPr lang="en" sz="1900">
                <a:solidFill>
                  <a:srgbClr val="FFFF00"/>
                </a:solidFill>
              </a:rPr>
              <a:t>Consider these biblical examples:</a:t>
            </a:r>
            <a:endParaRPr sz="1900">
              <a:solidFill>
                <a:srgbClr val="FFFF00"/>
              </a:solidFill>
            </a:endParaRPr>
          </a:p>
          <a:p>
            <a:pPr marL="457200" lvl="0" indent="-349250" algn="l" rtl="0">
              <a:lnSpc>
                <a:spcPct val="90000"/>
              </a:lnSpc>
              <a:spcBef>
                <a:spcPts val="0"/>
              </a:spcBef>
              <a:spcAft>
                <a:spcPts val="0"/>
              </a:spcAft>
              <a:buClr>
                <a:schemeClr val="dk1"/>
              </a:buClr>
              <a:buSzPts val="1900"/>
              <a:buChar char="●"/>
            </a:pPr>
            <a:r>
              <a:rPr lang="en" sz="1900">
                <a:solidFill>
                  <a:schemeClr val="dk1"/>
                </a:solidFill>
              </a:rPr>
              <a:t>Lot protecting his “guests” in his home in Sodom.</a:t>
            </a:r>
            <a:endParaRPr sz="1900">
              <a:solidFill>
                <a:schemeClr val="dk1"/>
              </a:solidFill>
            </a:endParaRPr>
          </a:p>
          <a:p>
            <a:pPr marL="457200" lvl="0" indent="-349250" algn="l" rtl="0">
              <a:lnSpc>
                <a:spcPct val="90000"/>
              </a:lnSpc>
              <a:spcBef>
                <a:spcPts val="0"/>
              </a:spcBef>
              <a:spcAft>
                <a:spcPts val="0"/>
              </a:spcAft>
              <a:buClr>
                <a:srgbClr val="00FFFF"/>
              </a:buClr>
              <a:buSzPts val="1900"/>
              <a:buChar char="●"/>
            </a:pPr>
            <a:r>
              <a:rPr lang="en" sz="1900">
                <a:solidFill>
                  <a:srgbClr val="00FFFF"/>
                </a:solidFill>
              </a:rPr>
              <a:t>Rebekah protecting Jacob from Esau’s wrath.</a:t>
            </a:r>
            <a:endParaRPr sz="1900">
              <a:solidFill>
                <a:srgbClr val="00FFFF"/>
              </a:solidFill>
            </a:endParaRPr>
          </a:p>
          <a:p>
            <a:pPr marL="457200" lvl="0" indent="-349250" algn="l" rtl="0">
              <a:lnSpc>
                <a:spcPct val="90000"/>
              </a:lnSpc>
              <a:spcBef>
                <a:spcPts val="0"/>
              </a:spcBef>
              <a:spcAft>
                <a:spcPts val="0"/>
              </a:spcAft>
              <a:buClr>
                <a:srgbClr val="FFFF00"/>
              </a:buClr>
              <a:buSzPts val="1900"/>
              <a:buChar char="●"/>
            </a:pPr>
            <a:r>
              <a:rPr lang="en" sz="1900">
                <a:solidFill>
                  <a:srgbClr val="FFFF00"/>
                </a:solidFill>
              </a:rPr>
              <a:t>Reuben protecting Joseph from his other brothers.</a:t>
            </a:r>
            <a:endParaRPr sz="1900">
              <a:solidFill>
                <a:srgbClr val="FFFF00"/>
              </a:solidFill>
            </a:endParaRPr>
          </a:p>
          <a:p>
            <a:pPr marL="457200" lvl="0" indent="-349250" algn="l" rtl="0">
              <a:lnSpc>
                <a:spcPct val="90000"/>
              </a:lnSpc>
              <a:spcBef>
                <a:spcPts val="0"/>
              </a:spcBef>
              <a:spcAft>
                <a:spcPts val="0"/>
              </a:spcAft>
              <a:buClr>
                <a:schemeClr val="dk1"/>
              </a:buClr>
              <a:buSzPts val="1900"/>
              <a:buChar char="●"/>
            </a:pPr>
            <a:r>
              <a:rPr lang="en" sz="1900">
                <a:solidFill>
                  <a:schemeClr val="dk1"/>
                </a:solidFill>
              </a:rPr>
              <a:t>Baby Moses hidden from the Egyptians by his mother Jochebed.</a:t>
            </a:r>
            <a:endParaRPr sz="1900">
              <a:solidFill>
                <a:schemeClr val="dk1"/>
              </a:solidFill>
            </a:endParaRPr>
          </a:p>
          <a:p>
            <a:pPr marL="457200" lvl="0" indent="-349250" algn="l" rtl="0">
              <a:lnSpc>
                <a:spcPct val="90000"/>
              </a:lnSpc>
              <a:spcBef>
                <a:spcPts val="0"/>
              </a:spcBef>
              <a:spcAft>
                <a:spcPts val="0"/>
              </a:spcAft>
              <a:buClr>
                <a:srgbClr val="00FFFF"/>
              </a:buClr>
              <a:buSzPts val="1900"/>
              <a:buChar char="●"/>
            </a:pPr>
            <a:r>
              <a:rPr lang="en" sz="1900">
                <a:solidFill>
                  <a:srgbClr val="00FFFF"/>
                </a:solidFill>
              </a:rPr>
              <a:t>Rahab hiding the two Israelites spies in Jericho.</a:t>
            </a:r>
            <a:endParaRPr sz="1900">
              <a:solidFill>
                <a:srgbClr val="00FFFF"/>
              </a:solidFill>
            </a:endParaRPr>
          </a:p>
          <a:p>
            <a:pPr marL="457200" lvl="0" indent="-349250" algn="l" rtl="0">
              <a:lnSpc>
                <a:spcPct val="90000"/>
              </a:lnSpc>
              <a:spcBef>
                <a:spcPts val="0"/>
              </a:spcBef>
              <a:spcAft>
                <a:spcPts val="0"/>
              </a:spcAft>
              <a:buClr>
                <a:srgbClr val="FFFF00"/>
              </a:buClr>
              <a:buSzPts val="1900"/>
              <a:buChar char="●"/>
            </a:pPr>
            <a:r>
              <a:rPr lang="en" sz="1900">
                <a:solidFill>
                  <a:srgbClr val="FFFF00"/>
                </a:solidFill>
              </a:rPr>
              <a:t>Jonathan and Michal protecting David from King Saul.</a:t>
            </a:r>
            <a:endParaRPr sz="1900">
              <a:solidFill>
                <a:srgbClr val="FFFF00"/>
              </a:solidFill>
            </a:endParaRPr>
          </a:p>
          <a:p>
            <a:pPr marL="457200" lvl="0" indent="-349250" algn="l" rtl="0">
              <a:lnSpc>
                <a:spcPct val="90000"/>
              </a:lnSpc>
              <a:spcBef>
                <a:spcPts val="0"/>
              </a:spcBef>
              <a:spcAft>
                <a:spcPts val="0"/>
              </a:spcAft>
              <a:buClr>
                <a:schemeClr val="dk1"/>
              </a:buClr>
              <a:buSzPts val="1900"/>
              <a:buChar char="●"/>
            </a:pPr>
            <a:r>
              <a:rPr lang="en" sz="1900">
                <a:solidFill>
                  <a:schemeClr val="dk1"/>
                </a:solidFill>
              </a:rPr>
              <a:t>David keeping his own men from killing King Saul.</a:t>
            </a:r>
            <a:endParaRPr sz="1900">
              <a:solidFill>
                <a:schemeClr val="dk1"/>
              </a:solidFill>
            </a:endParaRPr>
          </a:p>
          <a:p>
            <a:pPr marL="457200" lvl="0" indent="-349250" algn="l" rtl="0">
              <a:lnSpc>
                <a:spcPct val="90000"/>
              </a:lnSpc>
              <a:spcBef>
                <a:spcPts val="0"/>
              </a:spcBef>
              <a:spcAft>
                <a:spcPts val="0"/>
              </a:spcAft>
              <a:buClr>
                <a:srgbClr val="00FFFF"/>
              </a:buClr>
              <a:buSzPts val="1900"/>
              <a:buChar char="●"/>
            </a:pPr>
            <a:r>
              <a:rPr lang="en" sz="1900">
                <a:solidFill>
                  <a:srgbClr val="00FFFF"/>
                </a:solidFill>
              </a:rPr>
              <a:t>Righteous Abigail protecting her wicked husband, Nabal, from David’s wrath.</a:t>
            </a:r>
            <a:endParaRPr sz="1900">
              <a:solidFill>
                <a:srgbClr val="00FFFF"/>
              </a:solidFill>
            </a:endParaRPr>
          </a:p>
          <a:p>
            <a:pPr marL="457200" lvl="0" indent="-349250" algn="l" rtl="0">
              <a:lnSpc>
                <a:spcPct val="90000"/>
              </a:lnSpc>
              <a:spcBef>
                <a:spcPts val="0"/>
              </a:spcBef>
              <a:spcAft>
                <a:spcPts val="0"/>
              </a:spcAft>
              <a:buClr>
                <a:srgbClr val="FFFF00"/>
              </a:buClr>
              <a:buSzPts val="1900"/>
              <a:buChar char="●"/>
            </a:pPr>
            <a:r>
              <a:rPr lang="en" sz="1900">
                <a:solidFill>
                  <a:srgbClr val="FFFF00"/>
                </a:solidFill>
              </a:rPr>
              <a:t>Jehosheba and Jehoiada hiding baby Josiah from being murdered.</a:t>
            </a:r>
            <a:endParaRPr sz="1900">
              <a:solidFill>
                <a:srgbClr val="FFFF00"/>
              </a:solidFill>
            </a:endParaRPr>
          </a:p>
          <a:p>
            <a:pPr marL="457200" lvl="0" indent="-349250" algn="l" rtl="0">
              <a:lnSpc>
                <a:spcPct val="90000"/>
              </a:lnSpc>
              <a:spcBef>
                <a:spcPts val="0"/>
              </a:spcBef>
              <a:spcAft>
                <a:spcPts val="0"/>
              </a:spcAft>
              <a:buClr>
                <a:schemeClr val="dk1"/>
              </a:buClr>
              <a:buSzPts val="1900"/>
              <a:buChar char="●"/>
            </a:pPr>
            <a:r>
              <a:rPr lang="en" sz="1900">
                <a:solidFill>
                  <a:schemeClr val="dk1"/>
                </a:solidFill>
              </a:rPr>
              <a:t>Ebed-Melech saving Jeremiah from the well he had been thrown into.</a:t>
            </a:r>
            <a:endParaRPr sz="1900">
              <a:solidFill>
                <a:schemeClr val="dk1"/>
              </a:solidFill>
            </a:endParaRPr>
          </a:p>
          <a:p>
            <a:pPr marL="457200" lvl="0" indent="-349250" algn="l" rtl="0">
              <a:lnSpc>
                <a:spcPct val="90000"/>
              </a:lnSpc>
              <a:spcBef>
                <a:spcPts val="0"/>
              </a:spcBef>
              <a:spcAft>
                <a:spcPts val="0"/>
              </a:spcAft>
              <a:buClr>
                <a:srgbClr val="00FFFF"/>
              </a:buClr>
              <a:buSzPts val="1900"/>
              <a:buChar char="●"/>
            </a:pPr>
            <a:r>
              <a:rPr lang="en" sz="1900">
                <a:solidFill>
                  <a:srgbClr val="00FFFF"/>
                </a:solidFill>
              </a:rPr>
              <a:t>Queen Esther intervening with the king to save God’s people.</a:t>
            </a:r>
            <a:endParaRPr sz="1900">
              <a:solidFill>
                <a:srgbClr val="00FFFF"/>
              </a:solidFill>
            </a:endParaRPr>
          </a:p>
          <a:p>
            <a:pPr marL="457200" lvl="0" indent="-349250" algn="l" rtl="0">
              <a:lnSpc>
                <a:spcPct val="90000"/>
              </a:lnSpc>
              <a:spcBef>
                <a:spcPts val="0"/>
              </a:spcBef>
              <a:spcAft>
                <a:spcPts val="0"/>
              </a:spcAft>
              <a:buClr>
                <a:srgbClr val="FFFF00"/>
              </a:buClr>
              <a:buSzPts val="1900"/>
              <a:buChar char="●"/>
            </a:pPr>
            <a:r>
              <a:rPr lang="en" sz="1900">
                <a:solidFill>
                  <a:srgbClr val="FFFF00"/>
                </a:solidFill>
              </a:rPr>
              <a:t>Nehemiah pleading with the Persian king on behalf of Judah.</a:t>
            </a:r>
            <a:endParaRPr sz="1900">
              <a:solidFill>
                <a:srgbClr val="FFFF00"/>
              </a:solidFill>
            </a:endParaRPr>
          </a:p>
          <a:p>
            <a:pPr marL="457200" lvl="0" indent="-349250" algn="l" rtl="0">
              <a:lnSpc>
                <a:spcPct val="90000"/>
              </a:lnSpc>
              <a:spcBef>
                <a:spcPts val="0"/>
              </a:spcBef>
              <a:spcAft>
                <a:spcPts val="0"/>
              </a:spcAft>
              <a:buClr>
                <a:schemeClr val="dk1"/>
              </a:buClr>
              <a:buSzPts val="1900"/>
              <a:buChar char="●"/>
            </a:pPr>
            <a:r>
              <a:rPr lang="en" sz="1900">
                <a:solidFill>
                  <a:schemeClr val="dk1"/>
                </a:solidFill>
              </a:rPr>
              <a:t>Damascus brethren helping Saul (Paul) escape the city.</a:t>
            </a:r>
            <a:endParaRPr sz="1900">
              <a:solidFill>
                <a:schemeClr val="dk1"/>
              </a:solidFill>
            </a:endParaRPr>
          </a:p>
          <a:p>
            <a:pPr marL="457200" lvl="0" indent="-349250" algn="l" rtl="0">
              <a:lnSpc>
                <a:spcPct val="90000"/>
              </a:lnSpc>
              <a:spcBef>
                <a:spcPts val="0"/>
              </a:spcBef>
              <a:spcAft>
                <a:spcPts val="0"/>
              </a:spcAft>
              <a:buClr>
                <a:srgbClr val="00FFFF"/>
              </a:buClr>
              <a:buSzPts val="1900"/>
              <a:buChar char="●"/>
            </a:pPr>
            <a:r>
              <a:rPr lang="en" sz="1900">
                <a:solidFill>
                  <a:srgbClr val="00FFFF"/>
                </a:solidFill>
              </a:rPr>
              <a:t>Paul pleading with Philemon to forgive, and to free, his slave Onesimus.</a:t>
            </a:r>
            <a:endParaRPr sz="1900">
              <a:solidFill>
                <a:srgbClr val="00FFFF"/>
              </a:solidFill>
            </a:endParaRPr>
          </a:p>
          <a:p>
            <a:pPr marL="457200" lvl="0" indent="-349250" algn="l" rtl="0">
              <a:lnSpc>
                <a:spcPct val="90000"/>
              </a:lnSpc>
              <a:spcBef>
                <a:spcPts val="0"/>
              </a:spcBef>
              <a:spcAft>
                <a:spcPts val="0"/>
              </a:spcAft>
              <a:buClr>
                <a:srgbClr val="FFFF00"/>
              </a:buClr>
              <a:buSzPts val="1900"/>
              <a:buChar char="●"/>
            </a:pPr>
            <a:r>
              <a:rPr lang="en" sz="1900">
                <a:solidFill>
                  <a:srgbClr val="FFFF00"/>
                </a:solidFill>
              </a:rPr>
              <a:t>Did any of these “protectors” personally kill the aggressor(s) though?</a:t>
            </a:r>
            <a:r>
              <a:rPr lang="en" sz="1900">
                <a:solidFill>
                  <a:srgbClr val="00FFFF"/>
                </a:solidFill>
              </a:rPr>
              <a:t> </a:t>
            </a:r>
            <a:r>
              <a:rPr lang="en" sz="1900">
                <a:solidFill>
                  <a:srgbClr val="FFFF00"/>
                </a:solidFill>
              </a:rPr>
              <a:t>Consider Moses again.  He MAY have saved the life of one slave the day he killed a man.  Later - he saved 2 million slaves without killing one more Egyptian!</a:t>
            </a:r>
            <a:endParaRPr sz="19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1">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91">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91">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91">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91">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91">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91">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06925" y="0"/>
            <a:ext cx="9387300" cy="469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700" b="1">
                <a:solidFill>
                  <a:srgbClr val="00FFFF"/>
                </a:solidFill>
              </a:rPr>
              <a:t>WE ARE NOT GOD’S AVENGER</a:t>
            </a:r>
            <a:endParaRPr sz="4700" b="1">
              <a:solidFill>
                <a:srgbClr val="00FFFF"/>
              </a:solidFill>
            </a:endParaRPr>
          </a:p>
        </p:txBody>
      </p:sp>
      <p:sp>
        <p:nvSpPr>
          <p:cNvPr id="97" name="Google Shape;97;p20"/>
          <p:cNvSpPr txBox="1">
            <a:spLocks noGrp="1"/>
          </p:cNvSpPr>
          <p:nvPr>
            <p:ph type="subTitle" idx="1"/>
          </p:nvPr>
        </p:nvSpPr>
        <p:spPr>
          <a:xfrm>
            <a:off x="-181375" y="365450"/>
            <a:ext cx="9414300" cy="47784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Acts 7:24-25</a:t>
            </a:r>
            <a:r>
              <a:rPr lang="en" sz="2000">
                <a:solidFill>
                  <a:srgbClr val="FFFF00"/>
                </a:solidFill>
              </a:rPr>
              <a:t> </a:t>
            </a:r>
            <a:r>
              <a:rPr lang="en" sz="2000" i="1">
                <a:solidFill>
                  <a:schemeClr val="dk1"/>
                </a:solidFill>
              </a:rPr>
              <a:t>“And when he</a:t>
            </a:r>
            <a:r>
              <a:rPr lang="en" sz="2000">
                <a:solidFill>
                  <a:srgbClr val="FFFF00"/>
                </a:solidFill>
              </a:rPr>
              <a:t> (Moses) </a:t>
            </a:r>
            <a:r>
              <a:rPr lang="en" sz="2000" i="1">
                <a:solidFill>
                  <a:schemeClr val="dk1"/>
                </a:solidFill>
              </a:rPr>
              <a:t>saw one of them being treated unjustly, </a:t>
            </a:r>
            <a:r>
              <a:rPr lang="en" sz="2000" i="1" u="sng">
                <a:solidFill>
                  <a:schemeClr val="dk1"/>
                </a:solidFill>
              </a:rPr>
              <a:t>he defended him and took vengeance for the oppressed</a:t>
            </a:r>
            <a:r>
              <a:rPr lang="en" sz="2000" i="1">
                <a:solidFill>
                  <a:schemeClr val="dk1"/>
                </a:solidFill>
              </a:rPr>
              <a:t> by striking down the Egyptian. 25 And he supposed that his brethren understood that God was granting them deliverance through him, but they did not understand.”</a:t>
            </a:r>
            <a:endParaRPr sz="2000" i="1">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Rom.12:17-21</a:t>
            </a:r>
            <a:r>
              <a:rPr lang="en" sz="2000">
                <a:solidFill>
                  <a:schemeClr val="dk1"/>
                </a:solidFill>
              </a:rPr>
              <a:t> </a:t>
            </a:r>
            <a:r>
              <a:rPr lang="en" sz="2000" i="1">
                <a:solidFill>
                  <a:schemeClr val="dk1"/>
                </a:solidFill>
              </a:rPr>
              <a:t>“Never pay back evil for evil to anyone. Respect what is right in the sight of all men. 18 If possible, so far as it depends on you, be at peace with all men. 19 Never take your own revenge, beloved, but leave room for the wrath of God, for it is written, “</a:t>
            </a:r>
            <a:r>
              <a:rPr lang="en" sz="2000" i="1" u="sng">
                <a:solidFill>
                  <a:schemeClr val="dk1"/>
                </a:solidFill>
              </a:rPr>
              <a:t>Vengeance is Mine, I will repay</a:t>
            </a:r>
            <a:r>
              <a:rPr lang="en" sz="2000" i="1">
                <a:solidFill>
                  <a:schemeClr val="dk1"/>
                </a:solidFill>
              </a:rPr>
              <a:t>,” says the Lord. 20 “But if your enemy is hungry, feed him, and if he is thirsty, give him a drink; for in so doing you will heap burning coals on his head.” 21 Do not be overcome by evil, but overcome evil with good.”</a:t>
            </a:r>
            <a:endParaRPr sz="2000" i="1">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a:solidFill>
                  <a:srgbClr val="00FFFF"/>
                </a:solidFill>
              </a:rPr>
              <a:t>As we already discussed, rescuing someone from difficult circumstances is a righteous act, IF we can do without taking vengeance on the evil-doer.  Think of Harriet Tubman and the “underground railroad”, rescuing slaves.  Or think of those who harbored Anne Frank and her family, at great risk to their own lives.  Or Oskar Schindler, who sent Jews to work in his factory so they would not go to the gas chambers instead.  But did they kill anyone?</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06925" y="0"/>
            <a:ext cx="9387300" cy="473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b="1">
                <a:solidFill>
                  <a:srgbClr val="00FFFF"/>
                </a:solidFill>
              </a:rPr>
              <a:t>GOD’S CURRENT “AVENGER”</a:t>
            </a:r>
            <a:endParaRPr sz="4900" b="1">
              <a:solidFill>
                <a:srgbClr val="00FFFF"/>
              </a:solidFill>
            </a:endParaRPr>
          </a:p>
        </p:txBody>
      </p:sp>
      <p:sp>
        <p:nvSpPr>
          <p:cNvPr id="103" name="Google Shape;103;p21"/>
          <p:cNvSpPr txBox="1">
            <a:spLocks noGrp="1"/>
          </p:cNvSpPr>
          <p:nvPr>
            <p:ph type="subTitle" idx="1"/>
          </p:nvPr>
        </p:nvSpPr>
        <p:spPr>
          <a:xfrm>
            <a:off x="-188075" y="364100"/>
            <a:ext cx="9387300" cy="47799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Rom.13:1-6</a:t>
            </a:r>
            <a:r>
              <a:rPr lang="en" sz="2000">
                <a:solidFill>
                  <a:schemeClr val="dk1"/>
                </a:solidFill>
              </a:rPr>
              <a:t> </a:t>
            </a:r>
            <a:r>
              <a:rPr lang="en" sz="2000" i="1">
                <a:solidFill>
                  <a:schemeClr val="dk1"/>
                </a:solidFill>
              </a:rPr>
              <a:t>“Every person is to be in subjection to the governing authorities. For there is no authority except from God, and those which exist are established by God. 2 Therefore whoever resists authority has opposed the ordinance of God; and they who have opposed will receive condemnation upon themselves. 3 For rulers are not a cause of fear for good behavior, but for evil. Do you want to have no fear of authority? Do what is good and you will have praise from the same; 4 for it is a minister of God to you for good. But if you do what is evil, be afraid; for i</a:t>
            </a:r>
            <a:r>
              <a:rPr lang="en" sz="2000" i="1" u="sng">
                <a:solidFill>
                  <a:schemeClr val="dk1"/>
                </a:solidFill>
              </a:rPr>
              <a:t>t does not bear the sword for nothing; for it is a minister of God, an avenger who brings wrath on the one who practices evil</a:t>
            </a:r>
            <a:r>
              <a:rPr lang="en" sz="2000" i="1">
                <a:solidFill>
                  <a:schemeClr val="dk1"/>
                </a:solidFill>
              </a:rPr>
              <a:t>. 5 Therefore it is necessary to be in subjection, not only because of wrath, but also for conscience’ sake. 6 For because of this you also pay taxes, for </a:t>
            </a:r>
            <a:r>
              <a:rPr lang="en" sz="2000" i="1" u="sng">
                <a:solidFill>
                  <a:schemeClr val="dk1"/>
                </a:solidFill>
              </a:rPr>
              <a:t>rulers are servants of God</a:t>
            </a:r>
            <a:r>
              <a:rPr lang="en" sz="2000" i="1">
                <a:solidFill>
                  <a:schemeClr val="dk1"/>
                </a:solidFill>
              </a:rPr>
              <a:t>, devoting themselves to this very thing.”  </a:t>
            </a:r>
            <a:r>
              <a:rPr lang="en" sz="2000">
                <a:solidFill>
                  <a:srgbClr val="00FFFF"/>
                </a:solidFill>
              </a:rPr>
              <a:t>No more “avenger of blood” rights like in the Law of Moses!</a:t>
            </a:r>
            <a:endParaRPr sz="2000">
              <a:solidFill>
                <a:srgbClr val="00FFFF"/>
              </a:solidFill>
            </a:endParaRPr>
          </a:p>
          <a:p>
            <a:pPr marL="457200" lvl="0" indent="-355600" algn="l" rtl="0">
              <a:lnSpc>
                <a:spcPct val="90000"/>
              </a:lnSpc>
              <a:spcBef>
                <a:spcPts val="0"/>
              </a:spcBef>
              <a:spcAft>
                <a:spcPts val="0"/>
              </a:spcAft>
              <a:buClr>
                <a:srgbClr val="FFFF00"/>
              </a:buClr>
              <a:buSzPts val="2000"/>
              <a:buChar char="●"/>
            </a:pPr>
            <a:r>
              <a:rPr lang="en" sz="2000" u="sng">
                <a:solidFill>
                  <a:srgbClr val="FFFF00"/>
                </a:solidFill>
              </a:rPr>
              <a:t>1 Pet.2:13-14</a:t>
            </a:r>
            <a:r>
              <a:rPr lang="en" sz="2000">
                <a:solidFill>
                  <a:schemeClr val="dk1"/>
                </a:solidFill>
              </a:rPr>
              <a:t> </a:t>
            </a:r>
            <a:r>
              <a:rPr lang="en" sz="2000" i="1">
                <a:solidFill>
                  <a:schemeClr val="dk1"/>
                </a:solidFill>
              </a:rPr>
              <a:t>“Submit yourselves for the Lord’s sake to every human institution, whether to a king as the one in authority, 14 or to governors as sent by him </a:t>
            </a:r>
            <a:r>
              <a:rPr lang="en" sz="2000" i="1" u="sng">
                <a:solidFill>
                  <a:schemeClr val="dk1"/>
                </a:solidFill>
              </a:rPr>
              <a:t>for the punishment of evildoers and the praise of those who do right</a:t>
            </a:r>
            <a:r>
              <a:rPr lang="en" sz="2000" i="1">
                <a:solidFill>
                  <a:schemeClr val="dk1"/>
                </a:solidFill>
              </a:rPr>
              <a:t>.”  </a:t>
            </a:r>
            <a:r>
              <a:rPr lang="en" sz="2000">
                <a:solidFill>
                  <a:srgbClr val="00FFFF"/>
                </a:solidFill>
              </a:rPr>
              <a:t>What about when government won’t do its job?  Do we “avenge” then?</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3676</Words>
  <Application>Microsoft Office PowerPoint</Application>
  <PresentationFormat>On-screen Show (16:9)</PresentationFormat>
  <Paragraphs>87</Paragraphs>
  <Slides>16</Slides>
  <Notes>16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Arial</vt:lpstr>
      <vt:lpstr>Simple Dark</vt:lpstr>
      <vt:lpstr>INTERVENTION</vt:lpstr>
      <vt:lpstr>A DIFFICULT SUBJECT</vt:lpstr>
      <vt:lpstr>KNOW YOUR EVANGELIST</vt:lpstr>
      <vt:lpstr>KNOW YOUR “CONTEXT”</vt:lpstr>
      <vt:lpstr>AT FIRST GLANCE …</vt:lpstr>
      <vt:lpstr>BUT THAT’S FOR OUR SAFETY</vt:lpstr>
      <vt:lpstr>PROTECTING OTHERS IS GOOD</vt:lpstr>
      <vt:lpstr>WE ARE NOT GOD’S AVENGER</vt:lpstr>
      <vt:lpstr>GOD’S CURRENT “AVENGER”</vt:lpstr>
      <vt:lpstr>UNDER OPPRESSION</vt:lpstr>
      <vt:lpstr>WILL YOU RISK YOUR LIFE?</vt:lpstr>
      <vt:lpstr>LIVES OR SOULS?</vt:lpstr>
      <vt:lpstr>GOD IS OUR INTERCESSOR!</vt:lpstr>
      <vt:lpstr>A PICTURE SAYS 1000 WORDS</vt:lpstr>
      <vt:lpstr>REMEMBER “TANK MAN”?</vt:lpstr>
      <vt:lpstr>“STANDING IN THE GAP”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INTERVENTION</dc:title>
  <dc:creator>Eric Bridge</dc:creator>
  <cp:lastModifiedBy>Eric Bridge</cp:lastModifiedBy>
  <cp:revision>1</cp:revision>
  <dcterms:modified xsi:type="dcterms:W3CDTF">2024-03-10T02:28:06Z</dcterms:modified>
</cp:coreProperties>
</file>