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c2caf5d493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c2caf5d493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c2caf5d493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c2caf5d493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c2caf5d493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c2caf5d493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c2caf5d493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c2caf5d493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c2caf5d493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c2caf5d493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c2caf5d493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c2caf5d493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c2caf5d493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c2caf5d493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c2caf5d493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c2caf5d493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c2caf5d493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c2caf5d49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c2caf5d493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c2caf5d493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c2caf5d493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c2caf5d493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73100" y="0"/>
            <a:ext cx="9305700" cy="1556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“GOOD” IS GREATER</a:t>
            </a:r>
            <a:endParaRPr sz="6000" b="1">
              <a:solidFill>
                <a:srgbClr val="00FFFF"/>
              </a:solidFill>
            </a:endParaRPr>
          </a:p>
          <a:p>
            <a:pPr marL="0" lvl="0" indent="0" algn="ctr" rtl="0">
              <a:spcBef>
                <a:spcPts val="0"/>
              </a:spcBef>
              <a:spcAft>
                <a:spcPts val="0"/>
              </a:spcAft>
              <a:buSzPts val="990"/>
              <a:buNone/>
            </a:pPr>
            <a:r>
              <a:rPr lang="en" sz="6000" b="1">
                <a:solidFill>
                  <a:srgbClr val="00FFFF"/>
                </a:solidFill>
              </a:rPr>
              <a:t>THAN “GREAT”</a:t>
            </a:r>
            <a:endParaRPr sz="6000" b="1">
              <a:solidFill>
                <a:srgbClr val="00FFFF"/>
              </a:solidFill>
            </a:endParaRPr>
          </a:p>
        </p:txBody>
      </p:sp>
      <p:sp>
        <p:nvSpPr>
          <p:cNvPr id="55" name="Google Shape;55;p13"/>
          <p:cNvSpPr txBox="1">
            <a:spLocks noGrp="1"/>
          </p:cNvSpPr>
          <p:nvPr>
            <p:ph type="subTitle" idx="1"/>
          </p:nvPr>
        </p:nvSpPr>
        <p:spPr>
          <a:xfrm>
            <a:off x="-46025" y="1556700"/>
            <a:ext cx="9224400" cy="3586800"/>
          </a:xfrm>
          <a:prstGeom prst="rect">
            <a:avLst/>
          </a:prstGeom>
        </p:spPr>
        <p:txBody>
          <a:bodyPr spcFirstLastPara="1" wrap="square" lIns="91425" tIns="91425" rIns="91425" bIns="91425" anchor="t" anchorCtr="0">
            <a:normAutofit lnSpcReduction="20000"/>
          </a:bodyPr>
          <a:lstStyle/>
          <a:p>
            <a:pPr marL="0" lvl="0" indent="0" algn="ctr" rtl="0">
              <a:lnSpc>
                <a:spcPct val="100000"/>
              </a:lnSpc>
              <a:spcBef>
                <a:spcPts val="0"/>
              </a:spcBef>
              <a:spcAft>
                <a:spcPts val="0"/>
              </a:spcAft>
              <a:buNone/>
            </a:pPr>
            <a:r>
              <a:rPr lang="en" sz="3000" u="sng">
                <a:solidFill>
                  <a:srgbClr val="FFFF00"/>
                </a:solidFill>
              </a:rPr>
              <a:t>Eccl.1:16-18</a:t>
            </a:r>
            <a:r>
              <a:rPr lang="en" sz="3000">
                <a:solidFill>
                  <a:schemeClr val="dk1"/>
                </a:solidFill>
              </a:rPr>
              <a:t> </a:t>
            </a:r>
            <a:r>
              <a:rPr lang="en" sz="3000">
                <a:solidFill>
                  <a:srgbClr val="00FFFF"/>
                </a:solidFill>
              </a:rPr>
              <a:t>(NKJV)</a:t>
            </a:r>
            <a:r>
              <a:rPr lang="en" sz="3000">
                <a:solidFill>
                  <a:schemeClr val="dk1"/>
                </a:solidFill>
              </a:rPr>
              <a:t> </a:t>
            </a:r>
            <a:r>
              <a:rPr lang="en" sz="3000" i="1">
                <a:solidFill>
                  <a:schemeClr val="dk1"/>
                </a:solidFill>
              </a:rPr>
              <a:t>“I communed with my heart, saying, “Look, </a:t>
            </a:r>
            <a:r>
              <a:rPr lang="en" sz="3000" i="1" u="sng">
                <a:solidFill>
                  <a:schemeClr val="dk1"/>
                </a:solidFill>
              </a:rPr>
              <a:t>I have attained greatness, and have gained more wisdom than all who were before me in Jerusalem</a:t>
            </a:r>
            <a:r>
              <a:rPr lang="en" sz="3000" i="1">
                <a:solidFill>
                  <a:schemeClr val="dk1"/>
                </a:solidFill>
              </a:rPr>
              <a:t>. My heart has understood great wisdom and knowledge.” 17 And I set my heart to know wisdom and to know madness and folly. </a:t>
            </a:r>
            <a:r>
              <a:rPr lang="en" sz="3000" i="1" u="sng">
                <a:solidFill>
                  <a:schemeClr val="dk1"/>
                </a:solidFill>
              </a:rPr>
              <a:t>I perceived that this also is grasping for the wind</a:t>
            </a:r>
            <a:r>
              <a:rPr lang="en" sz="3000" i="1">
                <a:solidFill>
                  <a:schemeClr val="dk1"/>
                </a:solidFill>
              </a:rPr>
              <a:t>. 18 For in much wisdom is much grief, and he who increases knowledge increases sorrow.”</a:t>
            </a:r>
            <a:endParaRPr sz="300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242275" y="0"/>
            <a:ext cx="9623700" cy="47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THE GREAT GOODNESS OF GOD</a:t>
            </a:r>
            <a:endParaRPr sz="4500" b="1">
              <a:solidFill>
                <a:srgbClr val="00FFFF"/>
              </a:solidFill>
            </a:endParaRPr>
          </a:p>
        </p:txBody>
      </p:sp>
      <p:sp>
        <p:nvSpPr>
          <p:cNvPr id="109" name="Google Shape;109;p22"/>
          <p:cNvSpPr txBox="1">
            <a:spLocks noGrp="1"/>
          </p:cNvSpPr>
          <p:nvPr>
            <p:ph type="subTitle" idx="1"/>
          </p:nvPr>
        </p:nvSpPr>
        <p:spPr>
          <a:xfrm>
            <a:off x="-147550" y="348000"/>
            <a:ext cx="9373500" cy="4795500"/>
          </a:xfrm>
          <a:prstGeom prst="rect">
            <a:avLst/>
          </a:prstGeom>
        </p:spPr>
        <p:txBody>
          <a:bodyPr spcFirstLastPara="1" wrap="square" lIns="91425" tIns="91425" rIns="91425" bIns="91425" anchor="t" anchorCtr="0">
            <a:noAutofit/>
          </a:bodyPr>
          <a:lstStyle/>
          <a:p>
            <a:pPr marL="457200" lvl="0" indent="-368300" algn="l" rtl="0">
              <a:lnSpc>
                <a:spcPct val="100000"/>
              </a:lnSpc>
              <a:spcBef>
                <a:spcPts val="0"/>
              </a:spcBef>
              <a:spcAft>
                <a:spcPts val="0"/>
              </a:spcAft>
              <a:buClr>
                <a:srgbClr val="FFFF00"/>
              </a:buClr>
              <a:buSzPts val="2200"/>
              <a:buChar char="●"/>
            </a:pPr>
            <a:r>
              <a:rPr lang="en" sz="2200">
                <a:solidFill>
                  <a:srgbClr val="FFFF00"/>
                </a:solidFill>
              </a:rPr>
              <a:t>Thought question:  Is God great because of His “greatness”, or because of His “goodness”?</a:t>
            </a:r>
            <a:endParaRPr sz="2200">
              <a:solidFill>
                <a:srgbClr val="FFFF00"/>
              </a:solidFill>
            </a:endParaRPr>
          </a:p>
          <a:p>
            <a:pPr marL="457200" lvl="0" indent="-368300" algn="l" rtl="0">
              <a:lnSpc>
                <a:spcPct val="100000"/>
              </a:lnSpc>
              <a:spcBef>
                <a:spcPts val="0"/>
              </a:spcBef>
              <a:spcAft>
                <a:spcPts val="0"/>
              </a:spcAft>
              <a:buClr>
                <a:schemeClr val="dk1"/>
              </a:buClr>
              <a:buSzPts val="2200"/>
              <a:buChar char="●"/>
            </a:pPr>
            <a:r>
              <a:rPr lang="en" sz="2200">
                <a:solidFill>
                  <a:schemeClr val="dk1"/>
                </a:solidFill>
              </a:rPr>
              <a:t>Can our minds conceive of a being of immense power and intelligence and influence, that is NOT good?</a:t>
            </a:r>
            <a:endParaRPr sz="2200">
              <a:solidFill>
                <a:schemeClr val="dk1"/>
              </a:solidFill>
            </a:endParaRPr>
          </a:p>
          <a:p>
            <a:pPr marL="457200" lvl="0" indent="-368300" algn="l" rtl="0">
              <a:lnSpc>
                <a:spcPct val="100000"/>
              </a:lnSpc>
              <a:spcBef>
                <a:spcPts val="0"/>
              </a:spcBef>
              <a:spcAft>
                <a:spcPts val="0"/>
              </a:spcAft>
              <a:buClr>
                <a:srgbClr val="00FFFF"/>
              </a:buClr>
              <a:buSzPts val="2200"/>
              <a:buChar char="●"/>
            </a:pPr>
            <a:r>
              <a:rPr lang="en" sz="2200">
                <a:solidFill>
                  <a:srgbClr val="00FFFF"/>
                </a:solidFill>
              </a:rPr>
              <a:t>We sure can!  In some ways the devil is in this category.  In literature and comic books, most “villains” fit this description.  In science fiction many alien races act like this.  Among the Greek “gods” and in other cultures, their “gods” were extremely powerful and immortal, but certainly not always good.  Being “powerful” (omnipotent, omniscient, omnipresent) does not relate to “goodness” at all!</a:t>
            </a:r>
            <a:endParaRPr sz="2200">
              <a:solidFill>
                <a:srgbClr val="00FFFF"/>
              </a:solidFill>
            </a:endParaRPr>
          </a:p>
          <a:p>
            <a:pPr marL="457200" lvl="0" indent="-368300" algn="l" rtl="0">
              <a:lnSpc>
                <a:spcPct val="100000"/>
              </a:lnSpc>
              <a:spcBef>
                <a:spcPts val="0"/>
              </a:spcBef>
              <a:spcAft>
                <a:spcPts val="0"/>
              </a:spcAft>
              <a:buClr>
                <a:srgbClr val="FFFF00"/>
              </a:buClr>
              <a:buSzPts val="2200"/>
              <a:buChar char="●"/>
            </a:pPr>
            <a:r>
              <a:rPr lang="en" sz="2200">
                <a:solidFill>
                  <a:srgbClr val="FFFF00"/>
                </a:solidFill>
              </a:rPr>
              <a:t>And I suggest that if we only ever think of God’s greatness and power, then we are missing the point of the entire bible!  As you look back on your life, do you more cherish the “great” people you saw, or are you more thankful for the “good” people?  It is the same with our God!</a:t>
            </a:r>
            <a:endParaRPr sz="2200">
              <a:solidFill>
                <a:srgbClr val="FFFF00"/>
              </a:solidFill>
            </a:endParaRPr>
          </a:p>
          <a:p>
            <a:pPr marL="457200" lvl="0" indent="0" algn="l" rtl="0">
              <a:lnSpc>
                <a:spcPct val="100000"/>
              </a:lnSpc>
              <a:spcBef>
                <a:spcPts val="0"/>
              </a:spcBef>
              <a:spcAft>
                <a:spcPts val="0"/>
              </a:spcAft>
              <a:buNone/>
            </a:pPr>
            <a:endParaRPr sz="20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242275" y="0"/>
            <a:ext cx="9623700" cy="47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00" b="1">
                <a:solidFill>
                  <a:srgbClr val="00FFFF"/>
                </a:solidFill>
              </a:rPr>
              <a:t>A GOOD GOD IS THE BEST GOD</a:t>
            </a:r>
            <a:endParaRPr sz="4600" b="1">
              <a:solidFill>
                <a:srgbClr val="00FFFF"/>
              </a:solidFill>
            </a:endParaRPr>
          </a:p>
        </p:txBody>
      </p:sp>
      <p:sp>
        <p:nvSpPr>
          <p:cNvPr id="115" name="Google Shape;115;p23"/>
          <p:cNvSpPr txBox="1">
            <a:spLocks noGrp="1"/>
          </p:cNvSpPr>
          <p:nvPr>
            <p:ph type="subTitle" idx="1"/>
          </p:nvPr>
        </p:nvSpPr>
        <p:spPr>
          <a:xfrm>
            <a:off x="-147550" y="348000"/>
            <a:ext cx="9373500" cy="4795500"/>
          </a:xfrm>
          <a:prstGeom prst="rect">
            <a:avLst/>
          </a:prstGeom>
        </p:spPr>
        <p:txBody>
          <a:bodyPr spcFirstLastPara="1" wrap="square" lIns="91425" tIns="91425" rIns="91425" bIns="91425" anchor="t" anchorCtr="0">
            <a:noAutofit/>
          </a:bodyPr>
          <a:lstStyle/>
          <a:p>
            <a:pPr marL="457200" lvl="0" indent="-349250" algn="l" rtl="0">
              <a:lnSpc>
                <a:spcPct val="100000"/>
              </a:lnSpc>
              <a:spcBef>
                <a:spcPts val="0"/>
              </a:spcBef>
              <a:spcAft>
                <a:spcPts val="0"/>
              </a:spcAft>
              <a:buClr>
                <a:srgbClr val="FFFF00"/>
              </a:buClr>
              <a:buSzPts val="1900"/>
              <a:buChar char="●"/>
            </a:pPr>
            <a:r>
              <a:rPr lang="en" sz="1900" u="sng">
                <a:solidFill>
                  <a:srgbClr val="FFFF00"/>
                </a:solidFill>
              </a:rPr>
              <a:t>Ex.34:6</a:t>
            </a:r>
            <a:r>
              <a:rPr lang="en" sz="1900">
                <a:solidFill>
                  <a:srgbClr val="FFFF00"/>
                </a:solidFill>
              </a:rPr>
              <a:t> </a:t>
            </a:r>
            <a:r>
              <a:rPr lang="en" sz="1900" i="1">
                <a:solidFill>
                  <a:schemeClr val="dk1"/>
                </a:solidFill>
              </a:rPr>
              <a:t>“And the Lord passed before him and proclaimed, “The Lord, the Lord God, merciful and gracious, longsuffering, </a:t>
            </a:r>
            <a:r>
              <a:rPr lang="en" sz="1900" i="1" u="sng">
                <a:solidFill>
                  <a:schemeClr val="dk1"/>
                </a:solidFill>
              </a:rPr>
              <a:t>and abounding in goodness</a:t>
            </a:r>
            <a:r>
              <a:rPr lang="en" sz="1900" i="1">
                <a:solidFill>
                  <a:schemeClr val="dk1"/>
                </a:solidFill>
              </a:rPr>
              <a:t> and truth,”</a:t>
            </a:r>
            <a:endParaRPr sz="1900" i="1">
              <a:solidFill>
                <a:schemeClr val="dk1"/>
              </a:solidFill>
            </a:endParaRPr>
          </a:p>
          <a:p>
            <a:pPr marL="457200" lvl="0" indent="-349250" algn="l" rtl="0">
              <a:lnSpc>
                <a:spcPct val="100000"/>
              </a:lnSpc>
              <a:spcBef>
                <a:spcPts val="0"/>
              </a:spcBef>
              <a:spcAft>
                <a:spcPts val="0"/>
              </a:spcAft>
              <a:buClr>
                <a:srgbClr val="FFFF00"/>
              </a:buClr>
              <a:buSzPts val="1900"/>
              <a:buChar char="●"/>
            </a:pPr>
            <a:r>
              <a:rPr lang="en" sz="1900" u="sng">
                <a:solidFill>
                  <a:srgbClr val="FFFF00"/>
                </a:solidFill>
              </a:rPr>
              <a:t>Ps.33:5</a:t>
            </a:r>
            <a:r>
              <a:rPr lang="en" sz="1900">
                <a:solidFill>
                  <a:srgbClr val="FFFF00"/>
                </a:solidFill>
              </a:rPr>
              <a:t> </a:t>
            </a:r>
            <a:r>
              <a:rPr lang="en" sz="1900" i="1">
                <a:solidFill>
                  <a:schemeClr val="dk1"/>
                </a:solidFill>
              </a:rPr>
              <a:t>“He loves righteousness and justice; </a:t>
            </a:r>
            <a:r>
              <a:rPr lang="en" sz="1900" i="1" u="sng">
                <a:solidFill>
                  <a:schemeClr val="dk1"/>
                </a:solidFill>
              </a:rPr>
              <a:t>The earth is full of the goodness of the Lord</a:t>
            </a:r>
            <a:r>
              <a:rPr lang="en" sz="1900" i="1">
                <a:solidFill>
                  <a:schemeClr val="dk1"/>
                </a:solidFill>
              </a:rPr>
              <a:t>.”</a:t>
            </a:r>
            <a:endParaRPr sz="1900" i="1">
              <a:solidFill>
                <a:schemeClr val="dk1"/>
              </a:solidFill>
            </a:endParaRPr>
          </a:p>
          <a:p>
            <a:pPr marL="457200" lvl="0" indent="-349250" algn="l" rtl="0">
              <a:lnSpc>
                <a:spcPct val="100000"/>
              </a:lnSpc>
              <a:spcBef>
                <a:spcPts val="0"/>
              </a:spcBef>
              <a:spcAft>
                <a:spcPts val="0"/>
              </a:spcAft>
              <a:buClr>
                <a:srgbClr val="FFFF00"/>
              </a:buClr>
              <a:buSzPts val="1900"/>
              <a:buChar char="●"/>
            </a:pPr>
            <a:r>
              <a:rPr lang="en" sz="1900" u="sng">
                <a:solidFill>
                  <a:srgbClr val="FFFF00"/>
                </a:solidFill>
              </a:rPr>
              <a:t>Ps.107:8</a:t>
            </a:r>
            <a:r>
              <a:rPr lang="en" sz="1900">
                <a:solidFill>
                  <a:srgbClr val="FFFF00"/>
                </a:solidFill>
              </a:rPr>
              <a:t> </a:t>
            </a:r>
            <a:r>
              <a:rPr lang="en" sz="1900" i="1">
                <a:solidFill>
                  <a:schemeClr val="dk1"/>
                </a:solidFill>
              </a:rPr>
              <a:t>“</a:t>
            </a:r>
            <a:r>
              <a:rPr lang="en" sz="1900" i="1" u="sng">
                <a:solidFill>
                  <a:schemeClr val="dk1"/>
                </a:solidFill>
              </a:rPr>
              <a:t>Oh, that men would give thanks to the Lord for His goodness</a:t>
            </a:r>
            <a:r>
              <a:rPr lang="en" sz="1900" i="1">
                <a:solidFill>
                  <a:schemeClr val="dk1"/>
                </a:solidFill>
              </a:rPr>
              <a:t>, and for His wonderful works to the children of men!”</a:t>
            </a:r>
            <a:endParaRPr sz="1900" i="1">
              <a:solidFill>
                <a:schemeClr val="dk1"/>
              </a:solidFill>
            </a:endParaRPr>
          </a:p>
          <a:p>
            <a:pPr marL="457200" lvl="0" indent="-349250" algn="l" rtl="0">
              <a:lnSpc>
                <a:spcPct val="100000"/>
              </a:lnSpc>
              <a:spcBef>
                <a:spcPts val="0"/>
              </a:spcBef>
              <a:spcAft>
                <a:spcPts val="0"/>
              </a:spcAft>
              <a:buClr>
                <a:srgbClr val="FFFF00"/>
              </a:buClr>
              <a:buSzPts val="1900"/>
              <a:buChar char="●"/>
            </a:pPr>
            <a:r>
              <a:rPr lang="en" sz="1900" u="sng">
                <a:solidFill>
                  <a:srgbClr val="FFFF00"/>
                </a:solidFill>
              </a:rPr>
              <a:t>Acts 10:38</a:t>
            </a:r>
            <a:r>
              <a:rPr lang="en" sz="1900">
                <a:solidFill>
                  <a:srgbClr val="FFFF00"/>
                </a:solidFill>
              </a:rPr>
              <a:t> </a:t>
            </a:r>
            <a:r>
              <a:rPr lang="en" sz="1900" i="1">
                <a:solidFill>
                  <a:schemeClr val="dk1"/>
                </a:solidFill>
              </a:rPr>
              <a:t>“how God anointed Jesus of Nazareth with the Holy Spirit and with power, </a:t>
            </a:r>
            <a:r>
              <a:rPr lang="en" sz="1900" i="1" u="sng">
                <a:solidFill>
                  <a:schemeClr val="dk1"/>
                </a:solidFill>
              </a:rPr>
              <a:t>who went about doing good</a:t>
            </a:r>
            <a:r>
              <a:rPr lang="en" sz="1900" i="1">
                <a:solidFill>
                  <a:schemeClr val="dk1"/>
                </a:solidFill>
              </a:rPr>
              <a:t> and healing all who were oppressed by the devil, for God was with Him.”</a:t>
            </a:r>
            <a:endParaRPr sz="1900" i="1">
              <a:solidFill>
                <a:schemeClr val="dk1"/>
              </a:solidFill>
            </a:endParaRPr>
          </a:p>
          <a:p>
            <a:pPr marL="457200" lvl="0" indent="-349250" algn="l" rtl="0">
              <a:lnSpc>
                <a:spcPct val="100000"/>
              </a:lnSpc>
              <a:spcBef>
                <a:spcPts val="0"/>
              </a:spcBef>
              <a:spcAft>
                <a:spcPts val="0"/>
              </a:spcAft>
              <a:buClr>
                <a:srgbClr val="FFFF00"/>
              </a:buClr>
              <a:buSzPts val="1900"/>
              <a:buChar char="●"/>
            </a:pPr>
            <a:r>
              <a:rPr lang="en" sz="1900" u="sng">
                <a:solidFill>
                  <a:srgbClr val="FFFF00"/>
                </a:solidFill>
              </a:rPr>
              <a:t>Rom.2:4</a:t>
            </a:r>
            <a:r>
              <a:rPr lang="en" sz="1900">
                <a:solidFill>
                  <a:srgbClr val="FFFF00"/>
                </a:solidFill>
              </a:rPr>
              <a:t> </a:t>
            </a:r>
            <a:r>
              <a:rPr lang="en" sz="1900" i="1">
                <a:solidFill>
                  <a:schemeClr val="dk1"/>
                </a:solidFill>
              </a:rPr>
              <a:t>“Or do you despise the riches of His goodness, forbearance, and longsuffering, not knowing that </a:t>
            </a:r>
            <a:r>
              <a:rPr lang="en" sz="1900" i="1" u="sng">
                <a:solidFill>
                  <a:schemeClr val="dk1"/>
                </a:solidFill>
              </a:rPr>
              <a:t>the goodness of God leads you to repentance</a:t>
            </a:r>
            <a:r>
              <a:rPr lang="en" sz="1900" i="1">
                <a:solidFill>
                  <a:schemeClr val="dk1"/>
                </a:solidFill>
              </a:rPr>
              <a:t>?”</a:t>
            </a:r>
            <a:endParaRPr sz="1900" i="1">
              <a:solidFill>
                <a:schemeClr val="dk1"/>
              </a:solidFill>
            </a:endParaRPr>
          </a:p>
          <a:p>
            <a:pPr marL="457200" lvl="0" indent="-349250" algn="l" rtl="0">
              <a:lnSpc>
                <a:spcPct val="100000"/>
              </a:lnSpc>
              <a:spcBef>
                <a:spcPts val="0"/>
              </a:spcBef>
              <a:spcAft>
                <a:spcPts val="0"/>
              </a:spcAft>
              <a:buClr>
                <a:srgbClr val="FFFF00"/>
              </a:buClr>
              <a:buSzPts val="1900"/>
              <a:buChar char="●"/>
            </a:pPr>
            <a:r>
              <a:rPr lang="en" sz="1900" u="sng">
                <a:solidFill>
                  <a:srgbClr val="FFFF00"/>
                </a:solidFill>
              </a:rPr>
              <a:t>Ps.25:7</a:t>
            </a:r>
            <a:r>
              <a:rPr lang="en" sz="1900">
                <a:solidFill>
                  <a:srgbClr val="FFFF00"/>
                </a:solidFill>
              </a:rPr>
              <a:t> </a:t>
            </a:r>
            <a:r>
              <a:rPr lang="en" sz="1900" i="1">
                <a:solidFill>
                  <a:schemeClr val="dk1"/>
                </a:solidFill>
              </a:rPr>
              <a:t>“Do not remember the sins of my youth, nor my transgressions; according to Your mercy remember me, </a:t>
            </a:r>
            <a:r>
              <a:rPr lang="en" sz="1900" i="1" u="sng">
                <a:solidFill>
                  <a:schemeClr val="dk1"/>
                </a:solidFill>
              </a:rPr>
              <a:t>for Your goodness’ sake</a:t>
            </a:r>
            <a:r>
              <a:rPr lang="en" sz="1900" i="1">
                <a:solidFill>
                  <a:schemeClr val="dk1"/>
                </a:solidFill>
              </a:rPr>
              <a:t>, O Lord.”</a:t>
            </a:r>
            <a:endParaRPr sz="1900" i="1">
              <a:solidFill>
                <a:schemeClr val="dk1"/>
              </a:solidFill>
            </a:endParaRPr>
          </a:p>
          <a:p>
            <a:pPr marL="457200" lvl="0" indent="-349250" algn="l" rtl="0">
              <a:lnSpc>
                <a:spcPct val="100000"/>
              </a:lnSpc>
              <a:spcBef>
                <a:spcPts val="0"/>
              </a:spcBef>
              <a:spcAft>
                <a:spcPts val="0"/>
              </a:spcAft>
              <a:buClr>
                <a:srgbClr val="00FFFF"/>
              </a:buClr>
              <a:buSzPts val="1900"/>
              <a:buChar char="●"/>
            </a:pPr>
            <a:r>
              <a:rPr lang="en" sz="1900">
                <a:solidFill>
                  <a:srgbClr val="00FFFF"/>
                </a:solidFill>
              </a:rPr>
              <a:t>It is because of God’s goodness that we even know what goodness looks like!</a:t>
            </a:r>
            <a:endParaRPr sz="1900">
              <a:solidFill>
                <a:srgbClr val="00FFFF"/>
              </a:solidFill>
            </a:endParaRPr>
          </a:p>
          <a:p>
            <a:pPr marL="457200" lvl="0" indent="-349250" algn="l" rtl="0">
              <a:lnSpc>
                <a:spcPct val="100000"/>
              </a:lnSpc>
              <a:spcBef>
                <a:spcPts val="0"/>
              </a:spcBef>
              <a:spcAft>
                <a:spcPts val="0"/>
              </a:spcAft>
              <a:buClr>
                <a:srgbClr val="FFFF00"/>
              </a:buClr>
              <a:buSzPts val="1900"/>
              <a:buChar char="●"/>
            </a:pPr>
            <a:r>
              <a:rPr lang="en" sz="1900" u="sng">
                <a:solidFill>
                  <a:srgbClr val="FFFF00"/>
                </a:solidFill>
              </a:rPr>
              <a:t>Ps.16:2</a:t>
            </a:r>
            <a:r>
              <a:rPr lang="en" sz="1900" i="1">
                <a:solidFill>
                  <a:schemeClr val="dk1"/>
                </a:solidFill>
              </a:rPr>
              <a:t> “O my soul, you have said to the Lord, “You are my Lord, </a:t>
            </a:r>
            <a:r>
              <a:rPr lang="en" sz="1900" i="1" u="sng">
                <a:solidFill>
                  <a:schemeClr val="dk1"/>
                </a:solidFill>
              </a:rPr>
              <a:t>my goodness is nothing apart from You</a:t>
            </a:r>
            <a:r>
              <a:rPr lang="en" sz="1900" i="1">
                <a:solidFill>
                  <a:schemeClr val="dk1"/>
                </a:solidFill>
              </a:rPr>
              <a:t>.”</a:t>
            </a:r>
            <a:endParaRPr sz="1900" i="1">
              <a:solidFill>
                <a:schemeClr val="dk1"/>
              </a:solidFill>
            </a:endParaRPr>
          </a:p>
          <a:p>
            <a:pPr marL="457200" lvl="0" indent="0" algn="l" rtl="0">
              <a:lnSpc>
                <a:spcPct val="100000"/>
              </a:lnSpc>
              <a:spcBef>
                <a:spcPts val="0"/>
              </a:spcBef>
              <a:spcAft>
                <a:spcPts val="0"/>
              </a:spcAft>
              <a:buNone/>
            </a:pPr>
            <a:endParaRPr sz="20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242275" y="0"/>
            <a:ext cx="9623700" cy="47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DO WE NEED NOW?</a:t>
            </a:r>
            <a:endParaRPr sz="5000" b="1">
              <a:solidFill>
                <a:srgbClr val="00FFFF"/>
              </a:solidFill>
            </a:endParaRPr>
          </a:p>
        </p:txBody>
      </p:sp>
      <p:sp>
        <p:nvSpPr>
          <p:cNvPr id="121" name="Google Shape;121;p24"/>
          <p:cNvSpPr txBox="1">
            <a:spLocks noGrp="1"/>
          </p:cNvSpPr>
          <p:nvPr>
            <p:ph type="subTitle" idx="1"/>
          </p:nvPr>
        </p:nvSpPr>
        <p:spPr>
          <a:xfrm>
            <a:off x="-147550" y="348000"/>
            <a:ext cx="9373500" cy="4795500"/>
          </a:xfrm>
          <a:prstGeom prst="rect">
            <a:avLst/>
          </a:prstGeom>
        </p:spPr>
        <p:txBody>
          <a:bodyPr spcFirstLastPara="1" wrap="square" lIns="91425" tIns="91425" rIns="91425" bIns="91425" anchor="t" anchorCtr="0">
            <a:noAutofit/>
          </a:bodyPr>
          <a:lstStyle/>
          <a:p>
            <a:pPr marL="457200" lvl="0" indent="-349250" algn="l" rtl="0">
              <a:lnSpc>
                <a:spcPct val="100000"/>
              </a:lnSpc>
              <a:spcBef>
                <a:spcPts val="0"/>
              </a:spcBef>
              <a:spcAft>
                <a:spcPts val="0"/>
              </a:spcAft>
              <a:buClr>
                <a:srgbClr val="FFFF00"/>
              </a:buClr>
              <a:buSzPts val="1900"/>
              <a:buChar char="●"/>
            </a:pPr>
            <a:r>
              <a:rPr lang="en" sz="1900">
                <a:solidFill>
                  <a:srgbClr val="FFFF00"/>
                </a:solidFill>
              </a:rPr>
              <a:t>A certain presidential candidate has been pledging for years that he will “make America </a:t>
            </a:r>
            <a:r>
              <a:rPr lang="en" sz="1900" u="sng">
                <a:solidFill>
                  <a:srgbClr val="FFFF00"/>
                </a:solidFill>
              </a:rPr>
              <a:t>GREAT</a:t>
            </a:r>
            <a:r>
              <a:rPr lang="en" sz="1900">
                <a:solidFill>
                  <a:srgbClr val="FFFF00"/>
                </a:solidFill>
              </a:rPr>
              <a:t> again.”  And by that he means restoring the USA to a place of preeminence and respect and prosperity and strength in this world.  I understand the appeal of a message like that.  If America became great, in that sense, it might make my life here on earth seem even better.</a:t>
            </a:r>
            <a:endParaRPr sz="1900">
              <a:solidFill>
                <a:srgbClr val="FFFF00"/>
              </a:solidFill>
            </a:endParaRPr>
          </a:p>
          <a:p>
            <a:pPr marL="457200" lvl="0" indent="-349250" algn="l" rtl="0">
              <a:lnSpc>
                <a:spcPct val="100000"/>
              </a:lnSpc>
              <a:spcBef>
                <a:spcPts val="0"/>
              </a:spcBef>
              <a:spcAft>
                <a:spcPts val="0"/>
              </a:spcAft>
              <a:buClr>
                <a:srgbClr val="00FFFF"/>
              </a:buClr>
              <a:buSzPts val="1900"/>
              <a:buChar char="●"/>
            </a:pPr>
            <a:r>
              <a:rPr lang="en" sz="1900">
                <a:solidFill>
                  <a:srgbClr val="00FFFF"/>
                </a:solidFill>
              </a:rPr>
              <a:t>But I dream of an America that wants to be GOOD (and not “again” either) - good in its devotion to God, and, by extension, good to our fellow man (ALL of them).  Sadly, we don’t hear many presidential candidates speak in this way anymore.  If you want to really be “the greatest”, how did Jesus say we achieve that?</a:t>
            </a:r>
            <a:endParaRPr sz="1900">
              <a:solidFill>
                <a:srgbClr val="00FFFF"/>
              </a:solidFill>
            </a:endParaRPr>
          </a:p>
          <a:p>
            <a:pPr marL="457200" lvl="0" indent="-349250" algn="l" rtl="0">
              <a:lnSpc>
                <a:spcPct val="100000"/>
              </a:lnSpc>
              <a:spcBef>
                <a:spcPts val="0"/>
              </a:spcBef>
              <a:spcAft>
                <a:spcPts val="0"/>
              </a:spcAft>
              <a:buClr>
                <a:srgbClr val="FFFF00"/>
              </a:buClr>
              <a:buSzPts val="1900"/>
              <a:buChar char="●"/>
            </a:pPr>
            <a:r>
              <a:rPr lang="en" sz="1900" u="sng">
                <a:solidFill>
                  <a:srgbClr val="FFFF00"/>
                </a:solidFill>
              </a:rPr>
              <a:t>Matt.18:3-4</a:t>
            </a:r>
            <a:r>
              <a:rPr lang="en" sz="1900">
                <a:solidFill>
                  <a:schemeClr val="dk1"/>
                </a:solidFill>
              </a:rPr>
              <a:t> </a:t>
            </a:r>
            <a:r>
              <a:rPr lang="en" sz="1900" i="1">
                <a:solidFill>
                  <a:schemeClr val="dk1"/>
                </a:solidFill>
              </a:rPr>
              <a:t>“Assuredly, I say to you, </a:t>
            </a:r>
            <a:r>
              <a:rPr lang="en" sz="1900" i="1" u="sng">
                <a:solidFill>
                  <a:schemeClr val="dk1"/>
                </a:solidFill>
              </a:rPr>
              <a:t>unless you are converted and become as little children</a:t>
            </a:r>
            <a:r>
              <a:rPr lang="en" sz="1900" i="1">
                <a:solidFill>
                  <a:schemeClr val="dk1"/>
                </a:solidFill>
              </a:rPr>
              <a:t>, you will by no means enter the kingdom of heaven. 4 Therefore </a:t>
            </a:r>
            <a:r>
              <a:rPr lang="en" sz="1900" i="1" u="sng">
                <a:solidFill>
                  <a:schemeClr val="dk1"/>
                </a:solidFill>
              </a:rPr>
              <a:t>whoever humbles himself as this little child is the greatest in the kingdom of heaven</a:t>
            </a:r>
            <a:r>
              <a:rPr lang="en" sz="1900" i="1">
                <a:solidFill>
                  <a:schemeClr val="dk1"/>
                </a:solidFill>
              </a:rPr>
              <a:t>.”</a:t>
            </a:r>
            <a:r>
              <a:rPr lang="en" sz="1900">
                <a:solidFill>
                  <a:schemeClr val="dk1"/>
                </a:solidFill>
              </a:rPr>
              <a:t>  </a:t>
            </a:r>
            <a:r>
              <a:rPr lang="en" sz="1900">
                <a:solidFill>
                  <a:srgbClr val="00FFFF"/>
                </a:solidFill>
              </a:rPr>
              <a:t>We lower ourselves, and then God lifts us up.</a:t>
            </a:r>
            <a:endParaRPr sz="1900">
              <a:solidFill>
                <a:srgbClr val="00FFFF"/>
              </a:solidFill>
            </a:endParaRPr>
          </a:p>
          <a:p>
            <a:pPr marL="457200" lvl="0" indent="-349250" algn="l" rtl="0">
              <a:lnSpc>
                <a:spcPct val="100000"/>
              </a:lnSpc>
              <a:spcBef>
                <a:spcPts val="0"/>
              </a:spcBef>
              <a:spcAft>
                <a:spcPts val="0"/>
              </a:spcAft>
              <a:buClr>
                <a:srgbClr val="FFFF00"/>
              </a:buClr>
              <a:buSzPts val="1900"/>
              <a:buChar char="●"/>
            </a:pPr>
            <a:r>
              <a:rPr lang="en" sz="1900" u="sng">
                <a:solidFill>
                  <a:srgbClr val="FFFF00"/>
                </a:solidFill>
              </a:rPr>
              <a:t>Rom.11:22</a:t>
            </a:r>
            <a:r>
              <a:rPr lang="en" sz="1900">
                <a:solidFill>
                  <a:schemeClr val="dk1"/>
                </a:solidFill>
              </a:rPr>
              <a:t> </a:t>
            </a:r>
            <a:r>
              <a:rPr lang="en" sz="1900" i="1">
                <a:solidFill>
                  <a:schemeClr val="dk1"/>
                </a:solidFill>
              </a:rPr>
              <a:t>“Therefore consider the </a:t>
            </a:r>
            <a:r>
              <a:rPr lang="en" sz="1900" i="1" u="sng">
                <a:solidFill>
                  <a:schemeClr val="dk1"/>
                </a:solidFill>
              </a:rPr>
              <a:t>goodness</a:t>
            </a:r>
            <a:r>
              <a:rPr lang="en" sz="1900" i="1">
                <a:solidFill>
                  <a:schemeClr val="dk1"/>
                </a:solidFill>
              </a:rPr>
              <a:t> and </a:t>
            </a:r>
            <a:r>
              <a:rPr lang="en" sz="1900" i="1" u="sng">
                <a:solidFill>
                  <a:schemeClr val="dk1"/>
                </a:solidFill>
              </a:rPr>
              <a:t>severity</a:t>
            </a:r>
            <a:r>
              <a:rPr lang="en" sz="1900" i="1">
                <a:solidFill>
                  <a:schemeClr val="dk1"/>
                </a:solidFill>
              </a:rPr>
              <a:t> of God: on those who fell, severity; but toward you, goodness, </a:t>
            </a:r>
            <a:r>
              <a:rPr lang="en" sz="1900" i="1" u="sng">
                <a:solidFill>
                  <a:schemeClr val="dk1"/>
                </a:solidFill>
              </a:rPr>
              <a:t>if you continue in His goodness</a:t>
            </a:r>
            <a:r>
              <a:rPr lang="en" sz="1900" i="1">
                <a:solidFill>
                  <a:schemeClr val="dk1"/>
                </a:solidFill>
              </a:rPr>
              <a:t>. Otherwise you also will be cut off.”  </a:t>
            </a:r>
            <a:r>
              <a:rPr lang="en" sz="1900">
                <a:solidFill>
                  <a:srgbClr val="00FFFF"/>
                </a:solidFill>
              </a:rPr>
              <a:t>Are YOU seeking goodness, or greatness?</a:t>
            </a:r>
            <a:endParaRPr sz="1900">
              <a:solidFill>
                <a:srgbClr val="00FFFF"/>
              </a:solidFill>
            </a:endParaRPr>
          </a:p>
          <a:p>
            <a:pPr marL="457200" lvl="0" indent="0" algn="l" rtl="0">
              <a:lnSpc>
                <a:spcPct val="100000"/>
              </a:lnSpc>
              <a:spcBef>
                <a:spcPts val="0"/>
              </a:spcBef>
              <a:spcAft>
                <a:spcPts val="0"/>
              </a:spcAft>
              <a:buNone/>
            </a:pPr>
            <a:endParaRPr sz="19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73100" y="0"/>
            <a:ext cx="9305700" cy="50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DEFYING EXPECTATIONS</a:t>
            </a:r>
            <a:endParaRPr sz="5000" b="1">
              <a:solidFill>
                <a:srgbClr val="00FFFF"/>
              </a:solidFill>
            </a:endParaRPr>
          </a:p>
        </p:txBody>
      </p:sp>
      <p:sp>
        <p:nvSpPr>
          <p:cNvPr id="61" name="Google Shape;61;p14"/>
          <p:cNvSpPr txBox="1">
            <a:spLocks noGrp="1"/>
          </p:cNvSpPr>
          <p:nvPr>
            <p:ph type="subTitle" idx="1"/>
          </p:nvPr>
        </p:nvSpPr>
        <p:spPr>
          <a:xfrm>
            <a:off x="-161075" y="347875"/>
            <a:ext cx="9339600" cy="4795500"/>
          </a:xfrm>
          <a:prstGeom prst="rect">
            <a:avLst/>
          </a:prstGeom>
        </p:spPr>
        <p:txBody>
          <a:bodyPr spcFirstLastPara="1" wrap="square" lIns="91425" tIns="91425" rIns="91425" bIns="91425" anchor="t" anchorCtr="0">
            <a:noAutofit/>
          </a:bodyPr>
          <a:lstStyle/>
          <a:p>
            <a:pPr marL="457200" lvl="0" indent="-368300" algn="l" rtl="0">
              <a:lnSpc>
                <a:spcPct val="100000"/>
              </a:lnSpc>
              <a:spcBef>
                <a:spcPts val="0"/>
              </a:spcBef>
              <a:spcAft>
                <a:spcPts val="0"/>
              </a:spcAft>
              <a:buClr>
                <a:srgbClr val="FFFF00"/>
              </a:buClr>
              <a:buSzPts val="2200"/>
              <a:buChar char="●"/>
            </a:pPr>
            <a:r>
              <a:rPr lang="en" sz="2200">
                <a:solidFill>
                  <a:srgbClr val="FFFF00"/>
                </a:solidFill>
              </a:rPr>
              <a:t>In Hebrew, Greek and the English languages “Great” is always assumed to be of a “better quality” or “higher achievement” than “good”.  (The bronze medal is good, but the gold medal is GREAT!)  But in the bible I think we will see that God turns this idea on its head.</a:t>
            </a:r>
            <a:endParaRPr sz="2200">
              <a:solidFill>
                <a:srgbClr val="FFFF00"/>
              </a:solidFill>
            </a:endParaRPr>
          </a:p>
          <a:p>
            <a:pPr marL="457200" lvl="0" indent="-368300" algn="l" rtl="0">
              <a:lnSpc>
                <a:spcPct val="100000"/>
              </a:lnSpc>
              <a:spcBef>
                <a:spcPts val="0"/>
              </a:spcBef>
              <a:spcAft>
                <a:spcPts val="0"/>
              </a:spcAft>
              <a:buClr>
                <a:schemeClr val="dk1"/>
              </a:buClr>
              <a:buSzPts val="2200"/>
              <a:buChar char="●"/>
            </a:pPr>
            <a:r>
              <a:rPr lang="en" sz="2200">
                <a:solidFill>
                  <a:schemeClr val="dk1"/>
                </a:solidFill>
              </a:rPr>
              <a:t>There is so much emphasis in the world today on “greatness”, and on being the very best in whatever activity you’re participating in.  i.e. The richest person, the fastest, the strongest, the smartest, the “GOAT” (Greatest Of All Time).  Or the VERY BEST singer, athlete, speaker, soldier, inventor, artist, author, doctor, leader, or just best employee.  On social media we may seek the most followers/friends.</a:t>
            </a:r>
            <a:endParaRPr sz="2200">
              <a:solidFill>
                <a:schemeClr val="dk1"/>
              </a:solidFill>
            </a:endParaRPr>
          </a:p>
          <a:p>
            <a:pPr marL="457200" lvl="0" indent="-368300" algn="l" rtl="0">
              <a:lnSpc>
                <a:spcPct val="100000"/>
              </a:lnSpc>
              <a:spcBef>
                <a:spcPts val="0"/>
              </a:spcBef>
              <a:spcAft>
                <a:spcPts val="0"/>
              </a:spcAft>
              <a:buClr>
                <a:srgbClr val="00FFFF"/>
              </a:buClr>
              <a:buSzPts val="2200"/>
              <a:buChar char="●"/>
            </a:pPr>
            <a:r>
              <a:rPr lang="en" sz="2200">
                <a:solidFill>
                  <a:srgbClr val="00FFFF"/>
                </a:solidFill>
              </a:rPr>
              <a:t>And even as Christians we may strive to be the best parent, best spouse, best bible student, best teacher/evangelist/elder/deacon, song leader or singer, best writer, or have the best attendance at our assemblies, or best participation, or be the best at evangelism, etc.</a:t>
            </a:r>
            <a:endParaRPr sz="22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242275" y="0"/>
            <a:ext cx="9623700" cy="500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“WHAT’S WRONG WITH THAT?”</a:t>
            </a:r>
            <a:endParaRPr sz="4700" b="1">
              <a:solidFill>
                <a:srgbClr val="00FFFF"/>
              </a:solidFill>
            </a:endParaRPr>
          </a:p>
        </p:txBody>
      </p:sp>
      <p:sp>
        <p:nvSpPr>
          <p:cNvPr id="67" name="Google Shape;67;p15"/>
          <p:cNvSpPr txBox="1">
            <a:spLocks noGrp="1"/>
          </p:cNvSpPr>
          <p:nvPr>
            <p:ph type="subTitle" idx="1"/>
          </p:nvPr>
        </p:nvSpPr>
        <p:spPr>
          <a:xfrm>
            <a:off x="-161075" y="347875"/>
            <a:ext cx="9339600" cy="4795500"/>
          </a:xfrm>
          <a:prstGeom prst="rect">
            <a:avLst/>
          </a:prstGeom>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Clr>
                <a:srgbClr val="FFFF00"/>
              </a:buClr>
              <a:buSzPts val="2000"/>
              <a:buChar char="●"/>
            </a:pPr>
            <a:r>
              <a:rPr lang="en" sz="2000" u="sng">
                <a:solidFill>
                  <a:srgbClr val="FFFF00"/>
                </a:solidFill>
              </a:rPr>
              <a:t>2 Cor.10:12</a:t>
            </a:r>
            <a:r>
              <a:rPr lang="en" sz="2000">
                <a:solidFill>
                  <a:srgbClr val="FFFF00"/>
                </a:solidFill>
              </a:rPr>
              <a:t> </a:t>
            </a:r>
            <a:r>
              <a:rPr lang="en" sz="2000" i="1">
                <a:solidFill>
                  <a:schemeClr val="dk1"/>
                </a:solidFill>
              </a:rPr>
              <a:t>“For we dare not class ourselves or compare ourselves with those who commend themselves. But they, </a:t>
            </a:r>
            <a:r>
              <a:rPr lang="en" sz="2000" i="1" u="sng">
                <a:solidFill>
                  <a:schemeClr val="dk1"/>
                </a:solidFill>
              </a:rPr>
              <a:t>measuring themselves by themselves, and comparing themselves among themselves, are not wise</a:t>
            </a:r>
            <a:r>
              <a:rPr lang="en" sz="2000" i="1">
                <a:solidFill>
                  <a:schemeClr val="dk1"/>
                </a:solidFill>
              </a:rPr>
              <a:t>.”</a:t>
            </a:r>
            <a:endParaRPr sz="2000" i="1">
              <a:solidFill>
                <a:schemeClr val="dk1"/>
              </a:solidFill>
            </a:endParaRPr>
          </a:p>
          <a:p>
            <a:pPr marL="457200" lvl="0" indent="-355600" algn="l" rtl="0">
              <a:lnSpc>
                <a:spcPct val="100000"/>
              </a:lnSpc>
              <a:spcBef>
                <a:spcPts val="0"/>
              </a:spcBef>
              <a:spcAft>
                <a:spcPts val="0"/>
              </a:spcAft>
              <a:buClr>
                <a:srgbClr val="FFFF00"/>
              </a:buClr>
              <a:buSzPts val="2000"/>
              <a:buChar char="●"/>
            </a:pPr>
            <a:r>
              <a:rPr lang="en" sz="2000">
                <a:solidFill>
                  <a:srgbClr val="FFFF00"/>
                </a:solidFill>
              </a:rPr>
              <a:t>Comparing ourselves with other people, no matter what is being compared, will </a:t>
            </a:r>
            <a:r>
              <a:rPr lang="en" sz="2000" u="sng">
                <a:solidFill>
                  <a:srgbClr val="FFFF00"/>
                </a:solidFill>
              </a:rPr>
              <a:t>always</a:t>
            </a:r>
            <a:r>
              <a:rPr lang="en" sz="2000">
                <a:solidFill>
                  <a:srgbClr val="FFFF00"/>
                </a:solidFill>
              </a:rPr>
              <a:t> lead to pride, strife, and disappointment.</a:t>
            </a:r>
            <a:endParaRPr sz="2000">
              <a:solidFill>
                <a:srgbClr val="FFFF00"/>
              </a:solidFill>
            </a:endParaRPr>
          </a:p>
          <a:p>
            <a:pPr marL="457200" lvl="0" indent="-355600" algn="l" rtl="0">
              <a:lnSpc>
                <a:spcPct val="100000"/>
              </a:lnSpc>
              <a:spcBef>
                <a:spcPts val="0"/>
              </a:spcBef>
              <a:spcAft>
                <a:spcPts val="0"/>
              </a:spcAft>
              <a:buClr>
                <a:srgbClr val="FFFF00"/>
              </a:buClr>
              <a:buSzPts val="2000"/>
              <a:buChar char="●"/>
            </a:pPr>
            <a:r>
              <a:rPr lang="en" sz="2000" u="sng">
                <a:solidFill>
                  <a:srgbClr val="FFFF00"/>
                </a:solidFill>
              </a:rPr>
              <a:t>Luke 22:24-27</a:t>
            </a:r>
            <a:r>
              <a:rPr lang="en" sz="2000">
                <a:solidFill>
                  <a:srgbClr val="FFFF00"/>
                </a:solidFill>
              </a:rPr>
              <a:t> </a:t>
            </a:r>
            <a:r>
              <a:rPr lang="en" sz="2000" i="1">
                <a:solidFill>
                  <a:schemeClr val="dk1"/>
                </a:solidFill>
              </a:rPr>
              <a:t>“</a:t>
            </a:r>
            <a:r>
              <a:rPr lang="en" sz="2000" i="1" u="sng">
                <a:solidFill>
                  <a:schemeClr val="dk1"/>
                </a:solidFill>
              </a:rPr>
              <a:t>Now there was also a dispute among them, as to which of them should be considered the greatest</a:t>
            </a:r>
            <a:r>
              <a:rPr lang="en" sz="2000" i="1">
                <a:solidFill>
                  <a:schemeClr val="dk1"/>
                </a:solidFill>
              </a:rPr>
              <a:t>. 25 And He said to them, “The kings of the Gentiles exercise lordship over them, and those who exercise authority over them are called ‘benefactors.’ 26 But not so among you; on the contrary, he who is greatest among you, let him be as the younger, and he who governs as he who serves. 27 For who is greater, he who sits at the table, or he who serves? Is it not he who sits at the table? Yet I am among you as the One who serves.”</a:t>
            </a:r>
            <a:endParaRPr sz="2000" i="1">
              <a:solidFill>
                <a:schemeClr val="dk1"/>
              </a:solidFill>
            </a:endParaRPr>
          </a:p>
          <a:p>
            <a:pPr marL="457200" lvl="0" indent="-355600" algn="l" rtl="0">
              <a:lnSpc>
                <a:spcPct val="100000"/>
              </a:lnSpc>
              <a:spcBef>
                <a:spcPts val="0"/>
              </a:spcBef>
              <a:spcAft>
                <a:spcPts val="0"/>
              </a:spcAft>
              <a:buClr>
                <a:srgbClr val="00FFFF"/>
              </a:buClr>
              <a:buSzPts val="2000"/>
              <a:buChar char="●"/>
            </a:pPr>
            <a:r>
              <a:rPr lang="en" sz="2000">
                <a:solidFill>
                  <a:srgbClr val="00FFFF"/>
                </a:solidFill>
              </a:rPr>
              <a:t>Right after Jesus instituted the Lord’s Supper with them, THIS is what the apostles were arguing about! </a:t>
            </a:r>
            <a:r>
              <a:rPr lang="en" sz="2000">
                <a:solidFill>
                  <a:srgbClr val="FFFF00"/>
                </a:solidFill>
              </a:rPr>
              <a:t> </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242275" y="0"/>
            <a:ext cx="9623700" cy="47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IT IS VANITY</a:t>
            </a:r>
            <a:endParaRPr sz="4700" b="1">
              <a:solidFill>
                <a:srgbClr val="00FFFF"/>
              </a:solidFill>
            </a:endParaRPr>
          </a:p>
        </p:txBody>
      </p:sp>
      <p:sp>
        <p:nvSpPr>
          <p:cNvPr id="73" name="Google Shape;73;p16"/>
          <p:cNvSpPr txBox="1">
            <a:spLocks noGrp="1"/>
          </p:cNvSpPr>
          <p:nvPr>
            <p:ph type="subTitle" idx="1"/>
          </p:nvPr>
        </p:nvSpPr>
        <p:spPr>
          <a:xfrm>
            <a:off x="0" y="347875"/>
            <a:ext cx="9178500" cy="47955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2000" u="sng">
                <a:solidFill>
                  <a:srgbClr val="FFFF00"/>
                </a:solidFill>
              </a:rPr>
              <a:t>Eccl.2:4-11</a:t>
            </a:r>
            <a:r>
              <a:rPr lang="en" sz="2000">
                <a:solidFill>
                  <a:srgbClr val="FFFF00"/>
                </a:solidFill>
              </a:rPr>
              <a:t> </a:t>
            </a:r>
            <a:r>
              <a:rPr lang="en" sz="2000" i="1">
                <a:solidFill>
                  <a:schemeClr val="dk1"/>
                </a:solidFill>
              </a:rPr>
              <a:t>“I made my works great, I built myself houses, and planted myself vineyards. 5 I made myself gardens and orchards, and I planted all kinds of fruit trees in them. 6 I made myself water pools from which to water the growing trees of the grove. 7 I acquired male and female servants, and had servants born in my house. </a:t>
            </a:r>
            <a:r>
              <a:rPr lang="en" sz="2000" i="1" u="sng">
                <a:solidFill>
                  <a:schemeClr val="dk1"/>
                </a:solidFill>
              </a:rPr>
              <a:t>Yes, I had greater possessions of herds and flocks than all who were in Jerusalem before me</a:t>
            </a:r>
            <a:r>
              <a:rPr lang="en" sz="2000" i="1">
                <a:solidFill>
                  <a:schemeClr val="dk1"/>
                </a:solidFill>
              </a:rPr>
              <a:t>. 8 I also gathered for myself silver and gold and the special treasures of kings and of the provinces. I acquired male and female singers, the delights of the sons of men, and musical instruments of all kinds. 9 </a:t>
            </a:r>
            <a:r>
              <a:rPr lang="en" sz="2000" i="1" u="sng">
                <a:solidFill>
                  <a:schemeClr val="dk1"/>
                </a:solidFill>
              </a:rPr>
              <a:t>So I became great and excelled more than all who were before me in Jerusalem</a:t>
            </a:r>
            <a:r>
              <a:rPr lang="en" sz="2000" i="1">
                <a:solidFill>
                  <a:schemeClr val="dk1"/>
                </a:solidFill>
              </a:rPr>
              <a:t>. Also my wisdom remained with me. 10 Whatever my eyes desired I did not keep from them. I did not withhold my heart from any pleasure, for my heart rejoiced in all my labor; and this was my reward from all my labor. 11 </a:t>
            </a:r>
            <a:r>
              <a:rPr lang="en" sz="2000" i="1" u="sng">
                <a:solidFill>
                  <a:schemeClr val="dk1"/>
                </a:solidFill>
              </a:rPr>
              <a:t>Then I looked on all the works that my hands had done and on the labor in which I had toiled; and indeed all was vanity and grasping for the wind. There was no profit under the sun</a:t>
            </a:r>
            <a:r>
              <a:rPr lang="en" sz="2000" i="1">
                <a:solidFill>
                  <a:schemeClr val="dk1"/>
                </a:solidFill>
              </a:rPr>
              <a:t>.”</a:t>
            </a:r>
            <a:endParaRPr sz="2000" i="1">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242275" y="0"/>
            <a:ext cx="9623700" cy="47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700" b="1">
                <a:solidFill>
                  <a:srgbClr val="00FFFF"/>
                </a:solidFill>
              </a:rPr>
              <a:t>THERE IS ALWAYS A GREATER</a:t>
            </a:r>
            <a:endParaRPr sz="4700" b="1">
              <a:solidFill>
                <a:srgbClr val="00FFFF"/>
              </a:solidFill>
            </a:endParaRPr>
          </a:p>
        </p:txBody>
      </p:sp>
      <p:sp>
        <p:nvSpPr>
          <p:cNvPr id="79" name="Google Shape;79;p17"/>
          <p:cNvSpPr txBox="1">
            <a:spLocks noGrp="1"/>
          </p:cNvSpPr>
          <p:nvPr>
            <p:ph type="subTitle" idx="1"/>
          </p:nvPr>
        </p:nvSpPr>
        <p:spPr>
          <a:xfrm>
            <a:off x="-174600" y="347875"/>
            <a:ext cx="9427500" cy="4795500"/>
          </a:xfrm>
          <a:prstGeom prst="rect">
            <a:avLst/>
          </a:prstGeom>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Clr>
                <a:srgbClr val="FFFF00"/>
              </a:buClr>
              <a:buSzPts val="2000"/>
              <a:buChar char="●"/>
            </a:pPr>
            <a:r>
              <a:rPr lang="en" sz="2000" u="sng">
                <a:solidFill>
                  <a:srgbClr val="FFFF00"/>
                </a:solidFill>
              </a:rPr>
              <a:t>Acts 8:9-11</a:t>
            </a:r>
            <a:r>
              <a:rPr lang="en" sz="2000">
                <a:solidFill>
                  <a:srgbClr val="FFFF00"/>
                </a:solidFill>
              </a:rPr>
              <a:t> </a:t>
            </a:r>
            <a:r>
              <a:rPr lang="en" sz="2000" i="1">
                <a:solidFill>
                  <a:schemeClr val="dk1"/>
                </a:solidFill>
              </a:rPr>
              <a:t>“But there was a certain man called Simon, who previously practiced sorcery in the city and astonished the people of Samaria, </a:t>
            </a:r>
            <a:r>
              <a:rPr lang="en" sz="2000" i="1" u="sng">
                <a:solidFill>
                  <a:schemeClr val="dk1"/>
                </a:solidFill>
              </a:rPr>
              <a:t>claiming that he was someone great</a:t>
            </a:r>
            <a:r>
              <a:rPr lang="en" sz="2000" i="1">
                <a:solidFill>
                  <a:schemeClr val="dk1"/>
                </a:solidFill>
              </a:rPr>
              <a:t>, 10 to whom they all gave heed, from the least to the greatest, saying, “This man is the great power of God.” 11 And they heeded him because he had astonished them with his sorceries for a long time.”</a:t>
            </a:r>
            <a:endParaRPr sz="2000" i="1">
              <a:solidFill>
                <a:schemeClr val="dk1"/>
              </a:solidFill>
            </a:endParaRPr>
          </a:p>
          <a:p>
            <a:pPr marL="457200" lvl="0" indent="-355600" algn="l" rtl="0">
              <a:lnSpc>
                <a:spcPct val="100000"/>
              </a:lnSpc>
              <a:spcBef>
                <a:spcPts val="0"/>
              </a:spcBef>
              <a:spcAft>
                <a:spcPts val="0"/>
              </a:spcAft>
              <a:buClr>
                <a:srgbClr val="00FFFF"/>
              </a:buClr>
              <a:buSzPts val="2000"/>
              <a:buChar char="●"/>
            </a:pPr>
            <a:r>
              <a:rPr lang="en" sz="2000">
                <a:solidFill>
                  <a:srgbClr val="00FFFF"/>
                </a:solidFill>
              </a:rPr>
              <a:t>Simon and others were very impressed with his accomplishments, UNTIL … they saw the TRUE power of God on display.</a:t>
            </a:r>
            <a:endParaRPr sz="2000">
              <a:solidFill>
                <a:srgbClr val="00FFFF"/>
              </a:solidFill>
            </a:endParaRPr>
          </a:p>
          <a:p>
            <a:pPr marL="457200" lvl="0" indent="-355600" algn="l" rtl="0">
              <a:lnSpc>
                <a:spcPct val="100000"/>
              </a:lnSpc>
              <a:spcBef>
                <a:spcPts val="0"/>
              </a:spcBef>
              <a:spcAft>
                <a:spcPts val="0"/>
              </a:spcAft>
              <a:buClr>
                <a:srgbClr val="FFFF00"/>
              </a:buClr>
              <a:buSzPts val="2000"/>
              <a:buChar char="●"/>
            </a:pPr>
            <a:r>
              <a:rPr lang="en" sz="2000" u="sng">
                <a:solidFill>
                  <a:srgbClr val="FFFF00"/>
                </a:solidFill>
              </a:rPr>
              <a:t>Jn.13:16</a:t>
            </a:r>
            <a:r>
              <a:rPr lang="en" sz="2000">
                <a:solidFill>
                  <a:srgbClr val="FFFF00"/>
                </a:solidFill>
              </a:rPr>
              <a:t> </a:t>
            </a:r>
            <a:r>
              <a:rPr lang="en" sz="2000" i="1">
                <a:solidFill>
                  <a:schemeClr val="dk1"/>
                </a:solidFill>
              </a:rPr>
              <a:t>“Most assuredly, I say to you, a servant is not greater than his master; nor is he who is sent greater than he who sent him.”</a:t>
            </a:r>
            <a:endParaRPr sz="2000" i="1">
              <a:solidFill>
                <a:schemeClr val="dk1"/>
              </a:solidFill>
            </a:endParaRPr>
          </a:p>
          <a:p>
            <a:pPr marL="457200" lvl="0" indent="-355600" algn="l" rtl="0">
              <a:lnSpc>
                <a:spcPct val="100000"/>
              </a:lnSpc>
              <a:spcBef>
                <a:spcPts val="0"/>
              </a:spcBef>
              <a:spcAft>
                <a:spcPts val="0"/>
              </a:spcAft>
              <a:buClr>
                <a:srgbClr val="00FFFF"/>
              </a:buClr>
              <a:buSzPts val="2000"/>
              <a:buChar char="●"/>
            </a:pPr>
            <a:r>
              <a:rPr lang="en" sz="2000">
                <a:solidFill>
                  <a:srgbClr val="00FFFF"/>
                </a:solidFill>
              </a:rPr>
              <a:t>As God’s servants, we can never hope to be greater than our Master, can we?</a:t>
            </a:r>
            <a:endParaRPr sz="2000">
              <a:solidFill>
                <a:srgbClr val="00FFFF"/>
              </a:solidFill>
            </a:endParaRPr>
          </a:p>
          <a:p>
            <a:pPr marL="457200" lvl="0" indent="-355600" algn="l" rtl="0">
              <a:lnSpc>
                <a:spcPct val="100000"/>
              </a:lnSpc>
              <a:spcBef>
                <a:spcPts val="0"/>
              </a:spcBef>
              <a:spcAft>
                <a:spcPts val="0"/>
              </a:spcAft>
              <a:buClr>
                <a:srgbClr val="FFFF00"/>
              </a:buClr>
              <a:buSzPts val="2000"/>
              <a:buChar char="●"/>
            </a:pPr>
            <a:r>
              <a:rPr lang="en" sz="2000" u="sng">
                <a:solidFill>
                  <a:srgbClr val="FFFF00"/>
                </a:solidFill>
              </a:rPr>
              <a:t>Ps.39:5</a:t>
            </a:r>
            <a:r>
              <a:rPr lang="en" sz="2000">
                <a:solidFill>
                  <a:srgbClr val="FFFF00"/>
                </a:solidFill>
              </a:rPr>
              <a:t> </a:t>
            </a:r>
            <a:r>
              <a:rPr lang="en" sz="2000" i="1">
                <a:solidFill>
                  <a:schemeClr val="dk1"/>
                </a:solidFill>
              </a:rPr>
              <a:t>“Indeed, You have made my days as handbreadths, and </a:t>
            </a:r>
            <a:r>
              <a:rPr lang="en" sz="2000" i="1" u="sng">
                <a:solidFill>
                  <a:schemeClr val="dk1"/>
                </a:solidFill>
              </a:rPr>
              <a:t>my age is as nothing before You</a:t>
            </a:r>
            <a:r>
              <a:rPr lang="en" sz="2000" i="1">
                <a:solidFill>
                  <a:schemeClr val="dk1"/>
                </a:solidFill>
              </a:rPr>
              <a:t>; Certainly </a:t>
            </a:r>
            <a:r>
              <a:rPr lang="en" sz="2000" i="1" u="sng">
                <a:solidFill>
                  <a:schemeClr val="dk1"/>
                </a:solidFill>
              </a:rPr>
              <a:t>every man at his best state is but vapor</a:t>
            </a:r>
            <a:r>
              <a:rPr lang="en" sz="2000" i="1">
                <a:solidFill>
                  <a:schemeClr val="dk1"/>
                </a:solidFill>
              </a:rPr>
              <a:t>. Selah”</a:t>
            </a:r>
            <a:endParaRPr sz="2000" i="1">
              <a:solidFill>
                <a:schemeClr val="dk1"/>
              </a:solidFill>
            </a:endParaRPr>
          </a:p>
          <a:p>
            <a:pPr marL="457200" lvl="0" indent="-355600" algn="l" rtl="0">
              <a:lnSpc>
                <a:spcPct val="100000"/>
              </a:lnSpc>
              <a:spcBef>
                <a:spcPts val="0"/>
              </a:spcBef>
              <a:spcAft>
                <a:spcPts val="0"/>
              </a:spcAft>
              <a:buClr>
                <a:srgbClr val="00FFFF"/>
              </a:buClr>
              <a:buSzPts val="2000"/>
              <a:buChar char="●"/>
            </a:pPr>
            <a:r>
              <a:rPr lang="en" sz="2000">
                <a:solidFill>
                  <a:srgbClr val="00FFFF"/>
                </a:solidFill>
              </a:rPr>
              <a:t>The VERY BEST human being at ANYTHING is still nothing in comparison with their great and eternal Creator.  Man’s best simply glorifies the truly best!</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242275" y="0"/>
            <a:ext cx="9623700" cy="47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GREATNESS OF GOD</a:t>
            </a:r>
            <a:endParaRPr sz="5000" b="1">
              <a:solidFill>
                <a:srgbClr val="00FFFF"/>
              </a:solidFill>
            </a:endParaRPr>
          </a:p>
        </p:txBody>
      </p:sp>
      <p:sp>
        <p:nvSpPr>
          <p:cNvPr id="85" name="Google Shape;85;p18"/>
          <p:cNvSpPr txBox="1">
            <a:spLocks noGrp="1"/>
          </p:cNvSpPr>
          <p:nvPr>
            <p:ph type="subTitle" idx="1"/>
          </p:nvPr>
        </p:nvSpPr>
        <p:spPr>
          <a:xfrm>
            <a:off x="-181375" y="347875"/>
            <a:ext cx="9434400" cy="4795500"/>
          </a:xfrm>
          <a:prstGeom prst="rect">
            <a:avLst/>
          </a:prstGeom>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Clr>
                <a:srgbClr val="FFFF00"/>
              </a:buClr>
              <a:buSzPts val="2000"/>
              <a:buChar char="●"/>
            </a:pPr>
            <a:r>
              <a:rPr lang="en" sz="2000" u="sng">
                <a:solidFill>
                  <a:srgbClr val="FFFF00"/>
                </a:solidFill>
              </a:rPr>
              <a:t>Jn.10:29</a:t>
            </a:r>
            <a:r>
              <a:rPr lang="en" sz="2000" i="1">
                <a:solidFill>
                  <a:schemeClr val="dk1"/>
                </a:solidFill>
              </a:rPr>
              <a:t> “My Father, who has given them to Me, </a:t>
            </a:r>
            <a:r>
              <a:rPr lang="en" sz="2000" i="1" u="sng">
                <a:solidFill>
                  <a:schemeClr val="dk1"/>
                </a:solidFill>
              </a:rPr>
              <a:t>is greater than all</a:t>
            </a:r>
            <a:r>
              <a:rPr lang="en" sz="2000" i="1">
                <a:solidFill>
                  <a:schemeClr val="dk1"/>
                </a:solidFill>
              </a:rPr>
              <a:t>; and no one is able to snatch them out of My Father’s hand.”</a:t>
            </a:r>
            <a:endParaRPr sz="2000" i="1">
              <a:solidFill>
                <a:schemeClr val="dk1"/>
              </a:solidFill>
            </a:endParaRPr>
          </a:p>
          <a:p>
            <a:pPr marL="457200" lvl="0" indent="-355600" algn="l" rtl="0">
              <a:lnSpc>
                <a:spcPct val="100000"/>
              </a:lnSpc>
              <a:spcBef>
                <a:spcPts val="0"/>
              </a:spcBef>
              <a:spcAft>
                <a:spcPts val="0"/>
              </a:spcAft>
              <a:buClr>
                <a:srgbClr val="FFFF00"/>
              </a:buClr>
              <a:buSzPts val="2000"/>
              <a:buChar char="●"/>
            </a:pPr>
            <a:r>
              <a:rPr lang="en" sz="2000" u="sng">
                <a:solidFill>
                  <a:srgbClr val="FFFF00"/>
                </a:solidFill>
              </a:rPr>
              <a:t>Heb.6:13</a:t>
            </a:r>
            <a:r>
              <a:rPr lang="en" sz="2000" i="1">
                <a:solidFill>
                  <a:schemeClr val="dk1"/>
                </a:solidFill>
              </a:rPr>
              <a:t> “For when God made a promise to Abraham, </a:t>
            </a:r>
            <a:r>
              <a:rPr lang="en" sz="2000" i="1" u="sng">
                <a:solidFill>
                  <a:schemeClr val="dk1"/>
                </a:solidFill>
              </a:rPr>
              <a:t>because He could swear by no one greater, He swore by Himself</a:t>
            </a:r>
            <a:r>
              <a:rPr lang="en" sz="2000" i="1">
                <a:solidFill>
                  <a:schemeClr val="dk1"/>
                </a:solidFill>
              </a:rPr>
              <a:t>,”</a:t>
            </a:r>
            <a:endParaRPr sz="2000" i="1">
              <a:solidFill>
                <a:schemeClr val="dk1"/>
              </a:solidFill>
            </a:endParaRPr>
          </a:p>
          <a:p>
            <a:pPr marL="457200" lvl="0" indent="-355600" algn="l" rtl="0">
              <a:lnSpc>
                <a:spcPct val="100000"/>
              </a:lnSpc>
              <a:spcBef>
                <a:spcPts val="0"/>
              </a:spcBef>
              <a:spcAft>
                <a:spcPts val="0"/>
              </a:spcAft>
              <a:buClr>
                <a:srgbClr val="FFFF00"/>
              </a:buClr>
              <a:buSzPts val="2000"/>
              <a:buChar char="●"/>
            </a:pPr>
            <a:r>
              <a:rPr lang="en" sz="2000">
                <a:solidFill>
                  <a:srgbClr val="FFFF00"/>
                </a:solidFill>
              </a:rPr>
              <a:t>Jesus had </a:t>
            </a:r>
            <a:r>
              <a:rPr lang="en" sz="2000" i="1">
                <a:solidFill>
                  <a:schemeClr val="dk1"/>
                </a:solidFill>
              </a:rPr>
              <a:t>“a greater witness than John’s”</a:t>
            </a:r>
            <a:r>
              <a:rPr lang="en" sz="2000">
                <a:solidFill>
                  <a:srgbClr val="FFFF00"/>
                </a:solidFill>
              </a:rPr>
              <a:t> </a:t>
            </a:r>
            <a:r>
              <a:rPr lang="en" sz="2000" u="sng">
                <a:solidFill>
                  <a:srgbClr val="FFFF00"/>
                </a:solidFill>
              </a:rPr>
              <a:t>Jn.5:36</a:t>
            </a:r>
            <a:endParaRPr sz="2000" u="sng">
              <a:solidFill>
                <a:srgbClr val="FFFF00"/>
              </a:solidFill>
            </a:endParaRPr>
          </a:p>
          <a:p>
            <a:pPr marL="457200" lvl="0" indent="-355600" algn="l" rtl="0">
              <a:lnSpc>
                <a:spcPct val="100000"/>
              </a:lnSpc>
              <a:spcBef>
                <a:spcPts val="0"/>
              </a:spcBef>
              <a:spcAft>
                <a:spcPts val="0"/>
              </a:spcAft>
              <a:buClr>
                <a:srgbClr val="FFFF00"/>
              </a:buClr>
              <a:buSzPts val="2000"/>
              <a:buChar char="●"/>
            </a:pPr>
            <a:r>
              <a:rPr lang="en" sz="2000" i="1">
                <a:solidFill>
                  <a:schemeClr val="dk1"/>
                </a:solidFill>
              </a:rPr>
              <a:t>“exceeding greatness of his power” </a:t>
            </a:r>
            <a:r>
              <a:rPr lang="en" sz="2000" u="sng">
                <a:solidFill>
                  <a:srgbClr val="FFFF00"/>
                </a:solidFill>
              </a:rPr>
              <a:t>Eph.1:19</a:t>
            </a:r>
            <a:endParaRPr sz="2000" u="sng">
              <a:solidFill>
                <a:srgbClr val="FFFF00"/>
              </a:solidFill>
            </a:endParaRPr>
          </a:p>
          <a:p>
            <a:pPr marL="457200" lvl="0" indent="-355600" algn="l" rtl="0">
              <a:lnSpc>
                <a:spcPct val="100000"/>
              </a:lnSpc>
              <a:spcBef>
                <a:spcPts val="0"/>
              </a:spcBef>
              <a:spcAft>
                <a:spcPts val="0"/>
              </a:spcAft>
              <a:buClr>
                <a:srgbClr val="FFFF00"/>
              </a:buClr>
              <a:buSzPts val="2000"/>
              <a:buChar char="●"/>
            </a:pPr>
            <a:r>
              <a:rPr lang="en" sz="2000" i="1">
                <a:solidFill>
                  <a:schemeClr val="dk1"/>
                </a:solidFill>
              </a:rPr>
              <a:t>“because of His great love with which He loved us” </a:t>
            </a:r>
            <a:r>
              <a:rPr lang="en" sz="2000" u="sng">
                <a:solidFill>
                  <a:srgbClr val="FFFF00"/>
                </a:solidFill>
              </a:rPr>
              <a:t>Eph.2:4</a:t>
            </a:r>
            <a:endParaRPr sz="2000" u="sng">
              <a:solidFill>
                <a:srgbClr val="FFFF00"/>
              </a:solidFill>
            </a:endParaRPr>
          </a:p>
          <a:p>
            <a:pPr marL="457200" lvl="0" indent="-355600" algn="l" rtl="0">
              <a:lnSpc>
                <a:spcPct val="100000"/>
              </a:lnSpc>
              <a:spcBef>
                <a:spcPts val="0"/>
              </a:spcBef>
              <a:spcAft>
                <a:spcPts val="0"/>
              </a:spcAft>
              <a:buClr>
                <a:srgbClr val="FFFF00"/>
              </a:buClr>
              <a:buSzPts val="2000"/>
              <a:buChar char="●"/>
            </a:pPr>
            <a:r>
              <a:rPr lang="en" sz="2000" i="1">
                <a:solidFill>
                  <a:schemeClr val="dk1"/>
                </a:solidFill>
              </a:rPr>
              <a:t>“glorious appearing of our great God and Savior Jesus Christ” </a:t>
            </a:r>
            <a:r>
              <a:rPr lang="en" sz="2000" u="sng">
                <a:solidFill>
                  <a:srgbClr val="FFFF00"/>
                </a:solidFill>
              </a:rPr>
              <a:t>Titus 2:13</a:t>
            </a:r>
            <a:endParaRPr sz="2000" u="sng">
              <a:solidFill>
                <a:srgbClr val="FFFF00"/>
              </a:solidFill>
            </a:endParaRPr>
          </a:p>
          <a:p>
            <a:pPr marL="457200" lvl="0" indent="-355600" algn="l" rtl="0">
              <a:lnSpc>
                <a:spcPct val="100000"/>
              </a:lnSpc>
              <a:spcBef>
                <a:spcPts val="0"/>
              </a:spcBef>
              <a:spcAft>
                <a:spcPts val="0"/>
              </a:spcAft>
              <a:buClr>
                <a:srgbClr val="FFFF00"/>
              </a:buClr>
              <a:buSzPts val="2000"/>
              <a:buChar char="●"/>
            </a:pPr>
            <a:r>
              <a:rPr lang="en" sz="2000" i="1">
                <a:solidFill>
                  <a:schemeClr val="dk1"/>
                </a:solidFill>
              </a:rPr>
              <a:t>“so great a salvation” </a:t>
            </a:r>
            <a:r>
              <a:rPr lang="en" sz="2000" u="sng">
                <a:solidFill>
                  <a:srgbClr val="FFFF00"/>
                </a:solidFill>
              </a:rPr>
              <a:t>Heb.2:3</a:t>
            </a:r>
            <a:endParaRPr sz="2000" u="sng">
              <a:solidFill>
                <a:srgbClr val="FFFF00"/>
              </a:solidFill>
            </a:endParaRPr>
          </a:p>
          <a:p>
            <a:pPr marL="457200" lvl="0" indent="-355600" algn="l" rtl="0">
              <a:lnSpc>
                <a:spcPct val="100000"/>
              </a:lnSpc>
              <a:spcBef>
                <a:spcPts val="0"/>
              </a:spcBef>
              <a:spcAft>
                <a:spcPts val="0"/>
              </a:spcAft>
              <a:buClr>
                <a:srgbClr val="FFFF00"/>
              </a:buClr>
              <a:buSzPts val="2000"/>
              <a:buChar char="●"/>
            </a:pPr>
            <a:r>
              <a:rPr lang="en" sz="2000" i="1">
                <a:solidFill>
                  <a:schemeClr val="dk1"/>
                </a:solidFill>
              </a:rPr>
              <a:t>“we have a great High Priest” </a:t>
            </a:r>
            <a:r>
              <a:rPr lang="en" sz="2000" u="sng">
                <a:solidFill>
                  <a:srgbClr val="FFFF00"/>
                </a:solidFill>
              </a:rPr>
              <a:t>Heb.4:14</a:t>
            </a:r>
            <a:endParaRPr sz="2000" u="sng">
              <a:solidFill>
                <a:srgbClr val="FFFF00"/>
              </a:solidFill>
            </a:endParaRPr>
          </a:p>
          <a:p>
            <a:pPr marL="457200" lvl="0" indent="-355600" algn="l" rtl="0">
              <a:lnSpc>
                <a:spcPct val="100000"/>
              </a:lnSpc>
              <a:spcBef>
                <a:spcPts val="0"/>
              </a:spcBef>
              <a:spcAft>
                <a:spcPts val="0"/>
              </a:spcAft>
              <a:buClr>
                <a:srgbClr val="FFFF00"/>
              </a:buClr>
              <a:buSzPts val="2000"/>
              <a:buChar char="●"/>
            </a:pPr>
            <a:r>
              <a:rPr lang="en" sz="2000" i="1">
                <a:solidFill>
                  <a:schemeClr val="dk1"/>
                </a:solidFill>
              </a:rPr>
              <a:t>“with the greater and more perfect tabernacle” </a:t>
            </a:r>
            <a:r>
              <a:rPr lang="en" sz="2000" u="sng">
                <a:solidFill>
                  <a:srgbClr val="FFFF00"/>
                </a:solidFill>
              </a:rPr>
              <a:t>Heb.9:11</a:t>
            </a:r>
            <a:endParaRPr sz="2000" u="sng">
              <a:solidFill>
                <a:srgbClr val="FFFF00"/>
              </a:solidFill>
            </a:endParaRPr>
          </a:p>
          <a:p>
            <a:pPr marL="457200" lvl="0" indent="-355600" algn="l" rtl="0">
              <a:lnSpc>
                <a:spcPct val="100000"/>
              </a:lnSpc>
              <a:spcBef>
                <a:spcPts val="0"/>
              </a:spcBef>
              <a:spcAft>
                <a:spcPts val="0"/>
              </a:spcAft>
              <a:buClr>
                <a:srgbClr val="FFFF00"/>
              </a:buClr>
              <a:buSzPts val="2000"/>
              <a:buChar char="●"/>
            </a:pPr>
            <a:r>
              <a:rPr lang="en" sz="2000" i="1">
                <a:solidFill>
                  <a:schemeClr val="dk1"/>
                </a:solidFill>
              </a:rPr>
              <a:t>“That great Shepherd of the sheep” </a:t>
            </a:r>
            <a:r>
              <a:rPr lang="en" sz="2000" u="sng">
                <a:solidFill>
                  <a:srgbClr val="FFFF00"/>
                </a:solidFill>
              </a:rPr>
              <a:t>Heb.13:20</a:t>
            </a:r>
            <a:endParaRPr sz="2000" u="sng">
              <a:solidFill>
                <a:srgbClr val="FFFF00"/>
              </a:solidFill>
            </a:endParaRPr>
          </a:p>
          <a:p>
            <a:pPr marL="457200" lvl="0" indent="-355600" algn="l" rtl="0">
              <a:lnSpc>
                <a:spcPct val="100000"/>
              </a:lnSpc>
              <a:spcBef>
                <a:spcPts val="0"/>
              </a:spcBef>
              <a:spcAft>
                <a:spcPts val="0"/>
              </a:spcAft>
              <a:buClr>
                <a:srgbClr val="FFFF00"/>
              </a:buClr>
              <a:buSzPts val="2000"/>
              <a:buChar char="●"/>
            </a:pPr>
            <a:r>
              <a:rPr lang="en" sz="2000" i="1">
                <a:solidFill>
                  <a:schemeClr val="dk1"/>
                </a:solidFill>
              </a:rPr>
              <a:t>“He who is in you is greater than he who is in the world.”</a:t>
            </a:r>
            <a:r>
              <a:rPr lang="en" sz="2000" i="1">
                <a:solidFill>
                  <a:srgbClr val="FFFF00"/>
                </a:solidFill>
              </a:rPr>
              <a:t> </a:t>
            </a:r>
            <a:r>
              <a:rPr lang="en" sz="2000" u="sng">
                <a:solidFill>
                  <a:srgbClr val="FFFF00"/>
                </a:solidFill>
              </a:rPr>
              <a:t>1 Jn.4:4</a:t>
            </a:r>
            <a:endParaRPr sz="2000" u="sng">
              <a:solidFill>
                <a:srgbClr val="FFFF00"/>
              </a:solidFill>
            </a:endParaRPr>
          </a:p>
          <a:p>
            <a:pPr marL="457200" lvl="0" indent="-355600" algn="l" rtl="0">
              <a:lnSpc>
                <a:spcPct val="100000"/>
              </a:lnSpc>
              <a:spcBef>
                <a:spcPts val="0"/>
              </a:spcBef>
              <a:spcAft>
                <a:spcPts val="0"/>
              </a:spcAft>
              <a:buClr>
                <a:srgbClr val="FFFF00"/>
              </a:buClr>
              <a:buSzPts val="2000"/>
              <a:buChar char="●"/>
            </a:pPr>
            <a:r>
              <a:rPr lang="en" sz="2000" i="1">
                <a:solidFill>
                  <a:schemeClr val="dk1"/>
                </a:solidFill>
              </a:rPr>
              <a:t>“Great and marvelous are Your works, Lord God Almighty! Just and true are Your ways, O King of the saints!” </a:t>
            </a:r>
            <a:r>
              <a:rPr lang="en" sz="2000" u="sng">
                <a:solidFill>
                  <a:srgbClr val="FFFF00"/>
                </a:solidFill>
              </a:rPr>
              <a:t>Rev.15:13</a:t>
            </a:r>
            <a:endParaRPr sz="20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8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242275" y="0"/>
            <a:ext cx="9623700" cy="47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WHO IS “THE BEST”?</a:t>
            </a:r>
            <a:endParaRPr sz="5000" b="1">
              <a:solidFill>
                <a:srgbClr val="00FFFF"/>
              </a:solidFill>
            </a:endParaRPr>
          </a:p>
        </p:txBody>
      </p:sp>
      <p:sp>
        <p:nvSpPr>
          <p:cNvPr id="91" name="Google Shape;91;p19"/>
          <p:cNvSpPr txBox="1">
            <a:spLocks noGrp="1"/>
          </p:cNvSpPr>
          <p:nvPr>
            <p:ph type="subTitle" idx="1"/>
          </p:nvPr>
        </p:nvSpPr>
        <p:spPr>
          <a:xfrm>
            <a:off x="-181375" y="347875"/>
            <a:ext cx="9434400" cy="4795500"/>
          </a:xfrm>
          <a:prstGeom prst="rect">
            <a:avLst/>
          </a:prstGeom>
        </p:spPr>
        <p:txBody>
          <a:bodyPr spcFirstLastPara="1" wrap="square" lIns="91425" tIns="91425" rIns="91425" bIns="91425" anchor="t" anchorCtr="0">
            <a:noAutofit/>
          </a:bodyPr>
          <a:lstStyle/>
          <a:p>
            <a:pPr marL="457200" lvl="0" indent="-361950" algn="l" rtl="0">
              <a:lnSpc>
                <a:spcPct val="100000"/>
              </a:lnSpc>
              <a:spcBef>
                <a:spcPts val="0"/>
              </a:spcBef>
              <a:spcAft>
                <a:spcPts val="0"/>
              </a:spcAft>
              <a:buClr>
                <a:srgbClr val="FFFF00"/>
              </a:buClr>
              <a:buSzPts val="2100"/>
              <a:buChar char="●"/>
            </a:pPr>
            <a:r>
              <a:rPr lang="en" sz="2100">
                <a:solidFill>
                  <a:srgbClr val="FFFF00"/>
                </a:solidFill>
              </a:rPr>
              <a:t>“I’m going to be the greatest father that a child has ever had!” </a:t>
            </a:r>
            <a:r>
              <a:rPr lang="en" sz="2100">
                <a:solidFill>
                  <a:srgbClr val="00FFFF"/>
                </a:solidFill>
              </a:rPr>
              <a:t>- That title is already held by our heavenly Father, and it is not “in contention.”</a:t>
            </a:r>
            <a:endParaRPr sz="2100">
              <a:solidFill>
                <a:srgbClr val="00FFFF"/>
              </a:solidFill>
            </a:endParaRPr>
          </a:p>
          <a:p>
            <a:pPr marL="457200" lvl="0" indent="-361950" algn="l" rtl="0">
              <a:lnSpc>
                <a:spcPct val="100000"/>
              </a:lnSpc>
              <a:spcBef>
                <a:spcPts val="0"/>
              </a:spcBef>
              <a:spcAft>
                <a:spcPts val="0"/>
              </a:spcAft>
              <a:buClr>
                <a:srgbClr val="FFFF00"/>
              </a:buClr>
              <a:buSzPts val="2100"/>
              <a:buChar char="●"/>
            </a:pPr>
            <a:r>
              <a:rPr lang="en" sz="2100">
                <a:solidFill>
                  <a:srgbClr val="FFFF00"/>
                </a:solidFill>
              </a:rPr>
              <a:t>“I’m going to be the greatest husband that any wife has ever had!” </a:t>
            </a:r>
            <a:r>
              <a:rPr lang="en" sz="2100">
                <a:solidFill>
                  <a:srgbClr val="00FFFF"/>
                </a:solidFill>
              </a:rPr>
              <a:t>- That title is already held by Jesus, the perfect husband to His bride, the church.</a:t>
            </a:r>
            <a:endParaRPr sz="2100">
              <a:solidFill>
                <a:srgbClr val="00FFFF"/>
              </a:solidFill>
            </a:endParaRPr>
          </a:p>
          <a:p>
            <a:pPr marL="457200" lvl="0" indent="-361950" algn="l" rtl="0">
              <a:lnSpc>
                <a:spcPct val="100000"/>
              </a:lnSpc>
              <a:spcBef>
                <a:spcPts val="0"/>
              </a:spcBef>
              <a:spcAft>
                <a:spcPts val="0"/>
              </a:spcAft>
              <a:buClr>
                <a:srgbClr val="FFFF00"/>
              </a:buClr>
              <a:buSzPts val="2100"/>
              <a:buChar char="●"/>
            </a:pPr>
            <a:r>
              <a:rPr lang="en" sz="2100">
                <a:solidFill>
                  <a:srgbClr val="FFFF00"/>
                </a:solidFill>
              </a:rPr>
              <a:t>“I’m going to be the most obedient and respectful son that any parent ever had!” </a:t>
            </a:r>
            <a:r>
              <a:rPr lang="en" sz="2100">
                <a:solidFill>
                  <a:srgbClr val="00FFFF"/>
                </a:solidFill>
              </a:rPr>
              <a:t>- That title is already held, again by Jesus Christ, who never ceased to honor and to do the will of His Father when He was here on earth.</a:t>
            </a:r>
            <a:endParaRPr sz="2100">
              <a:solidFill>
                <a:srgbClr val="00FFFF"/>
              </a:solidFill>
            </a:endParaRPr>
          </a:p>
          <a:p>
            <a:pPr marL="457200" lvl="0" indent="-361950" algn="l" rtl="0">
              <a:lnSpc>
                <a:spcPct val="100000"/>
              </a:lnSpc>
              <a:spcBef>
                <a:spcPts val="0"/>
              </a:spcBef>
              <a:spcAft>
                <a:spcPts val="0"/>
              </a:spcAft>
              <a:buClr>
                <a:srgbClr val="FFFF00"/>
              </a:buClr>
              <a:buSzPts val="2100"/>
              <a:buChar char="●"/>
            </a:pPr>
            <a:r>
              <a:rPr lang="en" sz="2100">
                <a:solidFill>
                  <a:srgbClr val="FFFF00"/>
                </a:solidFill>
              </a:rPr>
              <a:t>The best leader among men?  </a:t>
            </a:r>
            <a:r>
              <a:rPr lang="en" sz="2100">
                <a:solidFill>
                  <a:srgbClr val="00FFFF"/>
                </a:solidFill>
              </a:rPr>
              <a:t>Christ, our King, holds that title too.</a:t>
            </a:r>
            <a:endParaRPr sz="2100">
              <a:solidFill>
                <a:srgbClr val="00FFFF"/>
              </a:solidFill>
            </a:endParaRPr>
          </a:p>
          <a:p>
            <a:pPr marL="457200" lvl="0" indent="-361950" algn="l" rtl="0">
              <a:lnSpc>
                <a:spcPct val="100000"/>
              </a:lnSpc>
              <a:spcBef>
                <a:spcPts val="0"/>
              </a:spcBef>
              <a:spcAft>
                <a:spcPts val="0"/>
              </a:spcAft>
              <a:buClr>
                <a:srgbClr val="FFFF00"/>
              </a:buClr>
              <a:buSzPts val="2100"/>
              <a:buChar char="●"/>
            </a:pPr>
            <a:r>
              <a:rPr lang="en" sz="2100">
                <a:solidFill>
                  <a:srgbClr val="FFFF00"/>
                </a:solidFill>
              </a:rPr>
              <a:t>The best servant of God?  </a:t>
            </a:r>
            <a:r>
              <a:rPr lang="en" sz="2100">
                <a:solidFill>
                  <a:srgbClr val="00FFFF"/>
                </a:solidFill>
              </a:rPr>
              <a:t>Jesus, our perfect sacrifice, committed NO SIN.</a:t>
            </a:r>
            <a:endParaRPr sz="2100">
              <a:solidFill>
                <a:srgbClr val="00FFFF"/>
              </a:solidFill>
            </a:endParaRPr>
          </a:p>
          <a:p>
            <a:pPr marL="457200" lvl="0" indent="-361950" algn="l" rtl="0">
              <a:lnSpc>
                <a:spcPct val="100000"/>
              </a:lnSpc>
              <a:spcBef>
                <a:spcPts val="0"/>
              </a:spcBef>
              <a:spcAft>
                <a:spcPts val="0"/>
              </a:spcAft>
              <a:buClr>
                <a:srgbClr val="FFFF00"/>
              </a:buClr>
              <a:buSzPts val="2100"/>
              <a:buChar char="●"/>
            </a:pPr>
            <a:r>
              <a:rPr lang="en" sz="2100">
                <a:solidFill>
                  <a:srgbClr val="FFFF00"/>
                </a:solidFill>
              </a:rPr>
              <a:t>Strongest, Wisest, Fastest, Richest? </a:t>
            </a:r>
            <a:r>
              <a:rPr lang="en" sz="2100">
                <a:solidFill>
                  <a:srgbClr val="00FFFF"/>
                </a:solidFill>
              </a:rPr>
              <a:t>…….God, God, God, and God again.</a:t>
            </a:r>
            <a:endParaRPr sz="2100">
              <a:solidFill>
                <a:srgbClr val="00FFFF"/>
              </a:solidFill>
            </a:endParaRPr>
          </a:p>
          <a:p>
            <a:pPr marL="457200" lvl="0" indent="-361950" algn="l" rtl="0">
              <a:lnSpc>
                <a:spcPct val="100000"/>
              </a:lnSpc>
              <a:spcBef>
                <a:spcPts val="0"/>
              </a:spcBef>
              <a:spcAft>
                <a:spcPts val="0"/>
              </a:spcAft>
              <a:buClr>
                <a:srgbClr val="FFFF00"/>
              </a:buClr>
              <a:buSzPts val="2100"/>
              <a:buChar char="●"/>
            </a:pPr>
            <a:r>
              <a:rPr lang="en" sz="2100">
                <a:solidFill>
                  <a:srgbClr val="FFFF00"/>
                </a:solidFill>
              </a:rPr>
              <a:t>Are we starting to see why it is such a “vain” endeavor to be the “greatest of all time”?  Our Creator already was the greatest of all time, BEFORE HE CREATED TIME ITSELF!</a:t>
            </a:r>
            <a:endParaRPr sz="2100">
              <a:solidFill>
                <a:srgbClr val="FFFF00"/>
              </a:solidFill>
            </a:endParaRPr>
          </a:p>
          <a:p>
            <a:pPr marL="457200" lvl="0" indent="-361950" algn="l" rtl="0">
              <a:lnSpc>
                <a:spcPct val="100000"/>
              </a:lnSpc>
              <a:spcBef>
                <a:spcPts val="0"/>
              </a:spcBef>
              <a:spcAft>
                <a:spcPts val="0"/>
              </a:spcAft>
              <a:buClr>
                <a:srgbClr val="00FFFF"/>
              </a:buClr>
              <a:buSzPts val="2100"/>
              <a:buChar char="●"/>
            </a:pPr>
            <a:r>
              <a:rPr lang="en" sz="2100">
                <a:solidFill>
                  <a:srgbClr val="00FFFF"/>
                </a:solidFill>
              </a:rPr>
              <a:t>So should we just lay around and not strive to be anything then?  NO!</a:t>
            </a:r>
            <a:endParaRPr sz="2100">
              <a:solidFill>
                <a:srgbClr val="00FFFF"/>
              </a:solidFill>
            </a:endParaRPr>
          </a:p>
          <a:p>
            <a:pPr marL="457200" lvl="0" indent="0" algn="l" rtl="0">
              <a:lnSpc>
                <a:spcPct val="100000"/>
              </a:lnSpc>
              <a:spcBef>
                <a:spcPts val="0"/>
              </a:spcBef>
              <a:spcAft>
                <a:spcPts val="0"/>
              </a:spcAft>
              <a:buNone/>
            </a:pPr>
            <a:endParaRPr sz="20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242275" y="0"/>
            <a:ext cx="9623700" cy="47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TO GOD, GOOD IS GREATER</a:t>
            </a:r>
            <a:endParaRPr sz="5000" b="1">
              <a:solidFill>
                <a:srgbClr val="00FFFF"/>
              </a:solidFill>
            </a:endParaRPr>
          </a:p>
        </p:txBody>
      </p:sp>
      <p:sp>
        <p:nvSpPr>
          <p:cNvPr id="97" name="Google Shape;97;p20"/>
          <p:cNvSpPr txBox="1">
            <a:spLocks noGrp="1"/>
          </p:cNvSpPr>
          <p:nvPr>
            <p:ph type="subTitle" idx="1"/>
          </p:nvPr>
        </p:nvSpPr>
        <p:spPr>
          <a:xfrm>
            <a:off x="-147550" y="348000"/>
            <a:ext cx="9373500" cy="4795500"/>
          </a:xfrm>
          <a:prstGeom prst="rect">
            <a:avLst/>
          </a:prstGeom>
        </p:spPr>
        <p:txBody>
          <a:bodyPr spcFirstLastPara="1" wrap="square" lIns="91425" tIns="91425" rIns="91425" bIns="91425" anchor="t" anchorCtr="0">
            <a:noAutofit/>
          </a:bodyPr>
          <a:lstStyle/>
          <a:p>
            <a:pPr marL="457200" lvl="0" indent="-387350" algn="l" rtl="0">
              <a:lnSpc>
                <a:spcPct val="100000"/>
              </a:lnSpc>
              <a:spcBef>
                <a:spcPts val="0"/>
              </a:spcBef>
              <a:spcAft>
                <a:spcPts val="0"/>
              </a:spcAft>
              <a:buClr>
                <a:srgbClr val="FFFF00"/>
              </a:buClr>
              <a:buSzPts val="2500"/>
              <a:buChar char="●"/>
            </a:pPr>
            <a:r>
              <a:rPr lang="en" sz="2500">
                <a:solidFill>
                  <a:srgbClr val="FFFF00"/>
                </a:solidFill>
              </a:rPr>
              <a:t>Does God require His people, whether the children of Israel under the Law of Moses, or us as Christians today, to achieve “greatness” in order to please Him?</a:t>
            </a:r>
            <a:endParaRPr sz="2500">
              <a:solidFill>
                <a:srgbClr val="FFFF00"/>
              </a:solidFill>
            </a:endParaRPr>
          </a:p>
          <a:p>
            <a:pPr marL="457200" lvl="0" indent="-387350" algn="l" rtl="0">
              <a:lnSpc>
                <a:spcPct val="100000"/>
              </a:lnSpc>
              <a:spcBef>
                <a:spcPts val="0"/>
              </a:spcBef>
              <a:spcAft>
                <a:spcPts val="0"/>
              </a:spcAft>
              <a:buClr>
                <a:srgbClr val="FFFF00"/>
              </a:buClr>
              <a:buSzPts val="2500"/>
              <a:buChar char="●"/>
            </a:pPr>
            <a:r>
              <a:rPr lang="en" sz="2500" u="sng">
                <a:solidFill>
                  <a:srgbClr val="FFFF00"/>
                </a:solidFill>
              </a:rPr>
              <a:t>Is.1:16-17</a:t>
            </a:r>
            <a:r>
              <a:rPr lang="en" sz="2500">
                <a:solidFill>
                  <a:srgbClr val="00FFFF"/>
                </a:solidFill>
              </a:rPr>
              <a:t> </a:t>
            </a:r>
            <a:r>
              <a:rPr lang="en" sz="2500" i="1">
                <a:solidFill>
                  <a:schemeClr val="dk1"/>
                </a:solidFill>
              </a:rPr>
              <a:t>“Wash yourselves, make yourselves clean; put away the evil of your doings from before My eyes.  Cease to do evil,17 </a:t>
            </a:r>
            <a:r>
              <a:rPr lang="en" sz="2500" i="1" u="sng">
                <a:solidFill>
                  <a:schemeClr val="dk1"/>
                </a:solidFill>
              </a:rPr>
              <a:t>Learn to do good</a:t>
            </a:r>
            <a:r>
              <a:rPr lang="en" sz="2500" i="1">
                <a:solidFill>
                  <a:schemeClr val="dk1"/>
                </a:solidFill>
              </a:rPr>
              <a:t>; Seek justice, Rebuke the oppressor; Defend the fatherless, Plead for the widow.”</a:t>
            </a:r>
            <a:endParaRPr sz="2500" i="1">
              <a:solidFill>
                <a:schemeClr val="dk1"/>
              </a:solidFill>
            </a:endParaRPr>
          </a:p>
          <a:p>
            <a:pPr marL="457200" lvl="0" indent="-387350" algn="l" rtl="0">
              <a:lnSpc>
                <a:spcPct val="100000"/>
              </a:lnSpc>
              <a:spcBef>
                <a:spcPts val="0"/>
              </a:spcBef>
              <a:spcAft>
                <a:spcPts val="0"/>
              </a:spcAft>
              <a:buClr>
                <a:srgbClr val="FFFF00"/>
              </a:buClr>
              <a:buSzPts val="2500"/>
              <a:buChar char="●"/>
            </a:pPr>
            <a:r>
              <a:rPr lang="en" sz="2500">
                <a:solidFill>
                  <a:srgbClr val="FFFF00"/>
                </a:solidFill>
              </a:rPr>
              <a:t>Can you do that?  You may not even have it in your power to do some “great thing”, but can you DO GOOD?</a:t>
            </a:r>
            <a:endParaRPr sz="2500">
              <a:solidFill>
                <a:srgbClr val="FFFF00"/>
              </a:solidFill>
            </a:endParaRPr>
          </a:p>
          <a:p>
            <a:pPr marL="457200" lvl="0" indent="-387350" algn="l" rtl="0">
              <a:lnSpc>
                <a:spcPct val="100000"/>
              </a:lnSpc>
              <a:spcBef>
                <a:spcPts val="0"/>
              </a:spcBef>
              <a:spcAft>
                <a:spcPts val="0"/>
              </a:spcAft>
              <a:buClr>
                <a:srgbClr val="00FFFF"/>
              </a:buClr>
              <a:buSzPts val="2500"/>
              <a:buChar char="●"/>
            </a:pPr>
            <a:r>
              <a:rPr lang="en" sz="2500">
                <a:solidFill>
                  <a:srgbClr val="00FFFF"/>
                </a:solidFill>
              </a:rPr>
              <a:t>God’s word makes it clear that, in God’s mind, Goodness is “greater” than Greatness.  Greatness, for human beings, involves competition and pride.  But goodness denies both.</a:t>
            </a:r>
            <a:endParaRPr sz="2500">
              <a:solidFill>
                <a:srgbClr val="00FFFF"/>
              </a:solidFill>
            </a:endParaRPr>
          </a:p>
          <a:p>
            <a:pPr marL="457200" lvl="0" indent="0" algn="l" rtl="0">
              <a:lnSpc>
                <a:spcPct val="100000"/>
              </a:lnSpc>
              <a:spcBef>
                <a:spcPts val="0"/>
              </a:spcBef>
              <a:spcAft>
                <a:spcPts val="0"/>
              </a:spcAft>
              <a:buNone/>
            </a:pPr>
            <a:endParaRPr sz="20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242275" y="0"/>
            <a:ext cx="9623700" cy="47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“BE GREAT” OR “BE GOOD”?</a:t>
            </a:r>
            <a:endParaRPr sz="5000" b="1">
              <a:solidFill>
                <a:srgbClr val="00FFFF"/>
              </a:solidFill>
            </a:endParaRPr>
          </a:p>
        </p:txBody>
      </p:sp>
      <p:sp>
        <p:nvSpPr>
          <p:cNvPr id="103" name="Google Shape;103;p21"/>
          <p:cNvSpPr txBox="1">
            <a:spLocks noGrp="1"/>
          </p:cNvSpPr>
          <p:nvPr>
            <p:ph type="subTitle" idx="1"/>
          </p:nvPr>
        </p:nvSpPr>
        <p:spPr>
          <a:xfrm>
            <a:off x="-147550" y="348000"/>
            <a:ext cx="9373500" cy="4795500"/>
          </a:xfrm>
          <a:prstGeom prst="rect">
            <a:avLst/>
          </a:prstGeom>
        </p:spPr>
        <p:txBody>
          <a:bodyPr spcFirstLastPara="1" wrap="square" lIns="91425" tIns="91425" rIns="91425" bIns="91425" anchor="t" anchorCtr="0">
            <a:noAutofit/>
          </a:bodyPr>
          <a:lstStyle/>
          <a:p>
            <a:pPr marL="457200" lvl="0" indent="-355600" algn="l" rtl="0">
              <a:lnSpc>
                <a:spcPct val="100000"/>
              </a:lnSpc>
              <a:spcBef>
                <a:spcPts val="0"/>
              </a:spcBef>
              <a:spcAft>
                <a:spcPts val="0"/>
              </a:spcAft>
              <a:buClr>
                <a:srgbClr val="FFFF00"/>
              </a:buClr>
              <a:buSzPts val="2000"/>
              <a:buChar char="●"/>
            </a:pPr>
            <a:r>
              <a:rPr lang="en" sz="2000" u="sng">
                <a:solidFill>
                  <a:srgbClr val="FFFF00"/>
                </a:solidFill>
              </a:rPr>
              <a:t>Prov.12:2</a:t>
            </a:r>
            <a:r>
              <a:rPr lang="en" sz="2000">
                <a:solidFill>
                  <a:srgbClr val="00FFFF"/>
                </a:solidFill>
              </a:rPr>
              <a:t> </a:t>
            </a:r>
            <a:r>
              <a:rPr lang="en" sz="2000" i="1">
                <a:solidFill>
                  <a:schemeClr val="dk1"/>
                </a:solidFill>
              </a:rPr>
              <a:t>“</a:t>
            </a:r>
            <a:r>
              <a:rPr lang="en" sz="2000" i="1" u="sng">
                <a:solidFill>
                  <a:schemeClr val="dk1"/>
                </a:solidFill>
              </a:rPr>
              <a:t>A good man</a:t>
            </a:r>
            <a:r>
              <a:rPr lang="en" sz="2000" i="1">
                <a:solidFill>
                  <a:schemeClr val="dk1"/>
                </a:solidFill>
              </a:rPr>
              <a:t> obtains favor from the Lord, but a man of wicked intentions He will condemn.”</a:t>
            </a:r>
            <a:endParaRPr sz="2000" i="1">
              <a:solidFill>
                <a:schemeClr val="dk1"/>
              </a:solidFill>
            </a:endParaRPr>
          </a:p>
          <a:p>
            <a:pPr marL="457200" lvl="0" indent="-355600" algn="l" rtl="0">
              <a:lnSpc>
                <a:spcPct val="100000"/>
              </a:lnSpc>
              <a:spcBef>
                <a:spcPts val="0"/>
              </a:spcBef>
              <a:spcAft>
                <a:spcPts val="0"/>
              </a:spcAft>
              <a:buClr>
                <a:srgbClr val="FFFF00"/>
              </a:buClr>
              <a:buSzPts val="2000"/>
              <a:buChar char="●"/>
            </a:pPr>
            <a:r>
              <a:rPr lang="en" sz="2000" u="sng">
                <a:solidFill>
                  <a:srgbClr val="FFFF00"/>
                </a:solidFill>
              </a:rPr>
              <a:t>Prov.22:1</a:t>
            </a:r>
            <a:r>
              <a:rPr lang="en" sz="2000">
                <a:solidFill>
                  <a:srgbClr val="00FFFF"/>
                </a:solidFill>
              </a:rPr>
              <a:t> </a:t>
            </a:r>
            <a:r>
              <a:rPr lang="en" sz="2000" i="1">
                <a:solidFill>
                  <a:schemeClr val="dk1"/>
                </a:solidFill>
              </a:rPr>
              <a:t>“</a:t>
            </a:r>
            <a:r>
              <a:rPr lang="en" sz="2000" i="1" u="sng">
                <a:solidFill>
                  <a:schemeClr val="dk1"/>
                </a:solidFill>
              </a:rPr>
              <a:t>A good name</a:t>
            </a:r>
            <a:r>
              <a:rPr lang="en" sz="2000" i="1">
                <a:solidFill>
                  <a:schemeClr val="dk1"/>
                </a:solidFill>
              </a:rPr>
              <a:t> is to be chosen rather than great riches, Loving favor rather than silver and gold.”</a:t>
            </a:r>
            <a:endParaRPr sz="2000" i="1">
              <a:solidFill>
                <a:schemeClr val="dk1"/>
              </a:solidFill>
            </a:endParaRPr>
          </a:p>
          <a:p>
            <a:pPr marL="457200" lvl="0" indent="-355600" algn="l" rtl="0">
              <a:lnSpc>
                <a:spcPct val="100000"/>
              </a:lnSpc>
              <a:spcBef>
                <a:spcPts val="0"/>
              </a:spcBef>
              <a:spcAft>
                <a:spcPts val="0"/>
              </a:spcAft>
              <a:buClr>
                <a:srgbClr val="FFFF00"/>
              </a:buClr>
              <a:buSzPts val="2000"/>
              <a:buChar char="●"/>
            </a:pPr>
            <a:r>
              <a:rPr lang="en" sz="2000" u="sng">
                <a:solidFill>
                  <a:srgbClr val="FFFF00"/>
                </a:solidFill>
              </a:rPr>
              <a:t>Matt.25:21</a:t>
            </a:r>
            <a:r>
              <a:rPr lang="en" sz="2000">
                <a:solidFill>
                  <a:srgbClr val="00FFFF"/>
                </a:solidFill>
              </a:rPr>
              <a:t> </a:t>
            </a:r>
            <a:r>
              <a:rPr lang="en" sz="2000" i="1">
                <a:solidFill>
                  <a:schemeClr val="dk1"/>
                </a:solidFill>
              </a:rPr>
              <a:t>“His lord said to him, ‘Well done, </a:t>
            </a:r>
            <a:r>
              <a:rPr lang="en" sz="2000" i="1" u="sng">
                <a:solidFill>
                  <a:schemeClr val="dk1"/>
                </a:solidFill>
              </a:rPr>
              <a:t>good and faithful</a:t>
            </a:r>
            <a:r>
              <a:rPr lang="en" sz="2000" i="1">
                <a:solidFill>
                  <a:schemeClr val="dk1"/>
                </a:solidFill>
              </a:rPr>
              <a:t> servant; you were faithful over a few things, I will make you ruler over many things. Enter into the joy of your lord.”</a:t>
            </a:r>
            <a:endParaRPr sz="2000" i="1">
              <a:solidFill>
                <a:schemeClr val="dk1"/>
              </a:solidFill>
            </a:endParaRPr>
          </a:p>
          <a:p>
            <a:pPr marL="457200" lvl="0" indent="-355600" algn="l" rtl="0">
              <a:lnSpc>
                <a:spcPct val="100000"/>
              </a:lnSpc>
              <a:spcBef>
                <a:spcPts val="0"/>
              </a:spcBef>
              <a:spcAft>
                <a:spcPts val="0"/>
              </a:spcAft>
              <a:buClr>
                <a:srgbClr val="FFFF00"/>
              </a:buClr>
              <a:buSzPts val="2000"/>
              <a:buChar char="●"/>
            </a:pPr>
            <a:r>
              <a:rPr lang="en" sz="2000" u="sng">
                <a:solidFill>
                  <a:srgbClr val="FFFF00"/>
                </a:solidFill>
              </a:rPr>
              <a:t>Gal.5:22</a:t>
            </a:r>
            <a:r>
              <a:rPr lang="en" sz="2000">
                <a:solidFill>
                  <a:srgbClr val="00FFFF"/>
                </a:solidFill>
              </a:rPr>
              <a:t> </a:t>
            </a:r>
            <a:r>
              <a:rPr lang="en" sz="2000" i="1">
                <a:solidFill>
                  <a:schemeClr val="dk1"/>
                </a:solidFill>
              </a:rPr>
              <a:t>“But the fruit of the Spirit is love, joy, peace, longsuffering, kindness, </a:t>
            </a:r>
            <a:r>
              <a:rPr lang="en" sz="2000" i="1" u="sng">
                <a:solidFill>
                  <a:schemeClr val="dk1"/>
                </a:solidFill>
              </a:rPr>
              <a:t>goodness</a:t>
            </a:r>
            <a:r>
              <a:rPr lang="en" sz="2000" i="1">
                <a:solidFill>
                  <a:schemeClr val="dk1"/>
                </a:solidFill>
              </a:rPr>
              <a:t>, faithfulness,”</a:t>
            </a:r>
            <a:endParaRPr sz="2000" i="1">
              <a:solidFill>
                <a:schemeClr val="dk1"/>
              </a:solidFill>
            </a:endParaRPr>
          </a:p>
          <a:p>
            <a:pPr marL="457200" lvl="0" indent="-355600" algn="l" rtl="0">
              <a:lnSpc>
                <a:spcPct val="100000"/>
              </a:lnSpc>
              <a:spcBef>
                <a:spcPts val="0"/>
              </a:spcBef>
              <a:spcAft>
                <a:spcPts val="0"/>
              </a:spcAft>
              <a:buClr>
                <a:srgbClr val="FFFF00"/>
              </a:buClr>
              <a:buSzPts val="2000"/>
              <a:buChar char="●"/>
            </a:pPr>
            <a:r>
              <a:rPr lang="en" sz="2000" u="sng">
                <a:solidFill>
                  <a:srgbClr val="FFFF00"/>
                </a:solidFill>
              </a:rPr>
              <a:t>Gal.6:9-10</a:t>
            </a:r>
            <a:r>
              <a:rPr lang="en" sz="2000">
                <a:solidFill>
                  <a:srgbClr val="00FFFF"/>
                </a:solidFill>
              </a:rPr>
              <a:t> </a:t>
            </a:r>
            <a:r>
              <a:rPr lang="en" sz="2000" i="1">
                <a:solidFill>
                  <a:schemeClr val="dk1"/>
                </a:solidFill>
              </a:rPr>
              <a:t>“And let us not grow weary </a:t>
            </a:r>
            <a:r>
              <a:rPr lang="en" sz="2000" i="1" u="sng">
                <a:solidFill>
                  <a:schemeClr val="dk1"/>
                </a:solidFill>
              </a:rPr>
              <a:t>while doing good</a:t>
            </a:r>
            <a:r>
              <a:rPr lang="en" sz="2000" i="1">
                <a:solidFill>
                  <a:schemeClr val="dk1"/>
                </a:solidFill>
              </a:rPr>
              <a:t>, for in due season we shall reap if we do not lose heart. 10 Therefore, as we have opportunity, </a:t>
            </a:r>
            <a:r>
              <a:rPr lang="en" sz="2000" i="1" u="sng">
                <a:solidFill>
                  <a:schemeClr val="dk1"/>
                </a:solidFill>
              </a:rPr>
              <a:t>let us do good to all</a:t>
            </a:r>
            <a:r>
              <a:rPr lang="en" sz="2000" i="1">
                <a:solidFill>
                  <a:schemeClr val="dk1"/>
                </a:solidFill>
              </a:rPr>
              <a:t>, especially to those who are of the household of faith.”</a:t>
            </a:r>
            <a:endParaRPr sz="2000" i="1">
              <a:solidFill>
                <a:schemeClr val="dk1"/>
              </a:solidFill>
            </a:endParaRPr>
          </a:p>
          <a:p>
            <a:pPr marL="457200" lvl="0" indent="-355600" algn="l" rtl="0">
              <a:lnSpc>
                <a:spcPct val="100000"/>
              </a:lnSpc>
              <a:spcBef>
                <a:spcPts val="0"/>
              </a:spcBef>
              <a:spcAft>
                <a:spcPts val="0"/>
              </a:spcAft>
              <a:buClr>
                <a:srgbClr val="FFFF00"/>
              </a:buClr>
              <a:buSzPts val="2000"/>
              <a:buChar char="●"/>
            </a:pPr>
            <a:r>
              <a:rPr lang="en" sz="2000" u="sng">
                <a:solidFill>
                  <a:srgbClr val="FFFF00"/>
                </a:solidFill>
              </a:rPr>
              <a:t>Heb.13:16</a:t>
            </a:r>
            <a:r>
              <a:rPr lang="en" sz="2000">
                <a:solidFill>
                  <a:srgbClr val="00FFFF"/>
                </a:solidFill>
              </a:rPr>
              <a:t> </a:t>
            </a:r>
            <a:r>
              <a:rPr lang="en" sz="2000" i="1">
                <a:solidFill>
                  <a:schemeClr val="dk1"/>
                </a:solidFill>
              </a:rPr>
              <a:t>“But </a:t>
            </a:r>
            <a:r>
              <a:rPr lang="en" sz="2000" i="1" u="sng">
                <a:solidFill>
                  <a:schemeClr val="dk1"/>
                </a:solidFill>
              </a:rPr>
              <a:t>do not forget to do good and to share</a:t>
            </a:r>
            <a:r>
              <a:rPr lang="en" sz="2000" i="1">
                <a:solidFill>
                  <a:schemeClr val="dk1"/>
                </a:solidFill>
              </a:rPr>
              <a:t>, for with such sacrifices God is well pleased.”</a:t>
            </a:r>
            <a:endParaRPr sz="2000" i="1">
              <a:solidFill>
                <a:schemeClr val="dk1"/>
              </a:solidFill>
            </a:endParaRPr>
          </a:p>
          <a:p>
            <a:pPr marL="457200" lvl="0" indent="-355600" algn="l" rtl="0">
              <a:lnSpc>
                <a:spcPct val="100000"/>
              </a:lnSpc>
              <a:spcBef>
                <a:spcPts val="0"/>
              </a:spcBef>
              <a:spcAft>
                <a:spcPts val="0"/>
              </a:spcAft>
              <a:buClr>
                <a:srgbClr val="00FFFF"/>
              </a:buClr>
              <a:buSzPts val="2000"/>
              <a:buChar char="●"/>
            </a:pPr>
            <a:r>
              <a:rPr lang="en" sz="2000">
                <a:solidFill>
                  <a:srgbClr val="00FFFF"/>
                </a:solidFill>
              </a:rPr>
              <a:t>But I humbly suggest that this truth does not only apply to we human beings.</a:t>
            </a:r>
            <a:endParaRPr sz="2000">
              <a:solidFill>
                <a:srgbClr val="00FFFF"/>
              </a:solidFill>
            </a:endParaRPr>
          </a:p>
          <a:p>
            <a:pPr marL="457200" lvl="0" indent="0" algn="l" rtl="0">
              <a:lnSpc>
                <a:spcPct val="100000"/>
              </a:lnSpc>
              <a:spcBef>
                <a:spcPts val="0"/>
              </a:spcBef>
              <a:spcAft>
                <a:spcPts val="0"/>
              </a:spcAft>
              <a:buNone/>
            </a:pPr>
            <a:endParaRPr sz="2000" u="sng">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2492</Words>
  <Application>Microsoft Office PowerPoint</Application>
  <PresentationFormat>On-screen Show (16:9)</PresentationFormat>
  <Paragraphs>75</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“GOOD” IS GREATER THAN “GREAT”</vt:lpstr>
      <vt:lpstr>DEFYING EXPECTATIONS</vt:lpstr>
      <vt:lpstr>“WHAT’S WRONG WITH THAT?”</vt:lpstr>
      <vt:lpstr>IT IS VANITY</vt:lpstr>
      <vt:lpstr>THERE IS ALWAYS A GREATER</vt:lpstr>
      <vt:lpstr>THE GREATNESS OF GOD</vt:lpstr>
      <vt:lpstr>WHO IS “THE BEST”?</vt:lpstr>
      <vt:lpstr>TO GOD, GOOD IS GREATER</vt:lpstr>
      <vt:lpstr>“BE GREAT” OR “BE GOOD”?</vt:lpstr>
      <vt:lpstr>THE GREAT GOODNESS OF GOD</vt:lpstr>
      <vt:lpstr>A GOOD GOD IS THE BEST GOD</vt:lpstr>
      <vt:lpstr>WHAT DO WE NEED 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IS GREATER THAN “GREAT”</dc:title>
  <dc:creator>Eric Bridge</dc:creator>
  <cp:lastModifiedBy>Eric Bridge</cp:lastModifiedBy>
  <cp:revision>1</cp:revision>
  <dcterms:modified xsi:type="dcterms:W3CDTF">2024-03-17T01:51:07Z</dcterms:modified>
</cp:coreProperties>
</file>