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b99aa5681e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b99aa5681e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99aa5681e_0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b99aa5681e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b99aa5681e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b99aa5681e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b99aa5681e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b99aa5681e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b99aa5681e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b99aa5681e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b99aa5681e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b99aa5681e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b99aa5681e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b99aa5681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b99aa5681e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b99aa5681e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b99aa5681e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b99aa5681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b99aa5681e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b99aa5681e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b99aa5681e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b99aa5681e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b99aa5681e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b99aa5681e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b99aa5681e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b99aa5681e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6625" y="0"/>
            <a:ext cx="9292200" cy="1525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Who was Hiel, and why should I care?</a:t>
            </a:r>
            <a:endParaRPr sz="6000" b="1">
              <a:solidFill>
                <a:srgbClr val="00FFFF"/>
              </a:solidFill>
            </a:endParaRPr>
          </a:p>
        </p:txBody>
      </p:sp>
      <p:sp>
        <p:nvSpPr>
          <p:cNvPr id="55" name="Google Shape;55;p13"/>
          <p:cNvSpPr txBox="1">
            <a:spLocks noGrp="1"/>
          </p:cNvSpPr>
          <p:nvPr>
            <p:ph type="subTitle" idx="1"/>
          </p:nvPr>
        </p:nvSpPr>
        <p:spPr>
          <a:xfrm>
            <a:off x="0" y="1525500"/>
            <a:ext cx="9144000" cy="36180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sz="2608" u="sng">
                <a:solidFill>
                  <a:srgbClr val="FFFF00"/>
                </a:solidFill>
              </a:rPr>
              <a:t>Josh.6:24-27</a:t>
            </a:r>
            <a:r>
              <a:rPr lang="en" sz="2608">
                <a:solidFill>
                  <a:schemeClr val="dk1"/>
                </a:solidFill>
              </a:rPr>
              <a:t> </a:t>
            </a:r>
            <a:r>
              <a:rPr lang="en" sz="2608">
                <a:solidFill>
                  <a:srgbClr val="00FFFF"/>
                </a:solidFill>
              </a:rPr>
              <a:t>(NKJV)</a:t>
            </a:r>
            <a:r>
              <a:rPr lang="en" sz="2608">
                <a:solidFill>
                  <a:schemeClr val="dk1"/>
                </a:solidFill>
              </a:rPr>
              <a:t> </a:t>
            </a:r>
            <a:r>
              <a:rPr lang="en" sz="2608" i="1">
                <a:solidFill>
                  <a:schemeClr val="dk1"/>
                </a:solidFill>
              </a:rPr>
              <a:t>“But they burned the city and all that was in it with fire. Only the silver and gold, and the vessels of bronze and iron, they put into the treasury of the house of the Lord. 25 And Joshua spared Rahab the harlot, her father’s household, and all that she had. So she dwells in Israel to this day, because she hid the messengers whom Joshua sent to spy out Jericho. 26 Then Joshua charged them at that time, saying, “</a:t>
            </a:r>
            <a:r>
              <a:rPr lang="en" sz="2608" i="1" u="sng">
                <a:solidFill>
                  <a:schemeClr val="dk1"/>
                </a:solidFill>
              </a:rPr>
              <a:t>Cursed be the man before the Lord who rises up and builds this city Jericho; he shall lay its foundation with his firstborn, and with his youngest he shall set up its gates</a:t>
            </a:r>
            <a:r>
              <a:rPr lang="en" sz="2608" i="1">
                <a:solidFill>
                  <a:schemeClr val="dk1"/>
                </a:solidFill>
              </a:rPr>
              <a:t>.” 27 So the Lord was with Joshua, and his fame spread throughout all the country.”</a:t>
            </a:r>
            <a:endParaRPr sz="2608"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27225" y="0"/>
            <a:ext cx="9407100" cy="51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 WAS SPOKEN BY A MAN”</a:t>
            </a:r>
            <a:endParaRPr sz="5000" b="1">
              <a:solidFill>
                <a:srgbClr val="00FFFF"/>
              </a:solidFill>
            </a:endParaRPr>
          </a:p>
        </p:txBody>
      </p:sp>
      <p:sp>
        <p:nvSpPr>
          <p:cNvPr id="109" name="Google Shape;109;p22"/>
          <p:cNvSpPr txBox="1">
            <a:spLocks noGrp="1"/>
          </p:cNvSpPr>
          <p:nvPr>
            <p:ph type="subTitle" idx="1"/>
          </p:nvPr>
        </p:nvSpPr>
        <p:spPr>
          <a:xfrm>
            <a:off x="-161075" y="439900"/>
            <a:ext cx="9366600" cy="4703700"/>
          </a:xfrm>
          <a:prstGeom prst="rect">
            <a:avLst/>
          </a:prstGeom>
        </p:spPr>
        <p:txBody>
          <a:bodyPr spcFirstLastPara="1" wrap="square" lIns="91425" tIns="91425" rIns="91425" bIns="91425" anchor="t" anchorCtr="0">
            <a:noAutofit/>
          </a:bodyPr>
          <a:lstStyle/>
          <a:p>
            <a:pPr marL="457200" lvl="0" indent="-377825" algn="l" rtl="0">
              <a:lnSpc>
                <a:spcPct val="80000"/>
              </a:lnSpc>
              <a:spcBef>
                <a:spcPts val="0"/>
              </a:spcBef>
              <a:spcAft>
                <a:spcPts val="0"/>
              </a:spcAft>
              <a:buClr>
                <a:srgbClr val="FFFF00"/>
              </a:buClr>
              <a:buSzPts val="2350"/>
              <a:buChar char="●"/>
            </a:pPr>
            <a:r>
              <a:rPr lang="en" sz="2350">
                <a:solidFill>
                  <a:srgbClr val="FFFF00"/>
                </a:solidFill>
              </a:rPr>
              <a:t>Maybe Hiel thought that this was just something Joshua said, and so the message wasn’t from God.  But was this true?</a:t>
            </a:r>
            <a:endParaRPr sz="2350">
              <a:solidFill>
                <a:srgbClr val="FFFF00"/>
              </a:solidFill>
            </a:endParaRPr>
          </a:p>
          <a:p>
            <a:pPr marL="457200" lvl="0" indent="-377825" algn="l" rtl="0">
              <a:lnSpc>
                <a:spcPct val="80000"/>
              </a:lnSpc>
              <a:spcBef>
                <a:spcPts val="0"/>
              </a:spcBef>
              <a:spcAft>
                <a:spcPts val="0"/>
              </a:spcAft>
              <a:buClr>
                <a:srgbClr val="FFFF00"/>
              </a:buClr>
              <a:buSzPts val="2350"/>
              <a:buChar char="●"/>
            </a:pPr>
            <a:r>
              <a:rPr lang="en" sz="2350" u="sng">
                <a:solidFill>
                  <a:srgbClr val="FFFF00"/>
                </a:solidFill>
              </a:rPr>
              <a:t>1 Ki.16:34</a:t>
            </a:r>
            <a:r>
              <a:rPr lang="en" sz="2350">
                <a:solidFill>
                  <a:srgbClr val="FFFF00"/>
                </a:solidFill>
              </a:rPr>
              <a:t> </a:t>
            </a:r>
            <a:r>
              <a:rPr lang="en" sz="2350" i="1">
                <a:solidFill>
                  <a:schemeClr val="dk1"/>
                </a:solidFill>
              </a:rPr>
              <a:t>“... </a:t>
            </a:r>
            <a:r>
              <a:rPr lang="en" sz="2350" i="1" u="sng">
                <a:solidFill>
                  <a:schemeClr val="dk1"/>
                </a:solidFill>
              </a:rPr>
              <a:t>according to the word of the Lord</a:t>
            </a:r>
            <a:r>
              <a:rPr lang="en" sz="2350" i="1">
                <a:solidFill>
                  <a:schemeClr val="dk1"/>
                </a:solidFill>
              </a:rPr>
              <a:t>, which </a:t>
            </a:r>
            <a:r>
              <a:rPr lang="en" sz="2350" i="1" u="sng">
                <a:solidFill>
                  <a:schemeClr val="dk1"/>
                </a:solidFill>
              </a:rPr>
              <a:t>He</a:t>
            </a:r>
            <a:r>
              <a:rPr lang="en" sz="2350" i="1">
                <a:solidFill>
                  <a:schemeClr val="dk1"/>
                </a:solidFill>
              </a:rPr>
              <a:t> had spoken through Joshua the son of Nun.”</a:t>
            </a:r>
            <a:endParaRPr sz="2350" i="1">
              <a:solidFill>
                <a:schemeClr val="dk1"/>
              </a:solidFill>
            </a:endParaRPr>
          </a:p>
          <a:p>
            <a:pPr marL="457200" lvl="0" indent="-377825" algn="l" rtl="0">
              <a:lnSpc>
                <a:spcPct val="80000"/>
              </a:lnSpc>
              <a:spcBef>
                <a:spcPts val="0"/>
              </a:spcBef>
              <a:spcAft>
                <a:spcPts val="0"/>
              </a:spcAft>
              <a:buClr>
                <a:srgbClr val="FFFF00"/>
              </a:buClr>
              <a:buSzPts val="2350"/>
              <a:buChar char="●"/>
            </a:pPr>
            <a:r>
              <a:rPr lang="en" sz="2350" u="sng">
                <a:solidFill>
                  <a:srgbClr val="FFFF00"/>
                </a:solidFill>
              </a:rPr>
              <a:t>Lk.10:16</a:t>
            </a:r>
            <a:r>
              <a:rPr lang="en" sz="2350">
                <a:solidFill>
                  <a:srgbClr val="FFFF00"/>
                </a:solidFill>
              </a:rPr>
              <a:t> (Jesus to His apostles) </a:t>
            </a:r>
            <a:r>
              <a:rPr lang="en" sz="2350" i="1">
                <a:solidFill>
                  <a:schemeClr val="dk1"/>
                </a:solidFill>
              </a:rPr>
              <a:t>“He who hears you hears Me, </a:t>
            </a:r>
            <a:r>
              <a:rPr lang="en" sz="2350" i="1" u="sng">
                <a:solidFill>
                  <a:schemeClr val="dk1"/>
                </a:solidFill>
              </a:rPr>
              <a:t>he who rejects you rejects Me</a:t>
            </a:r>
            <a:r>
              <a:rPr lang="en" sz="2350" i="1">
                <a:solidFill>
                  <a:schemeClr val="dk1"/>
                </a:solidFill>
              </a:rPr>
              <a:t>, and he who rejects Me rejects Him who sent Me.”</a:t>
            </a:r>
            <a:endParaRPr sz="2350" i="1">
              <a:solidFill>
                <a:schemeClr val="dk1"/>
              </a:solidFill>
            </a:endParaRPr>
          </a:p>
          <a:p>
            <a:pPr marL="457200" lvl="0" indent="-377825" algn="l" rtl="0">
              <a:lnSpc>
                <a:spcPct val="80000"/>
              </a:lnSpc>
              <a:spcBef>
                <a:spcPts val="0"/>
              </a:spcBef>
              <a:spcAft>
                <a:spcPts val="0"/>
              </a:spcAft>
              <a:buClr>
                <a:srgbClr val="FFFF00"/>
              </a:buClr>
              <a:buSzPts val="2350"/>
              <a:buChar char="●"/>
            </a:pPr>
            <a:r>
              <a:rPr lang="en" sz="2350" u="sng">
                <a:solidFill>
                  <a:srgbClr val="FFFF00"/>
                </a:solidFill>
              </a:rPr>
              <a:t>2 Cor.10:10-11</a:t>
            </a:r>
            <a:r>
              <a:rPr lang="en" sz="2350">
                <a:solidFill>
                  <a:srgbClr val="FFFF00"/>
                </a:solidFill>
              </a:rPr>
              <a:t> (Paul speaking of those who tried to discredit him) </a:t>
            </a:r>
            <a:r>
              <a:rPr lang="en" sz="2350" i="1">
                <a:solidFill>
                  <a:schemeClr val="dk1"/>
                </a:solidFill>
              </a:rPr>
              <a:t>“For his letters,” they say, “are weighty and powerful, but his bodily presence is weak, and his speech contemptible.” 11 Let such a person consider this, that </a:t>
            </a:r>
            <a:r>
              <a:rPr lang="en" sz="2350" i="1" u="sng">
                <a:solidFill>
                  <a:schemeClr val="dk1"/>
                </a:solidFill>
              </a:rPr>
              <a:t>what we are in word by letters when we are absent, such we will also be in deed when we are present</a:t>
            </a:r>
            <a:r>
              <a:rPr lang="en" sz="2350" i="1">
                <a:solidFill>
                  <a:schemeClr val="dk1"/>
                </a:solidFill>
              </a:rPr>
              <a:t>.”</a:t>
            </a:r>
            <a:endParaRPr sz="2350" i="1">
              <a:solidFill>
                <a:schemeClr val="dk1"/>
              </a:solidFill>
            </a:endParaRPr>
          </a:p>
          <a:p>
            <a:pPr marL="457200" lvl="0" indent="-377825" algn="l" rtl="0">
              <a:lnSpc>
                <a:spcPct val="80000"/>
              </a:lnSpc>
              <a:spcBef>
                <a:spcPts val="0"/>
              </a:spcBef>
              <a:spcAft>
                <a:spcPts val="0"/>
              </a:spcAft>
              <a:buClr>
                <a:srgbClr val="00FFFF"/>
              </a:buClr>
              <a:buSzPts val="2350"/>
              <a:buChar char="●"/>
            </a:pPr>
            <a:r>
              <a:rPr lang="en" sz="2350">
                <a:solidFill>
                  <a:srgbClr val="00FFFF"/>
                </a:solidFill>
              </a:rPr>
              <a:t>Doubting the authority or even authenticity of the human messenger does not change the truth of the message!  Also, doubting ONE messenger may seem reasonable, but all seven?!</a:t>
            </a:r>
            <a:endParaRPr sz="235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27225" y="0"/>
            <a:ext cx="9407100" cy="51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“IT WAS FOR OTHER PEOPLE”</a:t>
            </a:r>
            <a:endParaRPr sz="4800" b="1">
              <a:solidFill>
                <a:srgbClr val="00FFFF"/>
              </a:solidFill>
            </a:endParaRPr>
          </a:p>
        </p:txBody>
      </p:sp>
      <p:sp>
        <p:nvSpPr>
          <p:cNvPr id="115" name="Google Shape;115;p23"/>
          <p:cNvSpPr txBox="1">
            <a:spLocks noGrp="1"/>
          </p:cNvSpPr>
          <p:nvPr>
            <p:ph type="subTitle" idx="1"/>
          </p:nvPr>
        </p:nvSpPr>
        <p:spPr>
          <a:xfrm>
            <a:off x="-161075" y="439900"/>
            <a:ext cx="9366600" cy="47037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Perhaps Hiel thought that Joshua just meant that curse to be for those particular Israelites, and in their lifetimes.</a:t>
            </a:r>
            <a:endParaRPr sz="2000">
              <a:solidFill>
                <a:srgbClr val="FFFF00"/>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Acts 2:38-39</a:t>
            </a:r>
            <a:r>
              <a:rPr lang="en" sz="2000">
                <a:solidFill>
                  <a:srgbClr val="FFFF00"/>
                </a:solidFill>
              </a:rPr>
              <a:t> </a:t>
            </a:r>
            <a:r>
              <a:rPr lang="en" sz="2000" i="1">
                <a:solidFill>
                  <a:schemeClr val="dk1"/>
                </a:solidFill>
              </a:rPr>
              <a:t>“Then Peter said to them, “Repent, and let every one of you be baptized in the name of Jesus Christ for the remission of sins; and you shall receive the gift of the Holy Spirit. 39 For the promise is to you and to your children, </a:t>
            </a:r>
            <a:r>
              <a:rPr lang="en" sz="2000" i="1" u="sng">
                <a:solidFill>
                  <a:schemeClr val="dk1"/>
                </a:solidFill>
              </a:rPr>
              <a:t>and to all who are afar off</a:t>
            </a:r>
            <a:r>
              <a:rPr lang="en" sz="2000" i="1">
                <a:solidFill>
                  <a:schemeClr val="dk1"/>
                </a:solidFill>
              </a:rPr>
              <a:t>, as many as the Lord our God will call.”</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Acts 15:11</a:t>
            </a:r>
            <a:r>
              <a:rPr lang="en" sz="2000">
                <a:solidFill>
                  <a:srgbClr val="FFFF00"/>
                </a:solidFill>
              </a:rPr>
              <a:t> </a:t>
            </a:r>
            <a:r>
              <a:rPr lang="en" sz="2000" i="1">
                <a:solidFill>
                  <a:schemeClr val="dk1"/>
                </a:solidFill>
              </a:rPr>
              <a:t>“But we believe that through the grace of the Lord Jesus Christ </a:t>
            </a:r>
            <a:r>
              <a:rPr lang="en" sz="2000" i="1" u="sng">
                <a:solidFill>
                  <a:schemeClr val="dk1"/>
                </a:solidFill>
              </a:rPr>
              <a:t>we shall be saved in the same manner as they</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Acts 17:30-31</a:t>
            </a:r>
            <a:r>
              <a:rPr lang="en" sz="2000">
                <a:solidFill>
                  <a:srgbClr val="FFFF00"/>
                </a:solidFill>
              </a:rPr>
              <a:t> </a:t>
            </a:r>
            <a:r>
              <a:rPr lang="en" sz="2000" i="1">
                <a:solidFill>
                  <a:schemeClr val="dk1"/>
                </a:solidFill>
              </a:rPr>
              <a:t>“Truly, these times of ignorance God overlooked, but now commands </a:t>
            </a:r>
            <a:r>
              <a:rPr lang="en" sz="2000" i="1" u="sng">
                <a:solidFill>
                  <a:schemeClr val="dk1"/>
                </a:solidFill>
              </a:rPr>
              <a:t>all men everywhere</a:t>
            </a:r>
            <a:r>
              <a:rPr lang="en" sz="2000" i="1">
                <a:solidFill>
                  <a:schemeClr val="dk1"/>
                </a:solidFill>
              </a:rPr>
              <a:t> to repent, 31 because He has appointed a day on which He will judge </a:t>
            </a:r>
            <a:r>
              <a:rPr lang="en" sz="2000" i="1" u="sng">
                <a:solidFill>
                  <a:schemeClr val="dk1"/>
                </a:solidFill>
              </a:rPr>
              <a:t>the world</a:t>
            </a:r>
            <a:r>
              <a:rPr lang="en" sz="2000" i="1">
                <a:solidFill>
                  <a:schemeClr val="dk1"/>
                </a:solidFill>
              </a:rPr>
              <a:t> in righteousness by the Man whom He has ordained. He has given assurance of this </a:t>
            </a:r>
            <a:r>
              <a:rPr lang="en" sz="2000" i="1" u="sng">
                <a:solidFill>
                  <a:schemeClr val="dk1"/>
                </a:solidFill>
              </a:rPr>
              <a:t>to all</a:t>
            </a:r>
            <a:r>
              <a:rPr lang="en" sz="2000" i="1">
                <a:solidFill>
                  <a:schemeClr val="dk1"/>
                </a:solidFill>
              </a:rPr>
              <a:t> by raising Him from the dead.”</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Jude 3</a:t>
            </a:r>
            <a:r>
              <a:rPr lang="en" sz="2000">
                <a:solidFill>
                  <a:srgbClr val="FFFF00"/>
                </a:solidFill>
              </a:rPr>
              <a:t> </a:t>
            </a:r>
            <a:r>
              <a:rPr lang="en" sz="2000" i="1">
                <a:solidFill>
                  <a:schemeClr val="dk1"/>
                </a:solidFill>
              </a:rPr>
              <a:t>“Beloved, while I was very diligent to write to you concerning </a:t>
            </a:r>
            <a:r>
              <a:rPr lang="en" sz="2000" i="1" u="sng">
                <a:solidFill>
                  <a:schemeClr val="dk1"/>
                </a:solidFill>
              </a:rPr>
              <a:t>our common salvation</a:t>
            </a:r>
            <a:r>
              <a:rPr lang="en" sz="2000" i="1">
                <a:solidFill>
                  <a:schemeClr val="dk1"/>
                </a:solidFill>
              </a:rPr>
              <a:t>, I found it necessary to write to you exhorting you to contend earnestly for </a:t>
            </a:r>
            <a:r>
              <a:rPr lang="en" sz="2000" i="1" u="sng">
                <a:solidFill>
                  <a:schemeClr val="dk1"/>
                </a:solidFill>
              </a:rPr>
              <a:t>the</a:t>
            </a:r>
            <a:r>
              <a:rPr lang="en" sz="2000" i="1">
                <a:solidFill>
                  <a:schemeClr val="dk1"/>
                </a:solidFill>
              </a:rPr>
              <a:t> faith which was </a:t>
            </a:r>
            <a:r>
              <a:rPr lang="en" sz="2000" i="1" u="sng">
                <a:solidFill>
                  <a:schemeClr val="dk1"/>
                </a:solidFill>
              </a:rPr>
              <a:t>once for all</a:t>
            </a:r>
            <a:r>
              <a:rPr lang="en" sz="2000" i="1">
                <a:solidFill>
                  <a:schemeClr val="dk1"/>
                </a:solidFill>
              </a:rPr>
              <a:t> delivered to the saints.”</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The bible is clear that the gospel the very first Christians received on the day of Pentecost is the same gospel ALL men since that time will be judged by.</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27225" y="0"/>
            <a:ext cx="9407100" cy="51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 WAS A METAPHOR”</a:t>
            </a:r>
            <a:endParaRPr sz="5000" b="1">
              <a:solidFill>
                <a:srgbClr val="00FFFF"/>
              </a:solidFill>
            </a:endParaRPr>
          </a:p>
        </p:txBody>
      </p:sp>
      <p:sp>
        <p:nvSpPr>
          <p:cNvPr id="121" name="Google Shape;121;p24"/>
          <p:cNvSpPr txBox="1">
            <a:spLocks noGrp="1"/>
          </p:cNvSpPr>
          <p:nvPr>
            <p:ph type="subTitle" idx="1"/>
          </p:nvPr>
        </p:nvSpPr>
        <p:spPr>
          <a:xfrm>
            <a:off x="-161075" y="425025"/>
            <a:ext cx="9366600" cy="47187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a:solidFill>
                  <a:srgbClr val="FFFF00"/>
                </a:solidFill>
              </a:rPr>
              <a:t>Perhaps Hiel believed in God, but thought that this particular prophecy was somehow “symbolic” and not to be taken literally.  But what is the internal evidence for this belief?  The “burden of proof” is on the doubter.</a:t>
            </a:r>
            <a:endParaRPr sz="2100">
              <a:solidFill>
                <a:srgbClr val="FFFF00"/>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Rev.20:11-15</a:t>
            </a:r>
            <a:r>
              <a:rPr lang="en" sz="2100">
                <a:solidFill>
                  <a:srgbClr val="FFFF00"/>
                </a:solidFill>
              </a:rPr>
              <a:t> </a:t>
            </a:r>
            <a:r>
              <a:rPr lang="en" sz="2100" i="1">
                <a:solidFill>
                  <a:schemeClr val="dk1"/>
                </a:solidFill>
              </a:rPr>
              <a:t>“Then I saw a great white throne and Him who sat on it, from whose face the earth and the heaven fled away. And there was found no place for them. 12 And I saw the dead, small and great, standing before God, and books were opened. And another book was opened, which is the Book of Life. And the dead were judged according to their works, by the things which were written in the books. 13 The sea gave up the dead who were in it, and Death and Hades delivered up the dead who were in them. And they were judged, each one according to his works. 14 Then Death and Hades were cast into the lake of fire. This is the second death. 15 And anyone not found written in the Book of Life was cast into the lake of fire.”</a:t>
            </a:r>
            <a:r>
              <a:rPr lang="en" sz="2100">
                <a:solidFill>
                  <a:schemeClr val="dk1"/>
                </a:solidFill>
              </a:rPr>
              <a:t>  </a:t>
            </a:r>
            <a:r>
              <a:rPr lang="en" sz="2100">
                <a:solidFill>
                  <a:srgbClr val="00FFFF"/>
                </a:solidFill>
              </a:rPr>
              <a:t>If metaphor, then what truth is it telling?</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Jn.5:46-47</a:t>
            </a:r>
            <a:r>
              <a:rPr lang="en" sz="2100">
                <a:solidFill>
                  <a:srgbClr val="FFFF00"/>
                </a:solidFill>
              </a:rPr>
              <a:t> </a:t>
            </a:r>
            <a:r>
              <a:rPr lang="en" sz="2100" i="1">
                <a:solidFill>
                  <a:schemeClr val="dk1"/>
                </a:solidFill>
              </a:rPr>
              <a:t>“For if you believed Moses, you would believe Me; for </a:t>
            </a:r>
            <a:r>
              <a:rPr lang="en" sz="2100" i="1" u="sng">
                <a:solidFill>
                  <a:schemeClr val="dk1"/>
                </a:solidFill>
              </a:rPr>
              <a:t>he wrote about Me</a:t>
            </a:r>
            <a:r>
              <a:rPr lang="en" sz="2100" i="1">
                <a:solidFill>
                  <a:schemeClr val="dk1"/>
                </a:solidFill>
              </a:rPr>
              <a:t>. 47 But </a:t>
            </a:r>
            <a:r>
              <a:rPr lang="en" sz="2100" i="1" u="sng">
                <a:solidFill>
                  <a:schemeClr val="dk1"/>
                </a:solidFill>
              </a:rPr>
              <a:t>if you do not believe his writings, how will you believe My words</a:t>
            </a:r>
            <a:r>
              <a:rPr lang="en" sz="2100" i="1">
                <a:solidFill>
                  <a:schemeClr val="dk1"/>
                </a:solidFill>
              </a:rPr>
              <a:t>?”</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Our 7 prophets spoke like historians and biographers, NOT story-tellers!</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27225" y="0"/>
            <a:ext cx="9407100" cy="51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“IT IS A LIE - I DON’T BELIEVE”</a:t>
            </a:r>
            <a:endParaRPr sz="4800" b="1">
              <a:solidFill>
                <a:srgbClr val="00FFFF"/>
              </a:solidFill>
            </a:endParaRPr>
          </a:p>
        </p:txBody>
      </p:sp>
      <p:sp>
        <p:nvSpPr>
          <p:cNvPr id="127" name="Google Shape;127;p25"/>
          <p:cNvSpPr txBox="1">
            <a:spLocks noGrp="1"/>
          </p:cNvSpPr>
          <p:nvPr>
            <p:ph type="subTitle" idx="1"/>
          </p:nvPr>
        </p:nvSpPr>
        <p:spPr>
          <a:xfrm>
            <a:off x="-161075" y="425025"/>
            <a:ext cx="9366600" cy="47187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a:solidFill>
                  <a:srgbClr val="FFFF00"/>
                </a:solidFill>
              </a:rPr>
              <a:t>At the end of the day, it’s possible that Hiel, even though a Jew, knew all about what was written in Joshua, but never believed a word of it.</a:t>
            </a:r>
            <a:endParaRPr sz="2100">
              <a:solidFill>
                <a:srgbClr val="FFFF00"/>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Did Jesus believe what was recorded in the Old Testament?  Absolutely!  He spoke about the </a:t>
            </a:r>
            <a:r>
              <a:rPr lang="en" sz="2100" u="sng">
                <a:solidFill>
                  <a:srgbClr val="00FFFF"/>
                </a:solidFill>
              </a:rPr>
              <a:t>certainty</a:t>
            </a:r>
            <a:r>
              <a:rPr lang="en" sz="2100">
                <a:solidFill>
                  <a:srgbClr val="00FFFF"/>
                </a:solidFill>
              </a:rPr>
              <a:t> of such events and people as Creation, the devil, angels, Abel, Noah, Jonah and the great fish, Naaman, Sodom and Gomorrah, Lot’s wife, the burning bush, Abraham, David, Solomon, etc.</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Is.47:10</a:t>
            </a:r>
            <a:r>
              <a:rPr lang="en" sz="2100">
                <a:solidFill>
                  <a:srgbClr val="FFFF00"/>
                </a:solidFill>
              </a:rPr>
              <a:t> </a:t>
            </a:r>
            <a:r>
              <a:rPr lang="en" sz="2100" i="1">
                <a:solidFill>
                  <a:schemeClr val="dk1"/>
                </a:solidFill>
              </a:rPr>
              <a:t>“For you have trusted in your wickedness; You have said, ‘</a:t>
            </a:r>
            <a:r>
              <a:rPr lang="en" sz="2100" i="1" u="sng">
                <a:solidFill>
                  <a:schemeClr val="dk1"/>
                </a:solidFill>
              </a:rPr>
              <a:t>No one sees me</a:t>
            </a:r>
            <a:r>
              <a:rPr lang="en" sz="2100" i="1">
                <a:solidFill>
                  <a:schemeClr val="dk1"/>
                </a:solidFill>
              </a:rPr>
              <a:t>’; Your wisdom and your knowledge have warped you; And you have said in your heart, ‘</a:t>
            </a:r>
            <a:r>
              <a:rPr lang="en" sz="2100" i="1" u="sng">
                <a:solidFill>
                  <a:schemeClr val="dk1"/>
                </a:solidFill>
              </a:rPr>
              <a:t>I am, and there is no one else besides me</a:t>
            </a:r>
            <a:r>
              <a:rPr lang="en" sz="2100" i="1">
                <a:solidFill>
                  <a:schemeClr val="dk1"/>
                </a:solidFill>
              </a:rPr>
              <a:t>.”</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1 Jn.5:10</a:t>
            </a:r>
            <a:r>
              <a:rPr lang="en" sz="2100">
                <a:solidFill>
                  <a:srgbClr val="FFFF00"/>
                </a:solidFill>
              </a:rPr>
              <a:t> </a:t>
            </a:r>
            <a:r>
              <a:rPr lang="en" sz="2100" i="1">
                <a:solidFill>
                  <a:schemeClr val="dk1"/>
                </a:solidFill>
              </a:rPr>
              <a:t>“He who believes in the Son of God has the witness in himself; he who does not believe God has made Him a liar, because </a:t>
            </a:r>
            <a:r>
              <a:rPr lang="en" sz="2100" i="1" u="sng">
                <a:solidFill>
                  <a:schemeClr val="dk1"/>
                </a:solidFill>
              </a:rPr>
              <a:t>he has not believed the testimony that God has given of His Son</a:t>
            </a:r>
            <a:r>
              <a:rPr lang="en" sz="2100" i="1">
                <a:solidFill>
                  <a:schemeClr val="dk1"/>
                </a:solidFill>
              </a:rPr>
              <a:t>.”</a:t>
            </a:r>
            <a:endParaRPr sz="2100" i="1">
              <a:solidFill>
                <a:schemeClr val="dk1"/>
              </a:solidFill>
            </a:endParaRPr>
          </a:p>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Mk.16:16</a:t>
            </a:r>
            <a:r>
              <a:rPr lang="en" sz="2100">
                <a:solidFill>
                  <a:srgbClr val="FFFF00"/>
                </a:solidFill>
              </a:rPr>
              <a:t> </a:t>
            </a:r>
            <a:r>
              <a:rPr lang="en" sz="2100" i="1">
                <a:solidFill>
                  <a:schemeClr val="dk1"/>
                </a:solidFill>
              </a:rPr>
              <a:t>“</a:t>
            </a:r>
            <a:r>
              <a:rPr lang="en" sz="2100" i="1" u="sng">
                <a:solidFill>
                  <a:schemeClr val="dk1"/>
                </a:solidFill>
              </a:rPr>
              <a:t>He who believes and is baptized will be saved</a:t>
            </a:r>
            <a:r>
              <a:rPr lang="en" sz="2100" i="1">
                <a:solidFill>
                  <a:schemeClr val="dk1"/>
                </a:solidFill>
              </a:rPr>
              <a:t>; but he who does not believe will be condemned.”</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It is absolutely our right to NOT believe what has been prophesied about a coming day of judgment.  But does our not believing in it in any way affect whether or not it is true, or will happen?  Some have said “God said it.  I believe it.  That settles it.”  NO!  “God said it.  THAT settles it!”</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27225" y="0"/>
            <a:ext cx="9407100" cy="42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200" b="1">
                <a:solidFill>
                  <a:srgbClr val="00FFFF"/>
                </a:solidFill>
              </a:rPr>
              <a:t>DO </a:t>
            </a:r>
            <a:r>
              <a:rPr lang="en" sz="4200" b="1" u="sng">
                <a:solidFill>
                  <a:srgbClr val="00FFFF"/>
                </a:solidFill>
              </a:rPr>
              <a:t>YOU</a:t>
            </a:r>
            <a:r>
              <a:rPr lang="en" sz="4200" b="1">
                <a:solidFill>
                  <a:srgbClr val="00FFFF"/>
                </a:solidFill>
              </a:rPr>
              <a:t> BELIEVE THE PROPHETS?</a:t>
            </a:r>
            <a:endParaRPr sz="4200" b="1">
              <a:solidFill>
                <a:srgbClr val="00FFFF"/>
              </a:solidFill>
            </a:endParaRPr>
          </a:p>
        </p:txBody>
      </p:sp>
      <p:sp>
        <p:nvSpPr>
          <p:cNvPr id="133" name="Google Shape;133;p26"/>
          <p:cNvSpPr txBox="1">
            <a:spLocks noGrp="1"/>
          </p:cNvSpPr>
          <p:nvPr>
            <p:ph type="subTitle" idx="1"/>
          </p:nvPr>
        </p:nvSpPr>
        <p:spPr>
          <a:xfrm>
            <a:off x="-161075" y="425025"/>
            <a:ext cx="9366600" cy="47187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u="sng">
                <a:solidFill>
                  <a:srgbClr val="FFFF00"/>
                </a:solidFill>
              </a:rPr>
              <a:t>Acts 26:25-28</a:t>
            </a:r>
            <a:r>
              <a:rPr lang="en" sz="2100">
                <a:solidFill>
                  <a:srgbClr val="FFFF00"/>
                </a:solidFill>
              </a:rPr>
              <a:t> (Paul) </a:t>
            </a:r>
            <a:r>
              <a:rPr lang="en" sz="2100" i="1">
                <a:solidFill>
                  <a:schemeClr val="dk1"/>
                </a:solidFill>
              </a:rPr>
              <a:t>“…I am not mad, most noble Festus, but speak </a:t>
            </a:r>
            <a:r>
              <a:rPr lang="en" sz="2100" i="1" u="sng">
                <a:solidFill>
                  <a:schemeClr val="dk1"/>
                </a:solidFill>
              </a:rPr>
              <a:t>the words of truth and reason</a:t>
            </a:r>
            <a:r>
              <a:rPr lang="en" sz="2100" i="1">
                <a:solidFill>
                  <a:schemeClr val="dk1"/>
                </a:solidFill>
              </a:rPr>
              <a:t>. 26 For the king, before whom I also speak freely, knows these things; for I am convinced that none of these things escapes his attention, since this thing was not done in a corner. 27 King Agrippa, </a:t>
            </a:r>
            <a:r>
              <a:rPr lang="en" sz="2100" i="1" u="sng">
                <a:solidFill>
                  <a:schemeClr val="dk1"/>
                </a:solidFill>
              </a:rPr>
              <a:t>do you believe the prophets</a:t>
            </a:r>
            <a:r>
              <a:rPr lang="en" sz="2100" i="1">
                <a:solidFill>
                  <a:schemeClr val="dk1"/>
                </a:solidFill>
              </a:rPr>
              <a:t>? </a:t>
            </a:r>
            <a:r>
              <a:rPr lang="en" sz="2100" i="1" u="sng">
                <a:solidFill>
                  <a:schemeClr val="dk1"/>
                </a:solidFill>
              </a:rPr>
              <a:t>I know that you do believe</a:t>
            </a:r>
            <a:r>
              <a:rPr lang="en" sz="2100" i="1">
                <a:solidFill>
                  <a:schemeClr val="dk1"/>
                </a:solidFill>
              </a:rPr>
              <a:t>.” 28 Then Agrippa said to Paul, “You </a:t>
            </a:r>
            <a:r>
              <a:rPr lang="en" sz="2100" i="1" u="sng">
                <a:solidFill>
                  <a:schemeClr val="dk1"/>
                </a:solidFill>
              </a:rPr>
              <a:t>almost</a:t>
            </a:r>
            <a:r>
              <a:rPr lang="en" sz="2100" i="1">
                <a:solidFill>
                  <a:schemeClr val="dk1"/>
                </a:solidFill>
              </a:rPr>
              <a:t> persuade me to become a Christian.”</a:t>
            </a:r>
            <a:endParaRPr sz="2100" i="1">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I asked </a:t>
            </a:r>
            <a:r>
              <a:rPr lang="en" sz="2100">
                <a:solidFill>
                  <a:srgbClr val="FFFF00"/>
                </a:solidFill>
              </a:rPr>
              <a:t>“Who was Hiel, and why should I care?”</a:t>
            </a:r>
            <a:r>
              <a:rPr lang="en" sz="2100">
                <a:solidFill>
                  <a:srgbClr val="00FFFF"/>
                </a:solidFill>
              </a:rPr>
              <a:t>  I have tried to give a fair treatment of every reason that Hiel might have gone ahead and rebuilt Jericho.  And those are the VERY SAME REASONS that many today do not believe those seven N.T. prophets who ALL say, without any disagreement, that there is a day of judgment coming upon all men.</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a:solidFill>
                  <a:srgbClr val="FFFF00"/>
                </a:solidFill>
              </a:rPr>
              <a:t>No matter what Hiel’s reasons were, not one of them changed the outcome, and his children lost their lives because of his very unwise choice.  And indeed if you yourself reject God’s word, it’s not just your own salvation you could be putting at risk!</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Please don’t just be </a:t>
            </a:r>
            <a:r>
              <a:rPr lang="en" sz="2100" i="1">
                <a:solidFill>
                  <a:schemeClr val="dk1"/>
                </a:solidFill>
              </a:rPr>
              <a:t>“almost persuaded”</a:t>
            </a:r>
            <a:r>
              <a:rPr lang="en" sz="2100">
                <a:solidFill>
                  <a:schemeClr val="dk1"/>
                </a:solidFill>
              </a:rPr>
              <a:t> like Agrippa, because almost is still so far!  If you have something holding you back, let’s talk about that.</a:t>
            </a:r>
            <a:endParaRPr sz="21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86625" y="0"/>
            <a:ext cx="9292200" cy="50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DOES THAT MEAN?</a:t>
            </a:r>
            <a:endParaRPr sz="5000" b="1">
              <a:solidFill>
                <a:srgbClr val="00FFFF"/>
              </a:solidFill>
            </a:endParaRPr>
          </a:p>
        </p:txBody>
      </p:sp>
      <p:sp>
        <p:nvSpPr>
          <p:cNvPr id="61" name="Google Shape;61;p14"/>
          <p:cNvSpPr txBox="1">
            <a:spLocks noGrp="1"/>
          </p:cNvSpPr>
          <p:nvPr>
            <p:ph type="subTitle" idx="1"/>
          </p:nvPr>
        </p:nvSpPr>
        <p:spPr>
          <a:xfrm>
            <a:off x="-148125" y="473750"/>
            <a:ext cx="9292200" cy="4669500"/>
          </a:xfrm>
          <a:prstGeom prst="rect">
            <a:avLst/>
          </a:prstGeom>
        </p:spPr>
        <p:txBody>
          <a:bodyPr spcFirstLastPara="1" wrap="square" lIns="91425" tIns="91425" rIns="91425" bIns="91425" anchor="t" anchorCtr="0">
            <a:noAutofit/>
          </a:bodyPr>
          <a:lstStyle/>
          <a:p>
            <a:pPr marL="457200" lvl="0" indent="-377825" algn="l" rtl="0">
              <a:lnSpc>
                <a:spcPct val="80000"/>
              </a:lnSpc>
              <a:spcBef>
                <a:spcPts val="0"/>
              </a:spcBef>
              <a:spcAft>
                <a:spcPts val="0"/>
              </a:spcAft>
              <a:buClr>
                <a:srgbClr val="FFFF00"/>
              </a:buClr>
              <a:buSzPts val="2350"/>
              <a:buChar char="●"/>
            </a:pPr>
            <a:r>
              <a:rPr lang="en" sz="2350">
                <a:solidFill>
                  <a:srgbClr val="FFFF00"/>
                </a:solidFill>
              </a:rPr>
              <a:t>Joshua is pronouncing a curse, a prophetic judgment of punishment from God, upon anyone who would later seek to rebuild this destroyed and burned city.</a:t>
            </a:r>
            <a:endParaRPr sz="2350">
              <a:solidFill>
                <a:srgbClr val="FFFF00"/>
              </a:solidFill>
            </a:endParaRPr>
          </a:p>
          <a:p>
            <a:pPr marL="457200" lvl="0" indent="-377825" algn="l" rtl="0">
              <a:lnSpc>
                <a:spcPct val="80000"/>
              </a:lnSpc>
              <a:spcBef>
                <a:spcPts val="0"/>
              </a:spcBef>
              <a:spcAft>
                <a:spcPts val="0"/>
              </a:spcAft>
              <a:buClr>
                <a:schemeClr val="dk1"/>
              </a:buClr>
              <a:buSzPts val="2350"/>
              <a:buChar char="●"/>
            </a:pPr>
            <a:r>
              <a:rPr lang="en" sz="2350">
                <a:solidFill>
                  <a:schemeClr val="dk1"/>
                </a:solidFill>
              </a:rPr>
              <a:t>Specifically, the curse says that if a man seeks to rebuild Jericho, their eldest child will die during the beginning of the construction, and their youngest child will die during the final construction phase - when the gates are added.</a:t>
            </a:r>
            <a:endParaRPr sz="2350">
              <a:solidFill>
                <a:schemeClr val="dk1"/>
              </a:solidFill>
            </a:endParaRPr>
          </a:p>
          <a:p>
            <a:pPr marL="457200" lvl="0" indent="-377825" algn="l" rtl="0">
              <a:lnSpc>
                <a:spcPct val="80000"/>
              </a:lnSpc>
              <a:spcBef>
                <a:spcPts val="0"/>
              </a:spcBef>
              <a:spcAft>
                <a:spcPts val="0"/>
              </a:spcAft>
              <a:buClr>
                <a:srgbClr val="00FFFF"/>
              </a:buClr>
              <a:buSzPts val="2350"/>
              <a:buChar char="●"/>
            </a:pPr>
            <a:r>
              <a:rPr lang="en" sz="2350">
                <a:solidFill>
                  <a:srgbClr val="00FFFF"/>
                </a:solidFill>
              </a:rPr>
              <a:t>Jericho lies there as a desolate heap of ruins, in the territory of Benjamin (not many miles from Jerusalem), for the next FIVE HUNDRED YEARS.  During the conquest, all the judges, the entire united kingdom, and several generations of the divided kingdom too.</a:t>
            </a:r>
            <a:endParaRPr sz="2350">
              <a:solidFill>
                <a:srgbClr val="00FFFF"/>
              </a:solidFill>
            </a:endParaRPr>
          </a:p>
          <a:p>
            <a:pPr marL="457200" lvl="0" indent="-377825" algn="l" rtl="0">
              <a:lnSpc>
                <a:spcPct val="80000"/>
              </a:lnSpc>
              <a:spcBef>
                <a:spcPts val="0"/>
              </a:spcBef>
              <a:spcAft>
                <a:spcPts val="0"/>
              </a:spcAft>
              <a:buClr>
                <a:srgbClr val="FFFF00"/>
              </a:buClr>
              <a:buSzPts val="2350"/>
              <a:buChar char="●"/>
            </a:pPr>
            <a:r>
              <a:rPr lang="en" sz="2350">
                <a:solidFill>
                  <a:srgbClr val="FFFF00"/>
                </a:solidFill>
              </a:rPr>
              <a:t>God’s people had a healthy respect for this curse, to NOT rebuild Jericho during all those years.  God wanted the ruins of Jericho and its fallen walls to serve as a reminder of His power for all time.</a:t>
            </a:r>
            <a:endParaRPr sz="235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86625" y="0"/>
            <a:ext cx="9292200" cy="50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JEWISH MAN NAMED HIEL</a:t>
            </a:r>
            <a:endParaRPr sz="5000" b="1">
              <a:solidFill>
                <a:srgbClr val="00FFFF"/>
              </a:solidFill>
            </a:endParaRPr>
          </a:p>
        </p:txBody>
      </p:sp>
      <p:sp>
        <p:nvSpPr>
          <p:cNvPr id="67" name="Google Shape;67;p15"/>
          <p:cNvSpPr txBox="1">
            <a:spLocks noGrp="1"/>
          </p:cNvSpPr>
          <p:nvPr>
            <p:ph type="subTitle" idx="1"/>
          </p:nvPr>
        </p:nvSpPr>
        <p:spPr>
          <a:xfrm>
            <a:off x="-161075" y="385775"/>
            <a:ext cx="9366600" cy="4757400"/>
          </a:xfrm>
          <a:prstGeom prst="rect">
            <a:avLst/>
          </a:prstGeom>
        </p:spPr>
        <p:txBody>
          <a:bodyPr spcFirstLastPara="1" wrap="square" lIns="91425" tIns="91425" rIns="91425" bIns="91425" anchor="t" anchorCtr="0">
            <a:noAutofit/>
          </a:bodyPr>
          <a:lstStyle/>
          <a:p>
            <a:pPr marL="457200" lvl="0" indent="-381000" algn="l" rtl="0">
              <a:lnSpc>
                <a:spcPct val="80000"/>
              </a:lnSpc>
              <a:spcBef>
                <a:spcPts val="0"/>
              </a:spcBef>
              <a:spcAft>
                <a:spcPts val="0"/>
              </a:spcAft>
              <a:buClr>
                <a:srgbClr val="FFFF00"/>
              </a:buClr>
              <a:buSzPts val="2400"/>
              <a:buChar char="●"/>
            </a:pPr>
            <a:r>
              <a:rPr lang="en" sz="2400">
                <a:solidFill>
                  <a:srgbClr val="FFFF00"/>
                </a:solidFill>
              </a:rPr>
              <a:t>After 500 years pass, in the reign of King Ahab (a wicked king) in the northern kingdom of Israel, and Jehoshaphat (a righteous king) in the southern kingdom of Judah, we are introduced to a Hebrew man named “Hiel”.  His name means “God lives.”</a:t>
            </a:r>
            <a:endParaRPr sz="2400">
              <a:solidFill>
                <a:srgbClr val="FFFF00"/>
              </a:solidFill>
            </a:endParaRPr>
          </a:p>
          <a:p>
            <a:pPr marL="457200" lvl="0" indent="-381000" algn="l" rtl="0">
              <a:lnSpc>
                <a:spcPct val="80000"/>
              </a:lnSpc>
              <a:spcBef>
                <a:spcPts val="0"/>
              </a:spcBef>
              <a:spcAft>
                <a:spcPts val="0"/>
              </a:spcAft>
              <a:buClr>
                <a:schemeClr val="dk1"/>
              </a:buClr>
              <a:buSzPts val="2400"/>
              <a:buChar char="●"/>
            </a:pPr>
            <a:r>
              <a:rPr lang="en" sz="2400">
                <a:solidFill>
                  <a:schemeClr val="dk1"/>
                </a:solidFill>
              </a:rPr>
              <a:t>He is from the town of Bethel, a famous Jewish town which is on the border of Ephraim (in the north) and Benjamin (in the south).  Bethel is just 12 few miles from the ruins of Jericho.</a:t>
            </a:r>
            <a:endParaRPr sz="2400">
              <a:solidFill>
                <a:schemeClr val="dk1"/>
              </a:solidFill>
            </a:endParaRPr>
          </a:p>
          <a:p>
            <a:pPr marL="457200" lvl="0" indent="-381000" algn="l" rtl="0">
              <a:lnSpc>
                <a:spcPct val="80000"/>
              </a:lnSpc>
              <a:spcBef>
                <a:spcPts val="0"/>
              </a:spcBef>
              <a:spcAft>
                <a:spcPts val="0"/>
              </a:spcAft>
              <a:buClr>
                <a:srgbClr val="00FFFF"/>
              </a:buClr>
              <a:buSzPts val="2400"/>
              <a:buChar char="●"/>
            </a:pPr>
            <a:r>
              <a:rPr lang="en" sz="2400">
                <a:solidFill>
                  <a:srgbClr val="00FFFF"/>
                </a:solidFill>
              </a:rPr>
              <a:t>We only know the names of two of his children(for good reason).  His eldest, a son, was named Abiram, which means “My father is exalted.”  His youngest, also a son, was named Segub, which means “Fortified, or raised up.”  And then read what Hiel does.</a:t>
            </a:r>
            <a:endParaRPr sz="2400">
              <a:solidFill>
                <a:srgbClr val="00FFFF"/>
              </a:solidFill>
            </a:endParaRPr>
          </a:p>
          <a:p>
            <a:pPr marL="457200" lvl="0" indent="-381000" algn="l" rtl="0">
              <a:lnSpc>
                <a:spcPct val="80000"/>
              </a:lnSpc>
              <a:spcBef>
                <a:spcPts val="0"/>
              </a:spcBef>
              <a:spcAft>
                <a:spcPts val="0"/>
              </a:spcAft>
              <a:buClr>
                <a:srgbClr val="FFFF00"/>
              </a:buClr>
              <a:buSzPts val="2400"/>
              <a:buChar char="●"/>
            </a:pPr>
            <a:r>
              <a:rPr lang="en" sz="2400" u="sng">
                <a:solidFill>
                  <a:srgbClr val="FFFF00"/>
                </a:solidFill>
              </a:rPr>
              <a:t>1 Ki.16:34</a:t>
            </a:r>
            <a:r>
              <a:rPr lang="en" sz="2400">
                <a:solidFill>
                  <a:srgbClr val="FFFF00"/>
                </a:solidFill>
              </a:rPr>
              <a:t> </a:t>
            </a:r>
            <a:r>
              <a:rPr lang="en" sz="2400" i="1">
                <a:solidFill>
                  <a:schemeClr val="dk1"/>
                </a:solidFill>
              </a:rPr>
              <a:t>“In his</a:t>
            </a:r>
            <a:r>
              <a:rPr lang="en" sz="2400">
                <a:solidFill>
                  <a:srgbClr val="FFFF00"/>
                </a:solidFill>
              </a:rPr>
              <a:t> (King Ahab’s) </a:t>
            </a:r>
            <a:r>
              <a:rPr lang="en" sz="2400" i="1">
                <a:solidFill>
                  <a:schemeClr val="dk1"/>
                </a:solidFill>
              </a:rPr>
              <a:t>days Hiel of Bethel built Jericho. </a:t>
            </a:r>
            <a:r>
              <a:rPr lang="en" sz="2400" i="1" u="sng">
                <a:solidFill>
                  <a:schemeClr val="dk1"/>
                </a:solidFill>
              </a:rPr>
              <a:t>He laid its foundation with Abiram his firstborn</a:t>
            </a:r>
            <a:r>
              <a:rPr lang="en" sz="2400" i="1">
                <a:solidFill>
                  <a:schemeClr val="dk1"/>
                </a:solidFill>
              </a:rPr>
              <a:t>, and </a:t>
            </a:r>
            <a:r>
              <a:rPr lang="en" sz="2400" i="1" u="sng">
                <a:solidFill>
                  <a:schemeClr val="dk1"/>
                </a:solidFill>
              </a:rPr>
              <a:t>with his youngest son Segub he set up its gates</a:t>
            </a:r>
            <a:r>
              <a:rPr lang="en" sz="2400" i="1">
                <a:solidFill>
                  <a:schemeClr val="dk1"/>
                </a:solidFill>
              </a:rPr>
              <a:t>, </a:t>
            </a:r>
            <a:r>
              <a:rPr lang="en" sz="2400" i="1" u="sng">
                <a:solidFill>
                  <a:schemeClr val="dk1"/>
                </a:solidFill>
              </a:rPr>
              <a:t>according to the word of the Lord</a:t>
            </a:r>
            <a:r>
              <a:rPr lang="en" sz="2400" i="1">
                <a:solidFill>
                  <a:schemeClr val="dk1"/>
                </a:solidFill>
              </a:rPr>
              <a:t>, </a:t>
            </a:r>
            <a:r>
              <a:rPr lang="en" sz="2400" i="1" u="sng">
                <a:solidFill>
                  <a:schemeClr val="dk1"/>
                </a:solidFill>
              </a:rPr>
              <a:t>which He had spoken through Joshua</a:t>
            </a:r>
            <a:r>
              <a:rPr lang="en" sz="2400" i="1">
                <a:solidFill>
                  <a:schemeClr val="dk1"/>
                </a:solidFill>
              </a:rPr>
              <a:t> the son of Nun.”</a:t>
            </a:r>
            <a:r>
              <a:rPr lang="en" sz="2400">
                <a:solidFill>
                  <a:schemeClr val="dk1"/>
                </a:solidFill>
              </a:rPr>
              <a:t>  </a:t>
            </a:r>
            <a:endParaRPr sz="24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86625" y="0"/>
            <a:ext cx="9292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SO MANY QUESTIONS!</a:t>
            </a:r>
            <a:endParaRPr sz="5000" b="1">
              <a:solidFill>
                <a:srgbClr val="00FFFF"/>
              </a:solidFill>
            </a:endParaRPr>
          </a:p>
        </p:txBody>
      </p:sp>
      <p:sp>
        <p:nvSpPr>
          <p:cNvPr id="73" name="Google Shape;73;p16"/>
          <p:cNvSpPr txBox="1">
            <a:spLocks noGrp="1"/>
          </p:cNvSpPr>
          <p:nvPr>
            <p:ph type="subTitle" idx="1"/>
          </p:nvPr>
        </p:nvSpPr>
        <p:spPr>
          <a:xfrm>
            <a:off x="-161075" y="427725"/>
            <a:ext cx="9366600" cy="4715400"/>
          </a:xfrm>
          <a:prstGeom prst="rect">
            <a:avLst/>
          </a:prstGeom>
        </p:spPr>
        <p:txBody>
          <a:bodyPr spcFirstLastPara="1" wrap="square" lIns="91425" tIns="91425" rIns="91425" bIns="91425" anchor="t" anchorCtr="0">
            <a:noAutofit/>
          </a:bodyPr>
          <a:lstStyle/>
          <a:p>
            <a:pPr marL="457200" lvl="0" indent="-377825" algn="l" rtl="0">
              <a:lnSpc>
                <a:spcPct val="80000"/>
              </a:lnSpc>
              <a:spcBef>
                <a:spcPts val="0"/>
              </a:spcBef>
              <a:spcAft>
                <a:spcPts val="0"/>
              </a:spcAft>
              <a:buClr>
                <a:srgbClr val="FFFF00"/>
              </a:buClr>
              <a:buSzPts val="2350"/>
              <a:buChar char="●"/>
            </a:pPr>
            <a:r>
              <a:rPr lang="en" sz="2350">
                <a:solidFill>
                  <a:srgbClr val="FFFF00"/>
                </a:solidFill>
              </a:rPr>
              <a:t>That’s it!  That’s all we know about Hiel and his sons.  And the inquisitive side of me has so many questions about this.</a:t>
            </a:r>
            <a:endParaRPr sz="2350">
              <a:solidFill>
                <a:srgbClr val="FFFF00"/>
              </a:solidFill>
            </a:endParaRPr>
          </a:p>
          <a:p>
            <a:pPr marL="457200" lvl="0" indent="-377825" algn="l" rtl="0">
              <a:lnSpc>
                <a:spcPct val="80000"/>
              </a:lnSpc>
              <a:spcBef>
                <a:spcPts val="0"/>
              </a:spcBef>
              <a:spcAft>
                <a:spcPts val="0"/>
              </a:spcAft>
              <a:buClr>
                <a:schemeClr val="dk1"/>
              </a:buClr>
              <a:buSzPts val="2350"/>
              <a:buChar char="●"/>
            </a:pPr>
            <a:r>
              <a:rPr lang="en" sz="2350">
                <a:solidFill>
                  <a:schemeClr val="dk1"/>
                </a:solidFill>
              </a:rPr>
              <a:t>What did he know about the history of Jericho and what Joshua said about those who would rebuild it?</a:t>
            </a:r>
            <a:endParaRPr sz="2350">
              <a:solidFill>
                <a:schemeClr val="dk1"/>
              </a:solidFill>
            </a:endParaRPr>
          </a:p>
          <a:p>
            <a:pPr marL="457200" lvl="0" indent="-377825" algn="l" rtl="0">
              <a:lnSpc>
                <a:spcPct val="80000"/>
              </a:lnSpc>
              <a:spcBef>
                <a:spcPts val="0"/>
              </a:spcBef>
              <a:spcAft>
                <a:spcPts val="0"/>
              </a:spcAft>
              <a:buClr>
                <a:srgbClr val="00FFFF"/>
              </a:buClr>
              <a:buSzPts val="2350"/>
              <a:buChar char="●"/>
            </a:pPr>
            <a:r>
              <a:rPr lang="en" sz="2350">
                <a:solidFill>
                  <a:srgbClr val="00FFFF"/>
                </a:solidFill>
              </a:rPr>
              <a:t>What did his sons know about the “curse”?</a:t>
            </a:r>
            <a:endParaRPr sz="2350">
              <a:solidFill>
                <a:srgbClr val="00FFFF"/>
              </a:solidFill>
            </a:endParaRPr>
          </a:p>
          <a:p>
            <a:pPr marL="457200" lvl="0" indent="-377825" algn="l" rtl="0">
              <a:lnSpc>
                <a:spcPct val="80000"/>
              </a:lnSpc>
              <a:spcBef>
                <a:spcPts val="0"/>
              </a:spcBef>
              <a:spcAft>
                <a:spcPts val="0"/>
              </a:spcAft>
              <a:buClr>
                <a:srgbClr val="FFFF00"/>
              </a:buClr>
              <a:buSzPts val="2350"/>
              <a:buChar char="●"/>
            </a:pPr>
            <a:r>
              <a:rPr lang="en" sz="2350">
                <a:solidFill>
                  <a:srgbClr val="FFFF00"/>
                </a:solidFill>
              </a:rPr>
              <a:t>Did anyone try to warn him when he desired that property?</a:t>
            </a:r>
            <a:endParaRPr sz="2350">
              <a:solidFill>
                <a:srgbClr val="FFFF00"/>
              </a:solidFill>
            </a:endParaRPr>
          </a:p>
          <a:p>
            <a:pPr marL="457200" lvl="0" indent="-377825" algn="l" rtl="0">
              <a:lnSpc>
                <a:spcPct val="80000"/>
              </a:lnSpc>
              <a:spcBef>
                <a:spcPts val="0"/>
              </a:spcBef>
              <a:spcAft>
                <a:spcPts val="0"/>
              </a:spcAft>
              <a:buClr>
                <a:schemeClr val="dk1"/>
              </a:buClr>
              <a:buSzPts val="2350"/>
              <a:buChar char="●"/>
            </a:pPr>
            <a:r>
              <a:rPr lang="en" sz="2350">
                <a:solidFill>
                  <a:schemeClr val="dk1"/>
                </a:solidFill>
              </a:rPr>
              <a:t>What were the circumstances of his sons’ deaths?  Were they “on site” deaths, or elsewhere?</a:t>
            </a:r>
            <a:endParaRPr sz="2350">
              <a:solidFill>
                <a:schemeClr val="dk1"/>
              </a:solidFill>
            </a:endParaRPr>
          </a:p>
          <a:p>
            <a:pPr marL="457200" lvl="0" indent="-377825" algn="l" rtl="0">
              <a:lnSpc>
                <a:spcPct val="80000"/>
              </a:lnSpc>
              <a:spcBef>
                <a:spcPts val="0"/>
              </a:spcBef>
              <a:spcAft>
                <a:spcPts val="0"/>
              </a:spcAft>
              <a:buClr>
                <a:srgbClr val="00FFFF"/>
              </a:buClr>
              <a:buSzPts val="2350"/>
              <a:buChar char="●"/>
            </a:pPr>
            <a:r>
              <a:rPr lang="en" sz="2350">
                <a:solidFill>
                  <a:srgbClr val="00FFFF"/>
                </a:solidFill>
              </a:rPr>
              <a:t>How long did it take to rebuild the city?  (We can safely assume it took a number of years.)</a:t>
            </a:r>
            <a:endParaRPr sz="2350">
              <a:solidFill>
                <a:srgbClr val="00FFFF"/>
              </a:solidFill>
            </a:endParaRPr>
          </a:p>
          <a:p>
            <a:pPr marL="457200" lvl="0" indent="-377825" algn="l" rtl="0">
              <a:lnSpc>
                <a:spcPct val="80000"/>
              </a:lnSpc>
              <a:spcBef>
                <a:spcPts val="0"/>
              </a:spcBef>
              <a:spcAft>
                <a:spcPts val="0"/>
              </a:spcAft>
              <a:buClr>
                <a:srgbClr val="FFFF00"/>
              </a:buClr>
              <a:buSzPts val="2350"/>
              <a:buChar char="●"/>
            </a:pPr>
            <a:r>
              <a:rPr lang="en" sz="2350">
                <a:solidFill>
                  <a:srgbClr val="FFFF00"/>
                </a:solidFill>
              </a:rPr>
              <a:t>When his eldest son died, did he have a time where he reconsidered continuing this “project”?</a:t>
            </a:r>
            <a:endParaRPr sz="2350">
              <a:solidFill>
                <a:srgbClr val="FFFF00"/>
              </a:solidFill>
            </a:endParaRPr>
          </a:p>
          <a:p>
            <a:pPr marL="457200" lvl="0" indent="-377825" algn="l" rtl="0">
              <a:lnSpc>
                <a:spcPct val="80000"/>
              </a:lnSpc>
              <a:spcBef>
                <a:spcPts val="0"/>
              </a:spcBef>
              <a:spcAft>
                <a:spcPts val="0"/>
              </a:spcAft>
              <a:buClr>
                <a:schemeClr val="dk1"/>
              </a:buClr>
              <a:buSzPts val="2350"/>
              <a:buChar char="●"/>
            </a:pPr>
            <a:r>
              <a:rPr lang="en" sz="2350">
                <a:solidFill>
                  <a:schemeClr val="dk1"/>
                </a:solidFill>
              </a:rPr>
              <a:t>WHY did he decide to rebuild Jericho, despite all the warning signs?</a:t>
            </a:r>
            <a:endParaRPr sz="2350">
              <a:solidFill>
                <a:schemeClr val="dk1"/>
              </a:solidFill>
            </a:endParaRPr>
          </a:p>
          <a:p>
            <a:pPr marL="457200" lvl="0" indent="-377825" algn="l" rtl="0">
              <a:lnSpc>
                <a:spcPct val="80000"/>
              </a:lnSpc>
              <a:spcBef>
                <a:spcPts val="0"/>
              </a:spcBef>
              <a:spcAft>
                <a:spcPts val="0"/>
              </a:spcAft>
              <a:buClr>
                <a:srgbClr val="00FFFF"/>
              </a:buClr>
              <a:buSzPts val="2350"/>
              <a:buChar char="●"/>
            </a:pPr>
            <a:r>
              <a:rPr lang="en" sz="2350">
                <a:solidFill>
                  <a:srgbClr val="00FFFF"/>
                </a:solidFill>
              </a:rPr>
              <a:t>For the rest of this lesson we are going to consider that last question - WHY - and make application to ourselves today.</a:t>
            </a:r>
            <a:endParaRPr sz="235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86625" y="0"/>
            <a:ext cx="9292200" cy="46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600" b="1">
                <a:solidFill>
                  <a:srgbClr val="00FFFF"/>
                </a:solidFill>
              </a:rPr>
              <a:t>7 PROPHETS - 1 MESSAGE!</a:t>
            </a:r>
            <a:endParaRPr sz="4600" b="1">
              <a:solidFill>
                <a:srgbClr val="00FFFF"/>
              </a:solidFill>
            </a:endParaRPr>
          </a:p>
        </p:txBody>
      </p:sp>
      <p:sp>
        <p:nvSpPr>
          <p:cNvPr id="79" name="Google Shape;79;p17"/>
          <p:cNvSpPr txBox="1">
            <a:spLocks noGrp="1"/>
          </p:cNvSpPr>
          <p:nvPr>
            <p:ph type="subTitle" idx="1"/>
          </p:nvPr>
        </p:nvSpPr>
        <p:spPr>
          <a:xfrm>
            <a:off x="-161075" y="395225"/>
            <a:ext cx="9366600" cy="47481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Matt.12:36</a:t>
            </a:r>
            <a:r>
              <a:rPr lang="en" sz="2000">
                <a:solidFill>
                  <a:srgbClr val="00FFFF"/>
                </a:solidFill>
              </a:rPr>
              <a:t> (Jesus) </a:t>
            </a:r>
            <a:r>
              <a:rPr lang="en" sz="2000" i="1">
                <a:solidFill>
                  <a:schemeClr val="dk1"/>
                </a:solidFill>
              </a:rPr>
              <a:t>“But I say to you that for every idle word men may speak, they will give account of it in </a:t>
            </a:r>
            <a:r>
              <a:rPr lang="en" sz="2000" i="1" u="sng">
                <a:solidFill>
                  <a:schemeClr val="dk1"/>
                </a:solidFill>
              </a:rPr>
              <a:t>the day of judgment</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Rom.2:5-6</a:t>
            </a:r>
            <a:r>
              <a:rPr lang="en" sz="2000">
                <a:solidFill>
                  <a:srgbClr val="00FFFF"/>
                </a:solidFill>
              </a:rPr>
              <a:t> (Paul) </a:t>
            </a:r>
            <a:r>
              <a:rPr lang="en" sz="2000" i="1">
                <a:solidFill>
                  <a:schemeClr val="dk1"/>
                </a:solidFill>
              </a:rPr>
              <a:t>“But in accordance with your hardness and your impenitent heart you are treasuring up for yourself wrath </a:t>
            </a:r>
            <a:r>
              <a:rPr lang="en" sz="2000" i="1" u="sng">
                <a:solidFill>
                  <a:schemeClr val="dk1"/>
                </a:solidFill>
              </a:rPr>
              <a:t>in the day of wrath and revelation of the righteous judgment of God</a:t>
            </a:r>
            <a:r>
              <a:rPr lang="en" sz="2000" i="1">
                <a:solidFill>
                  <a:schemeClr val="dk1"/>
                </a:solidFill>
              </a:rPr>
              <a:t>, 6 who “will render to each one according to his deeds”</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Js.2:12</a:t>
            </a:r>
            <a:r>
              <a:rPr lang="en" sz="2000">
                <a:solidFill>
                  <a:srgbClr val="00FFFF"/>
                </a:solidFill>
              </a:rPr>
              <a:t> (James) </a:t>
            </a:r>
            <a:r>
              <a:rPr lang="en" sz="2000" i="1">
                <a:solidFill>
                  <a:schemeClr val="dk1"/>
                </a:solidFill>
              </a:rPr>
              <a:t>“so speak and so do as </a:t>
            </a:r>
            <a:r>
              <a:rPr lang="en" sz="2000" i="1" u="sng">
                <a:solidFill>
                  <a:schemeClr val="dk1"/>
                </a:solidFill>
              </a:rPr>
              <a:t>those who will be judged by the law of liberty</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2 Pet.2:9</a:t>
            </a:r>
            <a:r>
              <a:rPr lang="en" sz="2000">
                <a:solidFill>
                  <a:srgbClr val="00FFFF"/>
                </a:solidFill>
              </a:rPr>
              <a:t> (Peter) </a:t>
            </a:r>
            <a:r>
              <a:rPr lang="en" sz="2000" i="1">
                <a:solidFill>
                  <a:schemeClr val="dk1"/>
                </a:solidFill>
              </a:rPr>
              <a:t>“then the Lord knows how to deliver the godly out of temptations and to reserve the unjust under punishment </a:t>
            </a:r>
            <a:r>
              <a:rPr lang="en" sz="2000" i="1" u="sng">
                <a:solidFill>
                  <a:schemeClr val="dk1"/>
                </a:solidFill>
              </a:rPr>
              <a:t>for the day of judgment</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Jn.4:17</a:t>
            </a:r>
            <a:r>
              <a:rPr lang="en" sz="2000">
                <a:solidFill>
                  <a:srgbClr val="00FFFF"/>
                </a:solidFill>
              </a:rPr>
              <a:t> (John) </a:t>
            </a:r>
            <a:r>
              <a:rPr lang="en" sz="2000" i="1">
                <a:solidFill>
                  <a:schemeClr val="dk1"/>
                </a:solidFill>
              </a:rPr>
              <a:t>“Love has been perfected among us in this: that we may have boldness in </a:t>
            </a:r>
            <a:r>
              <a:rPr lang="en" sz="2000" i="1" u="sng">
                <a:solidFill>
                  <a:schemeClr val="dk1"/>
                </a:solidFill>
              </a:rPr>
              <a:t>the day of judgment</a:t>
            </a:r>
            <a:r>
              <a:rPr lang="en" sz="2000" i="1">
                <a:solidFill>
                  <a:schemeClr val="dk1"/>
                </a:solidFill>
              </a:rPr>
              <a:t>; because as He is, so are we in this world.”</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Jude 6</a:t>
            </a:r>
            <a:r>
              <a:rPr lang="en" sz="2000">
                <a:solidFill>
                  <a:srgbClr val="00FFFF"/>
                </a:solidFill>
              </a:rPr>
              <a:t> (Jude) </a:t>
            </a:r>
            <a:r>
              <a:rPr lang="en" sz="2000" i="1">
                <a:solidFill>
                  <a:schemeClr val="dk1"/>
                </a:solidFill>
              </a:rPr>
              <a:t>“And the angels who did not keep their proper domain, but left their own abode, He has reserved in everlasting chains under darkness for </a:t>
            </a:r>
            <a:r>
              <a:rPr lang="en" sz="2000" i="1" u="sng">
                <a:solidFill>
                  <a:schemeClr val="dk1"/>
                </a:solidFill>
              </a:rPr>
              <a:t>the judgment of the great day</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Heb.10:27</a:t>
            </a:r>
            <a:r>
              <a:rPr lang="en" sz="2000">
                <a:solidFill>
                  <a:srgbClr val="00FFFF"/>
                </a:solidFill>
              </a:rPr>
              <a:t> (unknown author) </a:t>
            </a:r>
            <a:r>
              <a:rPr lang="en" sz="2000" i="1">
                <a:solidFill>
                  <a:schemeClr val="dk1"/>
                </a:solidFill>
              </a:rPr>
              <a:t>“but </a:t>
            </a:r>
            <a:r>
              <a:rPr lang="en" sz="2000" i="1" u="sng">
                <a:solidFill>
                  <a:schemeClr val="dk1"/>
                </a:solidFill>
              </a:rPr>
              <a:t>a certain fearful expectation of judgment</a:t>
            </a:r>
            <a:r>
              <a:rPr lang="en" sz="2000" i="1">
                <a:solidFill>
                  <a:schemeClr val="dk1"/>
                </a:solidFill>
              </a:rPr>
              <a:t>, and fiery indignation which will devour the adversaries.”</a:t>
            </a:r>
            <a:r>
              <a:rPr lang="en" sz="2000">
                <a:solidFill>
                  <a:srgbClr val="00FFFF"/>
                </a:solidFill>
              </a:rPr>
              <a:t> </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86625" y="0"/>
            <a:ext cx="9292200" cy="46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 DIDN’T KNOW”</a:t>
            </a:r>
            <a:endParaRPr sz="5000" b="1">
              <a:solidFill>
                <a:srgbClr val="00FFFF"/>
              </a:solidFill>
            </a:endParaRPr>
          </a:p>
        </p:txBody>
      </p:sp>
      <p:sp>
        <p:nvSpPr>
          <p:cNvPr id="85" name="Google Shape;85;p18"/>
          <p:cNvSpPr txBox="1">
            <a:spLocks noGrp="1"/>
          </p:cNvSpPr>
          <p:nvPr>
            <p:ph type="subTitle" idx="1"/>
          </p:nvPr>
        </p:nvSpPr>
        <p:spPr>
          <a:xfrm>
            <a:off x="-161075" y="441250"/>
            <a:ext cx="9366600" cy="47019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Was this true of Hiel?  Maybe.  But if so, did it change the outcome?</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Matt.24:38-39</a:t>
            </a:r>
            <a:r>
              <a:rPr lang="en" sz="2500">
                <a:solidFill>
                  <a:srgbClr val="00FFFF"/>
                </a:solidFill>
              </a:rPr>
              <a:t> </a:t>
            </a:r>
            <a:r>
              <a:rPr lang="en" sz="2500" i="1">
                <a:solidFill>
                  <a:schemeClr val="dk1"/>
                </a:solidFill>
              </a:rPr>
              <a:t>“For as in the days before the flood, they were eating and drinking, marrying and giving in marriage, until the day that Noah entered the ark, 39 and </a:t>
            </a:r>
            <a:r>
              <a:rPr lang="en" sz="2500" i="1" u="sng">
                <a:solidFill>
                  <a:schemeClr val="dk1"/>
                </a:solidFill>
              </a:rPr>
              <a:t>did not know until the flood came and took them all away</a:t>
            </a:r>
            <a:r>
              <a:rPr lang="en" sz="2500" i="1">
                <a:solidFill>
                  <a:schemeClr val="dk1"/>
                </a:solidFill>
              </a:rPr>
              <a:t>, so also will the coming of the Son of Man be.”</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Jn.1:10-11</a:t>
            </a:r>
            <a:r>
              <a:rPr lang="en" sz="2500">
                <a:solidFill>
                  <a:srgbClr val="00FFFF"/>
                </a:solidFill>
              </a:rPr>
              <a:t> </a:t>
            </a:r>
            <a:r>
              <a:rPr lang="en" sz="2500" i="1">
                <a:solidFill>
                  <a:schemeClr val="dk1"/>
                </a:solidFill>
              </a:rPr>
              <a:t>“He was in the world, and the world was made through Him, and </a:t>
            </a:r>
            <a:r>
              <a:rPr lang="en" sz="2500" i="1" u="sng">
                <a:solidFill>
                  <a:schemeClr val="dk1"/>
                </a:solidFill>
              </a:rPr>
              <a:t>the world did not know Him</a:t>
            </a:r>
            <a:r>
              <a:rPr lang="en" sz="2500" i="1">
                <a:solidFill>
                  <a:schemeClr val="dk1"/>
                </a:solidFill>
              </a:rPr>
              <a:t>. 11 He came to His own, and His own did not receive Him.”</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Hos.4:1</a:t>
            </a:r>
            <a:r>
              <a:rPr lang="en" sz="2500">
                <a:solidFill>
                  <a:srgbClr val="00FFFF"/>
                </a:solidFill>
              </a:rPr>
              <a:t> </a:t>
            </a:r>
            <a:r>
              <a:rPr lang="en" sz="2500" i="1">
                <a:solidFill>
                  <a:schemeClr val="dk1"/>
                </a:solidFill>
              </a:rPr>
              <a:t>“Hear the word of the Lord, You children of Israel, For </a:t>
            </a:r>
            <a:r>
              <a:rPr lang="en" sz="2500" i="1" u="sng">
                <a:solidFill>
                  <a:schemeClr val="dk1"/>
                </a:solidFill>
              </a:rPr>
              <a:t>the Lord brings a charge</a:t>
            </a:r>
            <a:r>
              <a:rPr lang="en" sz="2500" i="1">
                <a:solidFill>
                  <a:schemeClr val="dk1"/>
                </a:solidFill>
              </a:rPr>
              <a:t> against the inhabitants of the land: “</a:t>
            </a:r>
            <a:r>
              <a:rPr lang="en" sz="2500" i="1" u="sng">
                <a:solidFill>
                  <a:schemeClr val="dk1"/>
                </a:solidFill>
              </a:rPr>
              <a:t>There is no truth or mercy or knowledge of God in the land</a:t>
            </a:r>
            <a:r>
              <a:rPr lang="en" sz="2500" i="1">
                <a:solidFill>
                  <a:schemeClr val="dk1"/>
                </a:solidFill>
              </a:rPr>
              <a:t>.”</a:t>
            </a:r>
            <a:endParaRPr sz="2500" i="1">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Ignorance did not spare Hiel from God’s wrath, and it will not spare you either.  (And by the way - Now YOU know!)</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27225" y="0"/>
            <a:ext cx="94071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 KNEW BUT THEN FORGOT”</a:t>
            </a:r>
            <a:endParaRPr sz="5000" b="1">
              <a:solidFill>
                <a:srgbClr val="00FFFF"/>
              </a:solidFill>
            </a:endParaRPr>
          </a:p>
        </p:txBody>
      </p:sp>
      <p:sp>
        <p:nvSpPr>
          <p:cNvPr id="91" name="Google Shape;91;p19"/>
          <p:cNvSpPr txBox="1">
            <a:spLocks noGrp="1"/>
          </p:cNvSpPr>
          <p:nvPr>
            <p:ph type="subTitle" idx="1"/>
          </p:nvPr>
        </p:nvSpPr>
        <p:spPr>
          <a:xfrm>
            <a:off x="-161075" y="445325"/>
            <a:ext cx="9366600" cy="46980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Did Hiel at one time know, and then forget the prophecy?</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Deut.32:18-20</a:t>
            </a:r>
            <a:r>
              <a:rPr lang="en" sz="2500">
                <a:solidFill>
                  <a:srgbClr val="00FFFF"/>
                </a:solidFill>
              </a:rPr>
              <a:t> </a:t>
            </a:r>
            <a:r>
              <a:rPr lang="en" sz="2500" i="1">
                <a:solidFill>
                  <a:schemeClr val="dk1"/>
                </a:solidFill>
              </a:rPr>
              <a:t>“</a:t>
            </a:r>
            <a:r>
              <a:rPr lang="en" sz="2500" i="1" u="sng">
                <a:solidFill>
                  <a:schemeClr val="dk1"/>
                </a:solidFill>
              </a:rPr>
              <a:t>Of the Rock who begot you, you are unmindful, and have forgotten the God who fathered you</a:t>
            </a:r>
            <a:r>
              <a:rPr lang="en" sz="2500" i="1">
                <a:solidFill>
                  <a:schemeClr val="dk1"/>
                </a:solidFill>
              </a:rPr>
              <a:t>.19 And when the Lord saw it, He spurned them, because of the provocation of His sons and His daughters. 20 And He said: ‘I will hide My face from them, I will see what their end will be, for they are a perverse generation, children in whom is no faith.”</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Hos.4:6</a:t>
            </a:r>
            <a:r>
              <a:rPr lang="en" sz="2500">
                <a:solidFill>
                  <a:srgbClr val="00FFFF"/>
                </a:solidFill>
              </a:rPr>
              <a:t> </a:t>
            </a:r>
            <a:r>
              <a:rPr lang="en" sz="2500" i="1">
                <a:solidFill>
                  <a:schemeClr val="dk1"/>
                </a:solidFill>
              </a:rPr>
              <a:t>“My people are destroyed for lack of knowledge. Because you have rejected knowledge, I also will reject you from being priest for Me; </a:t>
            </a:r>
            <a:r>
              <a:rPr lang="en" sz="2500" i="1" u="sng">
                <a:solidFill>
                  <a:schemeClr val="dk1"/>
                </a:solidFill>
              </a:rPr>
              <a:t>Because you have forgotten the law of your God</a:t>
            </a:r>
            <a:r>
              <a:rPr lang="en" sz="2500" i="1">
                <a:solidFill>
                  <a:schemeClr val="dk1"/>
                </a:solidFill>
              </a:rPr>
              <a:t>, I also will forget your children.”</a:t>
            </a:r>
            <a:endParaRPr sz="2500" i="1">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In Psalm 119, SEVEN times the author says to God that they will NOT forget His law.  If we forget God’s law, does that exempt us from punishment?</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27225" y="0"/>
            <a:ext cx="94071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 WAS DECEIVED!”</a:t>
            </a:r>
            <a:endParaRPr sz="5000" b="1">
              <a:solidFill>
                <a:srgbClr val="00FFFF"/>
              </a:solidFill>
            </a:endParaRPr>
          </a:p>
        </p:txBody>
      </p:sp>
      <p:sp>
        <p:nvSpPr>
          <p:cNvPr id="97" name="Google Shape;97;p20"/>
          <p:cNvSpPr txBox="1">
            <a:spLocks noGrp="1"/>
          </p:cNvSpPr>
          <p:nvPr>
            <p:ph type="subTitle" idx="1"/>
          </p:nvPr>
        </p:nvSpPr>
        <p:spPr>
          <a:xfrm>
            <a:off x="-161075" y="445325"/>
            <a:ext cx="9366600" cy="4698000"/>
          </a:xfrm>
          <a:prstGeom prst="rect">
            <a:avLst/>
          </a:prstGeom>
        </p:spPr>
        <p:txBody>
          <a:bodyPr spcFirstLastPara="1" wrap="square" lIns="91425" tIns="91425" rIns="91425" bIns="91425" anchor="t" anchorCtr="0">
            <a:noAutofit/>
          </a:bodyPr>
          <a:lstStyle/>
          <a:p>
            <a:pPr marL="457200" lvl="0" indent="-387350" algn="l" rtl="0">
              <a:lnSpc>
                <a:spcPct val="80000"/>
              </a:lnSpc>
              <a:spcBef>
                <a:spcPts val="0"/>
              </a:spcBef>
              <a:spcAft>
                <a:spcPts val="0"/>
              </a:spcAft>
              <a:buClr>
                <a:srgbClr val="FFFF00"/>
              </a:buClr>
              <a:buSzPts val="2500"/>
              <a:buChar char="●"/>
            </a:pPr>
            <a:r>
              <a:rPr lang="en" sz="2500">
                <a:solidFill>
                  <a:srgbClr val="FFFF00"/>
                </a:solidFill>
              </a:rPr>
              <a:t>Is it possible Hiel was lied to about Joshua’s curse?  Sure.</a:t>
            </a:r>
            <a:endParaRPr sz="2500">
              <a:solidFill>
                <a:srgbClr val="FFFF00"/>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Gen.3:12-13</a:t>
            </a:r>
            <a:r>
              <a:rPr lang="en" sz="2500">
                <a:solidFill>
                  <a:srgbClr val="00FFFF"/>
                </a:solidFill>
              </a:rPr>
              <a:t> </a:t>
            </a:r>
            <a:r>
              <a:rPr lang="en" sz="2500" i="1">
                <a:solidFill>
                  <a:schemeClr val="dk1"/>
                </a:solidFill>
              </a:rPr>
              <a:t>“Then the man said, “The woman whom You gave to be with me, </a:t>
            </a:r>
            <a:r>
              <a:rPr lang="en" sz="2500" i="1" u="sng">
                <a:solidFill>
                  <a:schemeClr val="dk1"/>
                </a:solidFill>
              </a:rPr>
              <a:t>she gave me of the tree</a:t>
            </a:r>
            <a:r>
              <a:rPr lang="en" sz="2500" i="1">
                <a:solidFill>
                  <a:schemeClr val="dk1"/>
                </a:solidFill>
              </a:rPr>
              <a:t>, and I ate.” 13 And the Lord God said to the woman, “What is this you have done?”  The woman said, “</a:t>
            </a:r>
            <a:r>
              <a:rPr lang="en" sz="2500" i="1" u="sng">
                <a:solidFill>
                  <a:schemeClr val="dk1"/>
                </a:solidFill>
              </a:rPr>
              <a:t>The serpent deceived me</a:t>
            </a:r>
            <a:r>
              <a:rPr lang="en" sz="2500" i="1">
                <a:solidFill>
                  <a:schemeClr val="dk1"/>
                </a:solidFill>
              </a:rPr>
              <a:t>, and I ate.”</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2 Tim.3:13</a:t>
            </a:r>
            <a:r>
              <a:rPr lang="en" sz="2500">
                <a:solidFill>
                  <a:srgbClr val="00FFFF"/>
                </a:solidFill>
              </a:rPr>
              <a:t> </a:t>
            </a:r>
            <a:r>
              <a:rPr lang="en" sz="2500" i="1">
                <a:solidFill>
                  <a:schemeClr val="dk1"/>
                </a:solidFill>
              </a:rPr>
              <a:t>“But evil men and impostors will grow worse and worse, </a:t>
            </a:r>
            <a:r>
              <a:rPr lang="en" sz="2500" i="1" u="sng">
                <a:solidFill>
                  <a:schemeClr val="dk1"/>
                </a:solidFill>
              </a:rPr>
              <a:t>deceiving and being deceived</a:t>
            </a:r>
            <a:r>
              <a:rPr lang="en" sz="2500" i="1">
                <a:solidFill>
                  <a:schemeClr val="dk1"/>
                </a:solidFill>
              </a:rPr>
              <a:t>.”</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2 Cor.11:13</a:t>
            </a:r>
            <a:r>
              <a:rPr lang="en" sz="2500">
                <a:solidFill>
                  <a:srgbClr val="00FFFF"/>
                </a:solidFill>
              </a:rPr>
              <a:t> </a:t>
            </a:r>
            <a:r>
              <a:rPr lang="en" sz="2500" i="1">
                <a:solidFill>
                  <a:schemeClr val="dk1"/>
                </a:solidFill>
              </a:rPr>
              <a:t>“For such are false apostles, </a:t>
            </a:r>
            <a:r>
              <a:rPr lang="en" sz="2500" i="1" u="sng">
                <a:solidFill>
                  <a:schemeClr val="dk1"/>
                </a:solidFill>
              </a:rPr>
              <a:t>deceitful workers</a:t>
            </a:r>
            <a:r>
              <a:rPr lang="en" sz="2500" i="1">
                <a:solidFill>
                  <a:schemeClr val="dk1"/>
                </a:solidFill>
              </a:rPr>
              <a:t>, transforming themselves into apostles of Christ.”</a:t>
            </a:r>
            <a:endParaRPr sz="2500" i="1">
              <a:solidFill>
                <a:schemeClr val="dk1"/>
              </a:solidFill>
            </a:endParaRPr>
          </a:p>
          <a:p>
            <a:pPr marL="457200" lvl="0" indent="-387350" algn="l" rtl="0">
              <a:lnSpc>
                <a:spcPct val="80000"/>
              </a:lnSpc>
              <a:spcBef>
                <a:spcPts val="0"/>
              </a:spcBef>
              <a:spcAft>
                <a:spcPts val="0"/>
              </a:spcAft>
              <a:buClr>
                <a:srgbClr val="FFFF00"/>
              </a:buClr>
              <a:buSzPts val="2500"/>
              <a:buChar char="●"/>
            </a:pPr>
            <a:r>
              <a:rPr lang="en" sz="2500" u="sng">
                <a:solidFill>
                  <a:srgbClr val="FFFF00"/>
                </a:solidFill>
              </a:rPr>
              <a:t>1 Jn.4:1</a:t>
            </a:r>
            <a:r>
              <a:rPr lang="en" sz="2500">
                <a:solidFill>
                  <a:srgbClr val="00FFFF"/>
                </a:solidFill>
              </a:rPr>
              <a:t> </a:t>
            </a:r>
            <a:r>
              <a:rPr lang="en" sz="2500" i="1">
                <a:solidFill>
                  <a:schemeClr val="dk1"/>
                </a:solidFill>
              </a:rPr>
              <a:t>“Beloved, do not believe every spirit, but test the spirits, whether they are of God; because </a:t>
            </a:r>
            <a:r>
              <a:rPr lang="en" sz="2500" i="1" u="sng">
                <a:solidFill>
                  <a:schemeClr val="dk1"/>
                </a:solidFill>
              </a:rPr>
              <a:t>many false prophets have gone out into the world</a:t>
            </a:r>
            <a:r>
              <a:rPr lang="en" sz="2500" i="1">
                <a:solidFill>
                  <a:schemeClr val="dk1"/>
                </a:solidFill>
              </a:rPr>
              <a:t>.”</a:t>
            </a:r>
            <a:endParaRPr sz="2500" i="1">
              <a:solidFill>
                <a:schemeClr val="dk1"/>
              </a:solidFill>
            </a:endParaRPr>
          </a:p>
          <a:p>
            <a:pPr marL="457200" lvl="0" indent="-387350" algn="l" rtl="0">
              <a:lnSpc>
                <a:spcPct val="80000"/>
              </a:lnSpc>
              <a:spcBef>
                <a:spcPts val="0"/>
              </a:spcBef>
              <a:spcAft>
                <a:spcPts val="0"/>
              </a:spcAft>
              <a:buClr>
                <a:srgbClr val="00FFFF"/>
              </a:buClr>
              <a:buSzPts val="2500"/>
              <a:buChar char="●"/>
            </a:pPr>
            <a:r>
              <a:rPr lang="en" sz="2500">
                <a:solidFill>
                  <a:srgbClr val="00FFFF"/>
                </a:solidFill>
              </a:rPr>
              <a:t>The devil is a very effective deceiver </a:t>
            </a:r>
            <a:r>
              <a:rPr lang="en" sz="2500">
                <a:solidFill>
                  <a:srgbClr val="FFFF00"/>
                </a:solidFill>
              </a:rPr>
              <a:t>(</a:t>
            </a:r>
            <a:r>
              <a:rPr lang="en" sz="2500" u="sng">
                <a:solidFill>
                  <a:srgbClr val="FFFF00"/>
                </a:solidFill>
              </a:rPr>
              <a:t>Jn.8:44</a:t>
            </a:r>
            <a:r>
              <a:rPr lang="en" sz="2500">
                <a:solidFill>
                  <a:srgbClr val="FFFF00"/>
                </a:solidFill>
              </a:rPr>
              <a:t>, </a:t>
            </a:r>
            <a:r>
              <a:rPr lang="en" sz="2500" u="sng">
                <a:solidFill>
                  <a:srgbClr val="FFFF00"/>
                </a:solidFill>
              </a:rPr>
              <a:t>Rev.12:9</a:t>
            </a:r>
            <a:r>
              <a:rPr lang="en" sz="2500">
                <a:solidFill>
                  <a:srgbClr val="FFFF00"/>
                </a:solidFill>
              </a:rPr>
              <a:t>)</a:t>
            </a:r>
            <a:r>
              <a:rPr lang="en" sz="2500">
                <a:solidFill>
                  <a:srgbClr val="00FFFF"/>
                </a:solidFill>
              </a:rPr>
              <a:t>.  But being deceived will not excuse us on that last day.</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27225" y="0"/>
            <a:ext cx="9407100" cy="516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“IT WAS SO LONG AGO”</a:t>
            </a:r>
            <a:endParaRPr sz="5000" b="1">
              <a:solidFill>
                <a:srgbClr val="00FFFF"/>
              </a:solidFill>
            </a:endParaRPr>
          </a:p>
        </p:txBody>
      </p:sp>
      <p:sp>
        <p:nvSpPr>
          <p:cNvPr id="103" name="Google Shape;103;p21"/>
          <p:cNvSpPr txBox="1">
            <a:spLocks noGrp="1"/>
          </p:cNvSpPr>
          <p:nvPr>
            <p:ph type="subTitle" idx="1"/>
          </p:nvPr>
        </p:nvSpPr>
        <p:spPr>
          <a:xfrm>
            <a:off x="-161075" y="483300"/>
            <a:ext cx="9366600" cy="4660200"/>
          </a:xfrm>
          <a:prstGeom prst="rect">
            <a:avLst/>
          </a:prstGeom>
        </p:spPr>
        <p:txBody>
          <a:bodyPr spcFirstLastPara="1" wrap="square" lIns="91425" tIns="91425" rIns="91425" bIns="91425" anchor="t" anchorCtr="0">
            <a:noAutofit/>
          </a:bodyPr>
          <a:lstStyle/>
          <a:p>
            <a:pPr marL="457200" lvl="0" indent="-374650" algn="l" rtl="0">
              <a:lnSpc>
                <a:spcPct val="80000"/>
              </a:lnSpc>
              <a:spcBef>
                <a:spcPts val="0"/>
              </a:spcBef>
              <a:spcAft>
                <a:spcPts val="0"/>
              </a:spcAft>
              <a:buClr>
                <a:srgbClr val="FFFF00"/>
              </a:buClr>
              <a:buSzPts val="2300"/>
              <a:buChar char="●"/>
            </a:pPr>
            <a:r>
              <a:rPr lang="en" sz="2300">
                <a:solidFill>
                  <a:srgbClr val="FFFF00"/>
                </a:solidFill>
              </a:rPr>
              <a:t>Perhaps Hiel figured that after the passage of 500 years, the “curse” had been lifted?  But did God put a time limit on it?</a:t>
            </a:r>
            <a:endParaRPr sz="2300">
              <a:solidFill>
                <a:srgbClr val="FFFF00"/>
              </a:solidFill>
            </a:endParaRPr>
          </a:p>
          <a:p>
            <a:pPr marL="457200" lvl="0" indent="-374650" algn="l" rtl="0">
              <a:lnSpc>
                <a:spcPct val="80000"/>
              </a:lnSpc>
              <a:spcBef>
                <a:spcPts val="0"/>
              </a:spcBef>
              <a:spcAft>
                <a:spcPts val="0"/>
              </a:spcAft>
              <a:buClr>
                <a:srgbClr val="FFFF00"/>
              </a:buClr>
              <a:buSzPts val="2300"/>
              <a:buChar char="●"/>
            </a:pPr>
            <a:r>
              <a:rPr lang="en" sz="2300" u="sng">
                <a:solidFill>
                  <a:srgbClr val="FFFF00"/>
                </a:solidFill>
              </a:rPr>
              <a:t>2 Pet.3:3-8</a:t>
            </a:r>
            <a:r>
              <a:rPr lang="en" sz="2300">
                <a:solidFill>
                  <a:srgbClr val="00FFFF"/>
                </a:solidFill>
              </a:rPr>
              <a:t> </a:t>
            </a:r>
            <a:r>
              <a:rPr lang="en" sz="2300" i="1">
                <a:solidFill>
                  <a:schemeClr val="dk1"/>
                </a:solidFill>
              </a:rPr>
              <a:t>“knowing this first: that scoffers will come in the last days, walking according to their own lusts, 4 and saying, “</a:t>
            </a:r>
            <a:r>
              <a:rPr lang="en" sz="2300" i="1" u="sng">
                <a:solidFill>
                  <a:schemeClr val="dk1"/>
                </a:solidFill>
              </a:rPr>
              <a:t>Where is the promise of His coming? For since the fathers fell asleep, all things continue as they were from the beginning of creation</a:t>
            </a:r>
            <a:r>
              <a:rPr lang="en" sz="2300" i="1">
                <a:solidFill>
                  <a:schemeClr val="dk1"/>
                </a:solidFill>
              </a:rPr>
              <a:t>.” 5 For this they willfully forget: that by the word of God the heavens were of old, and the earth standing out of water and in the water, 6 by which the world that then existed perished, being flooded with water. 7 But the heavens and the earth which are now preserved by the same word, are reserved for fire until the day of judgment and perdition of ungodly men. But, beloved, do not forget this one thing, that </a:t>
            </a:r>
            <a:r>
              <a:rPr lang="en" sz="2300" i="1" u="sng">
                <a:solidFill>
                  <a:schemeClr val="dk1"/>
                </a:solidFill>
              </a:rPr>
              <a:t>with the Lord one day is as a thousand years, and a thousand years as one day</a:t>
            </a:r>
            <a:r>
              <a:rPr lang="en" sz="2300" i="1">
                <a:solidFill>
                  <a:schemeClr val="dk1"/>
                </a:solidFill>
              </a:rPr>
              <a:t>.”</a:t>
            </a:r>
            <a:endParaRPr sz="2300" i="1">
              <a:solidFill>
                <a:schemeClr val="dk1"/>
              </a:solidFill>
            </a:endParaRPr>
          </a:p>
          <a:p>
            <a:pPr marL="457200" lvl="0" indent="-374650" algn="l" rtl="0">
              <a:lnSpc>
                <a:spcPct val="80000"/>
              </a:lnSpc>
              <a:spcBef>
                <a:spcPts val="0"/>
              </a:spcBef>
              <a:spcAft>
                <a:spcPts val="0"/>
              </a:spcAft>
              <a:buClr>
                <a:srgbClr val="00FFFF"/>
              </a:buClr>
              <a:buSzPts val="2300"/>
              <a:buChar char="●"/>
            </a:pPr>
            <a:r>
              <a:rPr lang="en" sz="2300">
                <a:solidFill>
                  <a:srgbClr val="00FFFF"/>
                </a:solidFill>
              </a:rPr>
              <a:t>It’s been near 2000 years since those men made those prophecies about the “judgment day”.  Does that mean it won’t happen?</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3056</Words>
  <Application>Microsoft Office PowerPoint</Application>
  <PresentationFormat>On-screen Show (16:9)</PresentationFormat>
  <Paragraphs>82</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Who was Hiel, and why should I care?</vt:lpstr>
      <vt:lpstr>WHAT DOES THAT MEAN?</vt:lpstr>
      <vt:lpstr>A JEWISH MAN NAMED HIEL</vt:lpstr>
      <vt:lpstr>SO MANY QUESTIONS!</vt:lpstr>
      <vt:lpstr>7 PROPHETS - 1 MESSAGE!</vt:lpstr>
      <vt:lpstr>“I DIDN’T KNOW”</vt:lpstr>
      <vt:lpstr>“I KNEW BUT THEN FORGOT”</vt:lpstr>
      <vt:lpstr>“I WAS DECEIVED!”</vt:lpstr>
      <vt:lpstr>“IT WAS SO LONG AGO”</vt:lpstr>
      <vt:lpstr>“IT WAS SPOKEN BY A MAN”</vt:lpstr>
      <vt:lpstr>“IT WAS FOR OTHER PEOPLE”</vt:lpstr>
      <vt:lpstr>“IT WAS A METAPHOR”</vt:lpstr>
      <vt:lpstr>“IT IS A LIE - I DON’T BELIEVE”</vt:lpstr>
      <vt:lpstr>DO YOU BELIEVE THE PROPHETS?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was Hiel, and why should I care?</dc:title>
  <dc:creator>Eric Bridge</dc:creator>
  <cp:lastModifiedBy>Eric Bridge</cp:lastModifiedBy>
  <cp:revision>1</cp:revision>
  <dcterms:modified xsi:type="dcterms:W3CDTF">2024-02-18T05:13:38Z</dcterms:modified>
</cp:coreProperties>
</file>