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9D8991E3-7C63-4175-9B3D-7C8A48B28C40}"/>
    <pc:docChg chg="modSld">
      <pc:chgData name="Eric Bridge" userId="1b5aec563ebd452a" providerId="LiveId" clId="{9D8991E3-7C63-4175-9B3D-7C8A48B28C40}" dt="2024-02-05T15:27:00.265" v="1" actId="20577"/>
      <pc:docMkLst>
        <pc:docMk/>
      </pc:docMkLst>
      <pc:sldChg chg="modSp modNotes">
        <pc:chgData name="Eric Bridge" userId="1b5aec563ebd452a" providerId="LiveId" clId="{9D8991E3-7C63-4175-9B3D-7C8A48B28C40}" dt="2024-02-05T15:27:00.265" v="1" actId="20577"/>
        <pc:sldMkLst>
          <pc:docMk/>
          <pc:sldMk cId="0" sldId="261"/>
        </pc:sldMkLst>
        <pc:spChg chg="mod">
          <ac:chgData name="Eric Bridge" userId="1b5aec563ebd452a" providerId="LiveId" clId="{9D8991E3-7C63-4175-9B3D-7C8A48B28C40}" dt="2024-02-05T15:27:00.265" v="1" actId="20577"/>
          <ac:spMkLst>
            <pc:docMk/>
            <pc:sldMk cId="0" sldId="261"/>
            <ac:spMk id="8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5c40a0bfd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b5c40a0bfd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5c40a0bfd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b5c40a0bf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b5c40a0bfd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b5c40a0bfd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b5c40a0bfd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b5c40a0bfd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b5c40a0bfd_0_1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b5c40a0bfd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5c40a0bfd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5c40a0bf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b5c40a0bfd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b5c40a0bfd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b5c40a0bfd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b5c40a0bf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b5c40a0bfd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b5c40a0bfd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b5c40a0bfd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b5c40a0bfd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b5c40a0bfd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b5c40a0bfd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b5c40a0bfd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b5c40a0bfd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b5c40a0bfd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b5c40a0bfd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6025" y="0"/>
            <a:ext cx="9238200" cy="1541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ONE time that Jesus seemed rude.</a:t>
            </a:r>
            <a:endParaRPr sz="6000" b="1">
              <a:solidFill>
                <a:srgbClr val="00FFFF"/>
              </a:solidFill>
            </a:endParaRPr>
          </a:p>
        </p:txBody>
      </p:sp>
      <p:sp>
        <p:nvSpPr>
          <p:cNvPr id="55" name="Google Shape;55;p13"/>
          <p:cNvSpPr txBox="1">
            <a:spLocks noGrp="1"/>
          </p:cNvSpPr>
          <p:nvPr>
            <p:ph type="subTitle" idx="1"/>
          </p:nvPr>
        </p:nvSpPr>
        <p:spPr>
          <a:xfrm>
            <a:off x="-46025" y="1541700"/>
            <a:ext cx="9238200" cy="3601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700" u="sng">
                <a:solidFill>
                  <a:srgbClr val="FFFF00"/>
                </a:solidFill>
              </a:rPr>
              <a:t>Mark 7:24-26</a:t>
            </a:r>
            <a:r>
              <a:rPr lang="en" sz="2700">
                <a:solidFill>
                  <a:schemeClr val="dk1"/>
                </a:solidFill>
              </a:rPr>
              <a:t> </a:t>
            </a:r>
            <a:r>
              <a:rPr lang="en" sz="2700">
                <a:solidFill>
                  <a:srgbClr val="00FFFF"/>
                </a:solidFill>
              </a:rPr>
              <a:t>(NKJV)</a:t>
            </a:r>
            <a:r>
              <a:rPr lang="en" sz="2700">
                <a:solidFill>
                  <a:schemeClr val="dk1"/>
                </a:solidFill>
              </a:rPr>
              <a:t> </a:t>
            </a:r>
            <a:r>
              <a:rPr lang="en" sz="2700" i="1">
                <a:solidFill>
                  <a:schemeClr val="dk1"/>
                </a:solidFill>
              </a:rPr>
              <a:t>“From there He  arose and went to the region of Tyre and Sidon. And He entered a house and wanted no one to know it, but He could not be hidden. 25 For a woman whose young daughter had an unclean spirit heard about Him, and she came and fell at His feet. 26 The woman was a Greek, a Syro-Phoenician by birth, and she kept asking Him to cast the demon out of her daughter.”</a:t>
            </a:r>
            <a:endParaRPr sz="27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47100"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FINALLY!</a:t>
            </a:r>
            <a:endParaRPr sz="6000" b="1">
              <a:solidFill>
                <a:srgbClr val="00FFFF"/>
              </a:solidFill>
            </a:endParaRPr>
          </a:p>
        </p:txBody>
      </p:sp>
      <p:sp>
        <p:nvSpPr>
          <p:cNvPr id="109" name="Google Shape;109;p22"/>
          <p:cNvSpPr txBox="1">
            <a:spLocks noGrp="1"/>
          </p:cNvSpPr>
          <p:nvPr>
            <p:ph type="subTitle" idx="1"/>
          </p:nvPr>
        </p:nvSpPr>
        <p:spPr>
          <a:xfrm>
            <a:off x="-181375" y="502175"/>
            <a:ext cx="9373500" cy="4641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Matt.15:28</a:t>
            </a:r>
            <a:r>
              <a:rPr lang="en" sz="2000">
                <a:solidFill>
                  <a:srgbClr val="FFFF00"/>
                </a:solidFill>
              </a:rPr>
              <a:t> </a:t>
            </a:r>
            <a:r>
              <a:rPr lang="en" sz="2000" i="1">
                <a:solidFill>
                  <a:schemeClr val="dk1"/>
                </a:solidFill>
              </a:rPr>
              <a:t>“Then Jesus answered and said to her, “</a:t>
            </a:r>
            <a:r>
              <a:rPr lang="en" sz="2000" i="1" u="sng">
                <a:solidFill>
                  <a:schemeClr val="dk1"/>
                </a:solidFill>
              </a:rPr>
              <a:t>O woman, great is your faith</a:t>
            </a:r>
            <a:r>
              <a:rPr lang="en" sz="2000" i="1">
                <a:solidFill>
                  <a:schemeClr val="dk1"/>
                </a:solidFill>
              </a:rPr>
              <a:t>! Let it be to you as you desire.” And her daughter was healed from that very hour.”</a:t>
            </a:r>
            <a:endParaRPr sz="2000" i="1">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I get the impression here that it has been personally difficult for Jesus to hold back His compassion as long as He has.  But He needed to know and see just how important this was to her.  Would she leave at the first hint of resistance, or stick it out to the end, even allowing herself to be humiliated?</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Mark 7:29-30</a:t>
            </a:r>
            <a:r>
              <a:rPr lang="en" sz="2000">
                <a:solidFill>
                  <a:srgbClr val="FFFF00"/>
                </a:solidFill>
              </a:rPr>
              <a:t> </a:t>
            </a:r>
            <a:r>
              <a:rPr lang="en" sz="2000" i="1">
                <a:solidFill>
                  <a:schemeClr val="dk1"/>
                </a:solidFill>
              </a:rPr>
              <a:t>“Then He said to her, “</a:t>
            </a:r>
            <a:r>
              <a:rPr lang="en" sz="2000" i="1" u="sng">
                <a:solidFill>
                  <a:schemeClr val="dk1"/>
                </a:solidFill>
              </a:rPr>
              <a:t>For this saying</a:t>
            </a:r>
            <a:r>
              <a:rPr lang="en" sz="2000" i="1">
                <a:solidFill>
                  <a:schemeClr val="dk1"/>
                </a:solidFill>
              </a:rPr>
              <a:t> go your way; the demon has gone out of your daughter.” 30 And when she had come to her house, she found the demon gone out, and her daughter lying on the bed.”</a:t>
            </a:r>
            <a:endParaRPr sz="2000" i="1">
              <a:solidFill>
                <a:schemeClr val="dk1"/>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Her faith is also strong enough that she trusts Jesus has performed this miracle from afar, without ever seeing her daughter.  Like the Roman centurion, she knew Jesus could heal ANY ailment with just a mere thought.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47100"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PASSING THE TEST</a:t>
            </a:r>
            <a:endParaRPr sz="6000" b="1">
              <a:solidFill>
                <a:srgbClr val="00FFFF"/>
              </a:solidFill>
            </a:endParaRPr>
          </a:p>
        </p:txBody>
      </p:sp>
      <p:sp>
        <p:nvSpPr>
          <p:cNvPr id="115" name="Google Shape;115;p23"/>
          <p:cNvSpPr txBox="1">
            <a:spLocks noGrp="1"/>
          </p:cNvSpPr>
          <p:nvPr>
            <p:ph type="subTitle" idx="1"/>
          </p:nvPr>
        </p:nvSpPr>
        <p:spPr>
          <a:xfrm>
            <a:off x="-181375" y="502175"/>
            <a:ext cx="9373500" cy="4641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a:solidFill>
                  <a:srgbClr val="FFFF00"/>
                </a:solidFill>
              </a:rPr>
              <a:t>I’m not confident enough to say that we should treat others the way that Jesus did here.  Unlike us, Jesus knew the hearts/thoughts of all people, as well as what would happen, and knew that she would endure to the end.</a:t>
            </a:r>
            <a:endParaRPr sz="2000">
              <a:solidFill>
                <a:srgbClr val="FFFF00"/>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We know that God sometimes tests the faith of His people.</a:t>
            </a:r>
            <a:endParaRPr sz="200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Heb.11:17</a:t>
            </a:r>
            <a:r>
              <a:rPr lang="en" sz="2000">
                <a:solidFill>
                  <a:srgbClr val="00FFFF"/>
                </a:solidFill>
              </a:rPr>
              <a:t> </a:t>
            </a:r>
            <a:r>
              <a:rPr lang="en" sz="2000" i="1">
                <a:solidFill>
                  <a:schemeClr val="dk1"/>
                </a:solidFill>
              </a:rPr>
              <a:t>“By faith Abraham, </a:t>
            </a:r>
            <a:r>
              <a:rPr lang="en" sz="2000" i="1" u="sng">
                <a:solidFill>
                  <a:schemeClr val="dk1"/>
                </a:solidFill>
              </a:rPr>
              <a:t>when he was tested</a:t>
            </a:r>
            <a:r>
              <a:rPr lang="en" sz="2000" i="1">
                <a:solidFill>
                  <a:schemeClr val="dk1"/>
                </a:solidFill>
              </a:rPr>
              <a:t>, offered up Isaac, and he who had received the promises offered up his only begotten son,”</a:t>
            </a:r>
            <a:endParaRPr sz="2000" i="1">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John 6:5-6</a:t>
            </a:r>
            <a:r>
              <a:rPr lang="en" sz="2000">
                <a:solidFill>
                  <a:srgbClr val="00FFFF"/>
                </a:solidFill>
              </a:rPr>
              <a:t> </a:t>
            </a:r>
            <a:r>
              <a:rPr lang="en" sz="2000" i="1">
                <a:solidFill>
                  <a:schemeClr val="dk1"/>
                </a:solidFill>
              </a:rPr>
              <a:t>“Then Jesus lifted up His eyes, and seeing a great multitude coming toward Him, He said to Philip, “Where shall we buy bread, that these may eat?” 6 </a:t>
            </a:r>
            <a:r>
              <a:rPr lang="en" sz="2000" i="1" u="sng">
                <a:solidFill>
                  <a:schemeClr val="dk1"/>
                </a:solidFill>
              </a:rPr>
              <a:t>But this He said to test him</a:t>
            </a:r>
            <a:r>
              <a:rPr lang="en" sz="2000" i="1">
                <a:solidFill>
                  <a:schemeClr val="dk1"/>
                </a:solidFill>
              </a:rPr>
              <a:t>, for He Himself knew what He would do.”</a:t>
            </a:r>
            <a:endParaRPr sz="2000" i="1">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2 Cor.2:9</a:t>
            </a:r>
            <a:r>
              <a:rPr lang="en" sz="2000">
                <a:solidFill>
                  <a:srgbClr val="FFFF00"/>
                </a:solidFill>
              </a:rPr>
              <a:t> </a:t>
            </a:r>
            <a:r>
              <a:rPr lang="en" sz="2000" i="1">
                <a:solidFill>
                  <a:schemeClr val="dk1"/>
                </a:solidFill>
              </a:rPr>
              <a:t>“For to this end I also wrote, </a:t>
            </a:r>
            <a:r>
              <a:rPr lang="en" sz="2000" i="1" u="sng">
                <a:solidFill>
                  <a:schemeClr val="dk1"/>
                </a:solidFill>
              </a:rPr>
              <a:t>that I might put you to the test, whether you are obedient in all things</a:t>
            </a:r>
            <a:r>
              <a:rPr lang="en" sz="2000" i="1">
                <a:solidFill>
                  <a:schemeClr val="dk1"/>
                </a:solidFill>
              </a:rPr>
              <a:t>.”</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47100"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WHAT WILL YOU DO?</a:t>
            </a:r>
            <a:endParaRPr sz="6000" b="1">
              <a:solidFill>
                <a:srgbClr val="00FFFF"/>
              </a:solidFill>
            </a:endParaRPr>
          </a:p>
        </p:txBody>
      </p:sp>
      <p:sp>
        <p:nvSpPr>
          <p:cNvPr id="121" name="Google Shape;121;p24"/>
          <p:cNvSpPr txBox="1">
            <a:spLocks noGrp="1"/>
          </p:cNvSpPr>
          <p:nvPr>
            <p:ph type="subTitle" idx="1"/>
          </p:nvPr>
        </p:nvSpPr>
        <p:spPr>
          <a:xfrm>
            <a:off x="-181375" y="502175"/>
            <a:ext cx="9373500" cy="4641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a:solidFill>
                  <a:schemeClr val="dk1"/>
                </a:solidFill>
              </a:rPr>
              <a:t>In </a:t>
            </a:r>
            <a:r>
              <a:rPr lang="en" sz="2000" u="sng">
                <a:solidFill>
                  <a:srgbClr val="FFFF00"/>
                </a:solidFill>
              </a:rPr>
              <a:t>Luke 19:3-4</a:t>
            </a:r>
            <a:r>
              <a:rPr lang="en" sz="2000">
                <a:solidFill>
                  <a:schemeClr val="dk1"/>
                </a:solidFill>
              </a:rPr>
              <a:t> a very short tax collector named Zacchaeus climbed up a tree just so he could see Jesus!</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chemeClr val="dk1"/>
                </a:solidFill>
              </a:rPr>
              <a:t>In </a:t>
            </a:r>
            <a:r>
              <a:rPr lang="en" sz="2000" u="sng">
                <a:solidFill>
                  <a:srgbClr val="FFFF00"/>
                </a:solidFill>
              </a:rPr>
              <a:t>Matt.9:20</a:t>
            </a:r>
            <a:r>
              <a:rPr lang="en" sz="2000">
                <a:solidFill>
                  <a:schemeClr val="dk1"/>
                </a:solidFill>
              </a:rPr>
              <a:t> a Jewish woman who had an unstoppable flow of blood for 12 years, which made her perpetually unclean and having to isolate herself, entered a multitude of people just to reach out and touch Jesus’ garment.</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chemeClr val="dk1"/>
                </a:solidFill>
              </a:rPr>
              <a:t>In </a:t>
            </a:r>
            <a:r>
              <a:rPr lang="en" sz="2000" u="sng">
                <a:solidFill>
                  <a:srgbClr val="FFFF00"/>
                </a:solidFill>
              </a:rPr>
              <a:t>John 9:6-7</a:t>
            </a:r>
            <a:r>
              <a:rPr lang="en" sz="2000">
                <a:solidFill>
                  <a:schemeClr val="dk1"/>
                </a:solidFill>
              </a:rPr>
              <a:t> a blind man had spit and mud rubbed into his eyes and was told to go to the pool of Siloam, WHILE STILL BLIND, to be cured.</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chemeClr val="dk1"/>
                </a:solidFill>
              </a:rPr>
              <a:t>In </a:t>
            </a:r>
            <a:r>
              <a:rPr lang="en" sz="2000" u="sng">
                <a:solidFill>
                  <a:srgbClr val="FFFF00"/>
                </a:solidFill>
              </a:rPr>
              <a:t>Luke 18:35-43</a:t>
            </a:r>
            <a:r>
              <a:rPr lang="en" sz="2000">
                <a:solidFill>
                  <a:schemeClr val="dk1"/>
                </a:solidFill>
              </a:rPr>
              <a:t> another blind man (named Bartimaeus) cried out to Jesus, despite being asked by the crowds to be quiet, and when he was summoned he needed to, WHILE BLIND, make his way to Jesus to be healed.</a:t>
            </a:r>
            <a:endParaRPr sz="2000">
              <a:solidFill>
                <a:schemeClr val="dk1"/>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If you will only follow Jesus when it’s convenient, is that really faith?</a:t>
            </a:r>
            <a:r>
              <a:rPr lang="en" sz="2000">
                <a:solidFill>
                  <a:schemeClr val="dk1"/>
                </a:solidFill>
              </a:rPr>
              <a:t> </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Acts 24:25</a:t>
            </a:r>
            <a:r>
              <a:rPr lang="en" sz="2000">
                <a:solidFill>
                  <a:schemeClr val="dk1"/>
                </a:solidFill>
              </a:rPr>
              <a:t> </a:t>
            </a:r>
            <a:r>
              <a:rPr lang="en" sz="2000">
                <a:solidFill>
                  <a:srgbClr val="FFFF00"/>
                </a:solidFill>
              </a:rPr>
              <a:t>(Felix to Paul)</a:t>
            </a:r>
            <a:r>
              <a:rPr lang="en" sz="2000">
                <a:solidFill>
                  <a:schemeClr val="dk1"/>
                </a:solidFill>
              </a:rPr>
              <a:t> </a:t>
            </a:r>
            <a:r>
              <a:rPr lang="en" sz="2000" i="1">
                <a:solidFill>
                  <a:schemeClr val="dk1"/>
                </a:solidFill>
              </a:rPr>
              <a:t>“Go away for now; when I have a convenient time I will call for you.”</a:t>
            </a:r>
            <a:r>
              <a:rPr lang="en" sz="2000">
                <a:solidFill>
                  <a:schemeClr val="dk1"/>
                </a:solidFill>
              </a:rPr>
              <a:t>  </a:t>
            </a:r>
            <a:r>
              <a:rPr lang="en" sz="2000">
                <a:solidFill>
                  <a:srgbClr val="00FFFF"/>
                </a:solidFill>
              </a:rPr>
              <a:t>It is not God’s plan to make faithfulness “convenient” on us!</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13700" y="0"/>
            <a:ext cx="9414000" cy="50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WILL YOU DO IT FOR OTHERS?</a:t>
            </a:r>
            <a:endParaRPr sz="4700" b="1">
              <a:solidFill>
                <a:srgbClr val="00FFFF"/>
              </a:solidFill>
            </a:endParaRPr>
          </a:p>
        </p:txBody>
      </p:sp>
      <p:sp>
        <p:nvSpPr>
          <p:cNvPr id="127" name="Google Shape;127;p25"/>
          <p:cNvSpPr txBox="1">
            <a:spLocks noGrp="1"/>
          </p:cNvSpPr>
          <p:nvPr>
            <p:ph type="subTitle" idx="1"/>
          </p:nvPr>
        </p:nvSpPr>
        <p:spPr>
          <a:xfrm>
            <a:off x="-181375" y="502175"/>
            <a:ext cx="9373500" cy="4641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a:solidFill>
                  <a:srgbClr val="FFFF00"/>
                </a:solidFill>
              </a:rPr>
              <a:t>Those previous examples showed how much someone would do for THEIR OWN healing.  But in the case of this mother we looked at today, she endured all that so that SOMEONE ELSE would benefit!</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Luke 5:18-20</a:t>
            </a:r>
            <a:r>
              <a:rPr lang="en" sz="2000">
                <a:solidFill>
                  <a:schemeClr val="dk1"/>
                </a:solidFill>
              </a:rPr>
              <a:t> </a:t>
            </a:r>
            <a:r>
              <a:rPr lang="en" sz="2000" i="1">
                <a:solidFill>
                  <a:schemeClr val="dk1"/>
                </a:solidFill>
              </a:rPr>
              <a:t>“Then behold, men brought on a bed a man who was paralyzed, whom they sought to bring in and lay before Him. 19 And when they could not find how they might bring him in, because of the crowd, they went up on the housetop and let him down with his bed through the tiling into the midst before Jesus. 20 When He saw </a:t>
            </a:r>
            <a:r>
              <a:rPr lang="en" sz="2000" i="1" u="sng">
                <a:solidFill>
                  <a:schemeClr val="dk1"/>
                </a:solidFill>
              </a:rPr>
              <a:t>their</a:t>
            </a:r>
            <a:r>
              <a:rPr lang="en" sz="2000" i="1">
                <a:solidFill>
                  <a:schemeClr val="dk1"/>
                </a:solidFill>
              </a:rPr>
              <a:t> faith, He said to him, “Man, your sins are forgiven you.”</a:t>
            </a:r>
            <a:endParaRPr sz="2000" i="1">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1 Pet.1:7</a:t>
            </a:r>
            <a:r>
              <a:rPr lang="en" sz="2000">
                <a:solidFill>
                  <a:schemeClr val="dk1"/>
                </a:solidFill>
              </a:rPr>
              <a:t> </a:t>
            </a:r>
            <a:r>
              <a:rPr lang="en" sz="2000" i="1">
                <a:solidFill>
                  <a:schemeClr val="dk1"/>
                </a:solidFill>
              </a:rPr>
              <a:t>“that the genuineness of your faith, being much more precious than gold that perishes, though it is tested by fire, may be found to praise, honor, and glory at the revelation of Jesus Christ,”</a:t>
            </a:r>
            <a:endParaRPr sz="2000" i="1">
              <a:solidFill>
                <a:schemeClr val="dk1"/>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Sometimes our faith is tested by seeing how much we will do for others!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13700" y="0"/>
            <a:ext cx="9414000" cy="50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WHEN DOES HEALING COME?</a:t>
            </a:r>
            <a:endParaRPr sz="4800" b="1">
              <a:solidFill>
                <a:srgbClr val="00FFFF"/>
              </a:solidFill>
            </a:endParaRPr>
          </a:p>
        </p:txBody>
      </p:sp>
      <p:sp>
        <p:nvSpPr>
          <p:cNvPr id="133" name="Google Shape;133;p26"/>
          <p:cNvSpPr txBox="1">
            <a:spLocks noGrp="1"/>
          </p:cNvSpPr>
          <p:nvPr>
            <p:ph type="subTitle" idx="1"/>
          </p:nvPr>
        </p:nvSpPr>
        <p:spPr>
          <a:xfrm>
            <a:off x="-181375" y="502175"/>
            <a:ext cx="9373500" cy="4641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a:solidFill>
                  <a:srgbClr val="FFFF00"/>
                </a:solidFill>
              </a:rPr>
              <a:t>For this mother, was healing given when she first called Jesus “Lord”?</a:t>
            </a:r>
            <a:endParaRPr sz="2000" dirty="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dirty="0">
                <a:solidFill>
                  <a:srgbClr val="FFFF00"/>
                </a:solidFill>
              </a:rPr>
              <a:t>Matt.7:21</a:t>
            </a:r>
            <a:r>
              <a:rPr lang="en" sz="2000" dirty="0">
                <a:solidFill>
                  <a:schemeClr val="dk1"/>
                </a:solidFill>
              </a:rPr>
              <a:t> </a:t>
            </a:r>
            <a:r>
              <a:rPr lang="en" sz="2000" i="1" dirty="0">
                <a:solidFill>
                  <a:schemeClr val="dk1"/>
                </a:solidFill>
              </a:rPr>
              <a:t>“Not everyone who says to Me, ‘Lord, Lord,’ shall enter the kingdom of heaven, but he who does the will of My Father in heaven.”</a:t>
            </a:r>
            <a:endParaRPr sz="2000" i="1" dirty="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dirty="0">
                <a:solidFill>
                  <a:srgbClr val="FFFF00"/>
                </a:solidFill>
              </a:rPr>
              <a:t>Was it when she worshipped Him?</a:t>
            </a:r>
            <a:endParaRPr sz="2000" dirty="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dirty="0">
                <a:solidFill>
                  <a:srgbClr val="FFFF00"/>
                </a:solidFill>
              </a:rPr>
              <a:t>Matt.15:9</a:t>
            </a:r>
            <a:r>
              <a:rPr lang="en" sz="2000" dirty="0">
                <a:solidFill>
                  <a:schemeClr val="dk1"/>
                </a:solidFill>
              </a:rPr>
              <a:t> </a:t>
            </a:r>
            <a:r>
              <a:rPr lang="en" sz="2000" i="1" dirty="0">
                <a:solidFill>
                  <a:schemeClr val="dk1"/>
                </a:solidFill>
              </a:rPr>
              <a:t>“And in vain they worship Me, teaching as doctrines the commandments of men.”</a:t>
            </a:r>
            <a:endParaRPr sz="2000" i="1" dirty="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dirty="0">
                <a:solidFill>
                  <a:srgbClr val="FFFF00"/>
                </a:solidFill>
              </a:rPr>
              <a:t>Was it because she was so zealous and passionate?</a:t>
            </a:r>
            <a:endParaRPr sz="2000" dirty="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dirty="0">
                <a:solidFill>
                  <a:srgbClr val="FFFF00"/>
                </a:solidFill>
              </a:rPr>
              <a:t>Rom.10:2</a:t>
            </a:r>
            <a:r>
              <a:rPr lang="en" sz="2000" dirty="0">
                <a:solidFill>
                  <a:schemeClr val="dk1"/>
                </a:solidFill>
              </a:rPr>
              <a:t> </a:t>
            </a:r>
            <a:r>
              <a:rPr lang="en" sz="2000" i="1" dirty="0">
                <a:solidFill>
                  <a:schemeClr val="dk1"/>
                </a:solidFill>
              </a:rPr>
              <a:t>“For I bear them witness that they</a:t>
            </a:r>
            <a:r>
              <a:rPr lang="en" sz="2000" dirty="0">
                <a:solidFill>
                  <a:schemeClr val="dk1"/>
                </a:solidFill>
              </a:rPr>
              <a:t> </a:t>
            </a:r>
            <a:r>
              <a:rPr lang="en" sz="2000" dirty="0">
                <a:solidFill>
                  <a:srgbClr val="00FFFF"/>
                </a:solidFill>
              </a:rPr>
              <a:t>(Israel)</a:t>
            </a:r>
            <a:r>
              <a:rPr lang="en" sz="2000" dirty="0">
                <a:solidFill>
                  <a:schemeClr val="dk1"/>
                </a:solidFill>
              </a:rPr>
              <a:t> </a:t>
            </a:r>
            <a:r>
              <a:rPr lang="en" sz="2000" i="1" dirty="0">
                <a:solidFill>
                  <a:schemeClr val="dk1"/>
                </a:solidFill>
              </a:rPr>
              <a:t>have a zeal for God, but not according to knowledge.”</a:t>
            </a:r>
            <a:endParaRPr sz="2000" i="1" dirty="0">
              <a:solidFill>
                <a:schemeClr val="dk1"/>
              </a:solidFill>
            </a:endParaRPr>
          </a:p>
          <a:p>
            <a:pPr marL="457200" lvl="0" indent="-355600" algn="l" rtl="0">
              <a:lnSpc>
                <a:spcPct val="115000"/>
              </a:lnSpc>
              <a:spcBef>
                <a:spcPts val="0"/>
              </a:spcBef>
              <a:spcAft>
                <a:spcPts val="0"/>
              </a:spcAft>
              <a:buClr>
                <a:srgbClr val="00FFFF"/>
              </a:buClr>
              <a:buSzPts val="2000"/>
              <a:buChar char="●"/>
            </a:pPr>
            <a:r>
              <a:rPr lang="en" sz="2000" dirty="0">
                <a:solidFill>
                  <a:srgbClr val="00FFFF"/>
                </a:solidFill>
              </a:rPr>
              <a:t>Healing </a:t>
            </a:r>
            <a:r>
              <a:rPr lang="en" sz="2000" u="sng" dirty="0">
                <a:solidFill>
                  <a:srgbClr val="00FFFF"/>
                </a:solidFill>
              </a:rPr>
              <a:t>WAS</a:t>
            </a:r>
            <a:r>
              <a:rPr lang="en" sz="2000" dirty="0">
                <a:solidFill>
                  <a:srgbClr val="00FFFF"/>
                </a:solidFill>
              </a:rPr>
              <a:t> given when she humbled herself as low as she could go, acknowledged that Jesus was right, and He had all authority in all matters!</a:t>
            </a:r>
            <a:endParaRPr sz="2000" dirty="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u="sng" dirty="0">
                <a:solidFill>
                  <a:srgbClr val="FFFF00"/>
                </a:solidFill>
              </a:rPr>
              <a:t>Luke 6:46</a:t>
            </a:r>
            <a:r>
              <a:rPr lang="en" sz="2000" dirty="0">
                <a:solidFill>
                  <a:schemeClr val="dk1"/>
                </a:solidFill>
              </a:rPr>
              <a:t> </a:t>
            </a:r>
            <a:r>
              <a:rPr lang="en" sz="2000" i="1" dirty="0">
                <a:solidFill>
                  <a:schemeClr val="dk1"/>
                </a:solidFill>
              </a:rPr>
              <a:t>“But why do you call Me ‘Lord, Lord,’ and not do the things which I say?”</a:t>
            </a:r>
            <a:r>
              <a:rPr lang="en" sz="2000" dirty="0">
                <a:solidFill>
                  <a:schemeClr val="dk1"/>
                </a:solidFill>
              </a:rPr>
              <a:t>  </a:t>
            </a:r>
            <a:r>
              <a:rPr lang="en" sz="2000" dirty="0">
                <a:solidFill>
                  <a:srgbClr val="00FFFF"/>
                </a:solidFill>
              </a:rPr>
              <a:t>Will YOU humbly do what the Lord asks in order to be forgiven?</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46025" y="0"/>
            <a:ext cx="9238200" cy="618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A difficult passage</a:t>
            </a:r>
            <a:endParaRPr sz="6000" b="1">
              <a:solidFill>
                <a:srgbClr val="00FFFF"/>
              </a:solidFill>
            </a:endParaRPr>
          </a:p>
        </p:txBody>
      </p:sp>
      <p:sp>
        <p:nvSpPr>
          <p:cNvPr id="61" name="Google Shape;61;p14"/>
          <p:cNvSpPr txBox="1">
            <a:spLocks noGrp="1"/>
          </p:cNvSpPr>
          <p:nvPr>
            <p:ph type="subTitle" idx="1"/>
          </p:nvPr>
        </p:nvSpPr>
        <p:spPr>
          <a:xfrm>
            <a:off x="-46025" y="684900"/>
            <a:ext cx="9238200" cy="4458600"/>
          </a:xfrm>
          <a:prstGeom prst="rect">
            <a:avLst/>
          </a:prstGeom>
        </p:spPr>
        <p:txBody>
          <a:bodyPr spcFirstLastPara="1" wrap="square" lIns="91425" tIns="91425" rIns="91425" bIns="91425" anchor="t" anchorCtr="0">
            <a:noAutofit/>
          </a:bodyPr>
          <a:lstStyle/>
          <a:p>
            <a:pPr marL="457200" lvl="0" indent="-419100" algn="l" rtl="0">
              <a:lnSpc>
                <a:spcPct val="115000"/>
              </a:lnSpc>
              <a:spcBef>
                <a:spcPts val="0"/>
              </a:spcBef>
              <a:spcAft>
                <a:spcPts val="0"/>
              </a:spcAft>
              <a:buClr>
                <a:srgbClr val="FFFF00"/>
              </a:buClr>
              <a:buSzPts val="3000"/>
              <a:buChar char="●"/>
            </a:pPr>
            <a:r>
              <a:rPr lang="en" sz="3000">
                <a:solidFill>
                  <a:srgbClr val="FFFF00"/>
                </a:solidFill>
              </a:rPr>
              <a:t>We only read of this account in Matthew 15 and Mark 7, and we will closely examine both texts today.</a:t>
            </a:r>
            <a:endParaRPr sz="3000">
              <a:solidFill>
                <a:srgbClr val="FFFF00"/>
              </a:solidFill>
            </a:endParaRPr>
          </a:p>
          <a:p>
            <a:pPr marL="457200" lvl="0" indent="-419100" algn="l" rtl="0">
              <a:lnSpc>
                <a:spcPct val="115000"/>
              </a:lnSpc>
              <a:spcBef>
                <a:spcPts val="0"/>
              </a:spcBef>
              <a:spcAft>
                <a:spcPts val="0"/>
              </a:spcAft>
              <a:buClr>
                <a:schemeClr val="dk1"/>
              </a:buClr>
              <a:buSzPts val="3000"/>
              <a:buChar char="●"/>
            </a:pPr>
            <a:r>
              <a:rPr lang="en" sz="3000">
                <a:solidFill>
                  <a:schemeClr val="dk1"/>
                </a:solidFill>
              </a:rPr>
              <a:t>The main reason this is a difficult text is because Jesus’ first responses to this woman seem very atypical of how we normally see Him behave.</a:t>
            </a:r>
            <a:endParaRPr sz="3000">
              <a:solidFill>
                <a:schemeClr val="dk1"/>
              </a:solidFill>
            </a:endParaRPr>
          </a:p>
          <a:p>
            <a:pPr marL="457200" lvl="0" indent="-419100" algn="l" rtl="0">
              <a:lnSpc>
                <a:spcPct val="115000"/>
              </a:lnSpc>
              <a:spcBef>
                <a:spcPts val="0"/>
              </a:spcBef>
              <a:spcAft>
                <a:spcPts val="0"/>
              </a:spcAft>
              <a:buClr>
                <a:srgbClr val="00FFFF"/>
              </a:buClr>
              <a:buSzPts val="3000"/>
              <a:buChar char="●"/>
            </a:pPr>
            <a:r>
              <a:rPr lang="en" sz="3000">
                <a:solidFill>
                  <a:srgbClr val="00FFFF"/>
                </a:solidFill>
              </a:rPr>
              <a:t>But I believe we have enough information in the scriptures to learn some valuable lessons here.</a:t>
            </a:r>
            <a:endParaRPr sz="3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setting</a:t>
            </a:r>
            <a:endParaRPr sz="6000" b="1">
              <a:solidFill>
                <a:srgbClr val="00FFFF"/>
              </a:solidFill>
            </a:endParaRPr>
          </a:p>
        </p:txBody>
      </p:sp>
      <p:sp>
        <p:nvSpPr>
          <p:cNvPr id="67" name="Google Shape;67;p15"/>
          <p:cNvSpPr txBox="1">
            <a:spLocks noGrp="1"/>
          </p:cNvSpPr>
          <p:nvPr>
            <p:ph type="subTitle" idx="1"/>
          </p:nvPr>
        </p:nvSpPr>
        <p:spPr>
          <a:xfrm>
            <a:off x="-140775" y="584700"/>
            <a:ext cx="9333000" cy="4558800"/>
          </a:xfrm>
          <a:prstGeom prst="rect">
            <a:avLst/>
          </a:prstGeom>
        </p:spPr>
        <p:txBody>
          <a:bodyPr spcFirstLastPara="1" wrap="square" lIns="91425" tIns="91425" rIns="91425" bIns="91425" anchor="t" anchorCtr="0">
            <a:noAutofit/>
          </a:bodyPr>
          <a:lstStyle/>
          <a:p>
            <a:pPr marL="457200" lvl="0" indent="-374650" algn="l" rtl="0">
              <a:lnSpc>
                <a:spcPct val="115000"/>
              </a:lnSpc>
              <a:spcBef>
                <a:spcPts val="0"/>
              </a:spcBef>
              <a:spcAft>
                <a:spcPts val="0"/>
              </a:spcAft>
              <a:buClr>
                <a:srgbClr val="FFFF00"/>
              </a:buClr>
              <a:buSzPts val="2300"/>
              <a:buChar char="●"/>
            </a:pPr>
            <a:r>
              <a:rPr lang="en" sz="2300">
                <a:solidFill>
                  <a:srgbClr val="FFFF00"/>
                </a:solidFill>
              </a:rPr>
              <a:t>This is a VERY rare moment where Jesus is NOT actually in Palestine, but instead deliberately goes to the NW coast of that region, to the GENTILE cities of Tyre and Sidon!</a:t>
            </a:r>
            <a:endParaRPr sz="2300">
              <a:solidFill>
                <a:srgbClr val="FFFF00"/>
              </a:solidFill>
            </a:endParaRPr>
          </a:p>
          <a:p>
            <a:pPr marL="457200" lvl="0" indent="-374650" algn="l" rtl="0">
              <a:lnSpc>
                <a:spcPct val="115000"/>
              </a:lnSpc>
              <a:spcBef>
                <a:spcPts val="0"/>
              </a:spcBef>
              <a:spcAft>
                <a:spcPts val="0"/>
              </a:spcAft>
              <a:buClr>
                <a:schemeClr val="dk1"/>
              </a:buClr>
              <a:buSzPts val="2300"/>
              <a:buChar char="●"/>
            </a:pPr>
            <a:r>
              <a:rPr lang="en" sz="2300">
                <a:solidFill>
                  <a:schemeClr val="dk1"/>
                </a:solidFill>
              </a:rPr>
              <a:t>But why, and for how long?  We don’t read about Him teaching there, nor performing other miracles </a:t>
            </a:r>
            <a:r>
              <a:rPr lang="en" sz="2300">
                <a:solidFill>
                  <a:srgbClr val="FFFF00"/>
                </a:solidFill>
              </a:rPr>
              <a:t>(</a:t>
            </a:r>
            <a:r>
              <a:rPr lang="en" sz="2300" u="sng">
                <a:solidFill>
                  <a:srgbClr val="FFFF00"/>
                </a:solidFill>
              </a:rPr>
              <a:t>Matt.11:21</a:t>
            </a:r>
            <a:r>
              <a:rPr lang="en" sz="2300">
                <a:solidFill>
                  <a:srgbClr val="FFFF00"/>
                </a:solidFill>
              </a:rPr>
              <a:t>)</a:t>
            </a:r>
            <a:r>
              <a:rPr lang="en" sz="2300">
                <a:solidFill>
                  <a:schemeClr val="dk1"/>
                </a:solidFill>
              </a:rPr>
              <a:t> and in fact He wanted to remain hidden, as we read.  And in</a:t>
            </a:r>
            <a:r>
              <a:rPr lang="en" sz="2300">
                <a:solidFill>
                  <a:srgbClr val="00FFFF"/>
                </a:solidFill>
              </a:rPr>
              <a:t> </a:t>
            </a:r>
            <a:r>
              <a:rPr lang="en" sz="2300" u="sng">
                <a:solidFill>
                  <a:srgbClr val="FFFF00"/>
                </a:solidFill>
              </a:rPr>
              <a:t>Matt.15:29</a:t>
            </a:r>
            <a:r>
              <a:rPr lang="en" sz="2300">
                <a:solidFill>
                  <a:schemeClr val="dk1"/>
                </a:solidFill>
              </a:rPr>
              <a:t>, right after this incident with this woman, it says</a:t>
            </a:r>
            <a:r>
              <a:rPr lang="en" sz="2300">
                <a:solidFill>
                  <a:srgbClr val="00FFFF"/>
                </a:solidFill>
              </a:rPr>
              <a:t> </a:t>
            </a:r>
            <a:r>
              <a:rPr lang="en" sz="2300" i="1">
                <a:solidFill>
                  <a:schemeClr val="dk1"/>
                </a:solidFill>
              </a:rPr>
              <a:t>“Jesus departed from there.”</a:t>
            </a:r>
            <a:r>
              <a:rPr lang="en" sz="2300">
                <a:solidFill>
                  <a:srgbClr val="00FFFF"/>
                </a:solidFill>
              </a:rPr>
              <a:t>  </a:t>
            </a:r>
            <a:r>
              <a:rPr lang="en" sz="2300" u="sng">
                <a:solidFill>
                  <a:srgbClr val="FFFF00"/>
                </a:solidFill>
              </a:rPr>
              <a:t>Mark 7:31</a:t>
            </a:r>
            <a:r>
              <a:rPr lang="en" sz="2300">
                <a:solidFill>
                  <a:srgbClr val="00FFFF"/>
                </a:solidFill>
              </a:rPr>
              <a:t> </a:t>
            </a:r>
            <a:r>
              <a:rPr lang="en" sz="2300">
                <a:solidFill>
                  <a:schemeClr val="dk1"/>
                </a:solidFill>
              </a:rPr>
              <a:t>also says He departed from there afterward.  </a:t>
            </a:r>
            <a:endParaRPr sz="2300">
              <a:solidFill>
                <a:schemeClr val="dk1"/>
              </a:solidFill>
            </a:endParaRPr>
          </a:p>
          <a:p>
            <a:pPr marL="457200" lvl="0" indent="-374650" algn="l" rtl="0">
              <a:lnSpc>
                <a:spcPct val="115000"/>
              </a:lnSpc>
              <a:spcBef>
                <a:spcPts val="0"/>
              </a:spcBef>
              <a:spcAft>
                <a:spcPts val="0"/>
              </a:spcAft>
              <a:buClr>
                <a:srgbClr val="00FFFF"/>
              </a:buClr>
              <a:buSzPts val="2300"/>
              <a:buChar char="●"/>
            </a:pPr>
            <a:r>
              <a:rPr lang="en" sz="2300">
                <a:solidFill>
                  <a:srgbClr val="00FFFF"/>
                </a:solidFill>
              </a:rPr>
              <a:t>I think this may be important to our understanding, lest we think that Jesus really didn’t want to talk to this woman.  If that’s truly the case then why did Jesus even travel to this region?</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woman</a:t>
            </a:r>
            <a:endParaRPr sz="6000" b="1">
              <a:solidFill>
                <a:srgbClr val="00FFFF"/>
              </a:solidFill>
            </a:endParaRPr>
          </a:p>
        </p:txBody>
      </p:sp>
      <p:sp>
        <p:nvSpPr>
          <p:cNvPr id="73" name="Google Shape;73;p16"/>
          <p:cNvSpPr txBox="1">
            <a:spLocks noGrp="1"/>
          </p:cNvSpPr>
          <p:nvPr>
            <p:ph type="subTitle" idx="1"/>
          </p:nvPr>
        </p:nvSpPr>
        <p:spPr>
          <a:xfrm>
            <a:off x="-140775" y="530600"/>
            <a:ext cx="9333000" cy="46128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a:solidFill>
                  <a:srgbClr val="FFFF00"/>
                </a:solidFill>
              </a:rPr>
              <a:t>We need to remember that this girl’s mother is a Gentile, not a Jew.  She actually was born in this area, as Tyre and Sidon are part of Phoenicia (“Syro-Phoenicia” is what the Romans called this area).  But Matthew’s account says that she actually resided in Canaan, closer to where Jesus was performing His miracles and teaching.</a:t>
            </a:r>
            <a:endParaRPr sz="2000">
              <a:solidFill>
                <a:srgbClr val="FFFF00"/>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We do not know this for certain, but this MAY not be the first time she has seen Jesus healing.</a:t>
            </a:r>
            <a:endParaRPr sz="200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Lk.6:17-19</a:t>
            </a:r>
            <a:r>
              <a:rPr lang="en" sz="2000">
                <a:solidFill>
                  <a:srgbClr val="FFFF00"/>
                </a:solidFill>
              </a:rPr>
              <a:t> </a:t>
            </a:r>
            <a:r>
              <a:rPr lang="en" sz="2000" i="1">
                <a:solidFill>
                  <a:schemeClr val="dk1"/>
                </a:solidFill>
              </a:rPr>
              <a:t>“And He came down with them and stood on a level place with a crowd of His disciples and a great multitude of people from all Judea and Jerusalem,</a:t>
            </a:r>
            <a:r>
              <a:rPr lang="en" sz="2000">
                <a:solidFill>
                  <a:srgbClr val="FFFF00"/>
                </a:solidFill>
              </a:rPr>
              <a:t> </a:t>
            </a:r>
            <a:r>
              <a:rPr lang="en" sz="2000" i="1" u="sng">
                <a:solidFill>
                  <a:schemeClr val="dk1"/>
                </a:solidFill>
              </a:rPr>
              <a:t>and from the seacoast of Tyre and Sidon</a:t>
            </a:r>
            <a:r>
              <a:rPr lang="en" sz="2000" i="1">
                <a:solidFill>
                  <a:schemeClr val="dk1"/>
                </a:solidFill>
              </a:rPr>
              <a:t>, who came to hear Him and be healed of their diseases, 18 as well as those who were tormented with unclean spirits. And they were healed. 19 And the whole multitude sought to touch Him, for power went out from Him and healed them all.”</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first exchange</a:t>
            </a:r>
            <a:endParaRPr sz="6000" b="1">
              <a:solidFill>
                <a:srgbClr val="00FFFF"/>
              </a:solidFill>
            </a:endParaRPr>
          </a:p>
        </p:txBody>
      </p:sp>
      <p:sp>
        <p:nvSpPr>
          <p:cNvPr id="79" name="Google Shape;79;p17"/>
          <p:cNvSpPr txBox="1">
            <a:spLocks noGrp="1"/>
          </p:cNvSpPr>
          <p:nvPr>
            <p:ph type="subTitle" idx="1"/>
          </p:nvPr>
        </p:nvSpPr>
        <p:spPr>
          <a:xfrm>
            <a:off x="-181375" y="584700"/>
            <a:ext cx="9407400" cy="45588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Matt.15:21-22</a:t>
            </a:r>
            <a:r>
              <a:rPr lang="en" sz="2000">
                <a:solidFill>
                  <a:srgbClr val="FFFF00"/>
                </a:solidFill>
              </a:rPr>
              <a:t> </a:t>
            </a:r>
            <a:r>
              <a:rPr lang="en" sz="2000" i="1">
                <a:solidFill>
                  <a:schemeClr val="dk1"/>
                </a:solidFill>
              </a:rPr>
              <a:t>“Then Jesus went out from there and departed to the region of Tyre and Sidon. 22 And behold, a woman of Canaan came from that region and cried out to Him, saying, “Have mercy on me, O Lord, Son of David! My daughter is severely demon-possessed.”</a:t>
            </a:r>
            <a:endParaRPr sz="2000" i="1">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pleads for mercy for herself.</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calls Jesus “Lord”.</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even knows Jesus’ background, maybe even that He is the Christ, calling Him the “Son of David.”  How amazing that a Gentile woman knows this!</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explains the urgency of the situation for her daughter.</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This is NORMALLY the moment Jesus promptly heals the afflicted, right?</a:t>
            </a:r>
            <a:endParaRPr sz="2000">
              <a:solidFill>
                <a:srgbClr val="FFFF00"/>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Matt.15:23</a:t>
            </a:r>
            <a:r>
              <a:rPr lang="en" sz="2000">
                <a:solidFill>
                  <a:srgbClr val="FFFF00"/>
                </a:solidFill>
              </a:rPr>
              <a:t> </a:t>
            </a:r>
            <a:r>
              <a:rPr lang="en" sz="2000" i="1">
                <a:solidFill>
                  <a:schemeClr val="dk1"/>
                </a:solidFill>
              </a:rPr>
              <a:t>“But He answered her not a word.  And His disciples came and urged Him, saying, “Send her away, for she cries out after us.”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What would YOU do?</a:t>
            </a:r>
            <a:endParaRPr sz="6000" b="1">
              <a:solidFill>
                <a:srgbClr val="00FFFF"/>
              </a:solidFill>
            </a:endParaRPr>
          </a:p>
        </p:txBody>
      </p:sp>
      <p:sp>
        <p:nvSpPr>
          <p:cNvPr id="85" name="Google Shape;85;p18"/>
          <p:cNvSpPr txBox="1">
            <a:spLocks noGrp="1"/>
          </p:cNvSpPr>
          <p:nvPr>
            <p:ph type="subTitle" idx="1"/>
          </p:nvPr>
        </p:nvSpPr>
        <p:spPr>
          <a:xfrm>
            <a:off x="-181375" y="584700"/>
            <a:ext cx="9407400" cy="45588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dirty="0">
                <a:solidFill>
                  <a:schemeClr val="dk1"/>
                </a:solidFill>
              </a:rPr>
              <a:t>“How rude!  He won’t even talk to me!  I’m leaving!”</a:t>
            </a:r>
            <a:r>
              <a:rPr lang="en" sz="2100" dirty="0">
                <a:solidFill>
                  <a:srgbClr val="FFFF00"/>
                </a:solidFill>
              </a:rPr>
              <a:t>  But then, how else can her daughter be healed?</a:t>
            </a:r>
            <a:endParaRPr sz="2100" dirty="0">
              <a:solidFill>
                <a:srgbClr val="FFFF00"/>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She clearly won’t “shut up” about this request because the apostles are beginning to get annoyed with her.</a:t>
            </a:r>
            <a:endParaRPr sz="2100" dirty="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dirty="0">
                <a:solidFill>
                  <a:srgbClr val="FFFF00"/>
                </a:solidFill>
              </a:rPr>
              <a:t>Do you remember other times when Jesus was silent?  </a:t>
            </a:r>
            <a:r>
              <a:rPr lang="en" sz="2100" u="sng">
                <a:solidFill>
                  <a:srgbClr val="FFFF00"/>
                </a:solidFill>
              </a:rPr>
              <a:t>Jn.8:6</a:t>
            </a:r>
            <a:r>
              <a:rPr lang="en" sz="2100">
                <a:solidFill>
                  <a:srgbClr val="FFFF00"/>
                </a:solidFill>
              </a:rPr>
              <a:t> </a:t>
            </a:r>
            <a:r>
              <a:rPr lang="en" sz="2100" i="1">
                <a:solidFill>
                  <a:schemeClr val="dk1"/>
                </a:solidFill>
              </a:rPr>
              <a:t>“This they said, testing Him, that they might have something of which to accuse Him. </a:t>
            </a:r>
            <a:r>
              <a:rPr lang="en" sz="2100" i="1" dirty="0">
                <a:solidFill>
                  <a:schemeClr val="dk1"/>
                </a:solidFill>
              </a:rPr>
              <a:t>But Jesus stooped down and wrote on the ground with His finger, as though He did not hear.”</a:t>
            </a:r>
            <a:r>
              <a:rPr lang="en" sz="2100" dirty="0">
                <a:solidFill>
                  <a:srgbClr val="FFFF00"/>
                </a:solidFill>
              </a:rPr>
              <a:t>  </a:t>
            </a:r>
            <a:r>
              <a:rPr lang="en" sz="2100" u="sng" dirty="0">
                <a:solidFill>
                  <a:srgbClr val="FFFF00"/>
                </a:solidFill>
              </a:rPr>
              <a:t>Matt.26:62-63</a:t>
            </a:r>
            <a:r>
              <a:rPr lang="en" sz="2100" dirty="0">
                <a:solidFill>
                  <a:srgbClr val="FFFF00"/>
                </a:solidFill>
              </a:rPr>
              <a:t> </a:t>
            </a:r>
            <a:r>
              <a:rPr lang="en" sz="2100" i="1" dirty="0">
                <a:solidFill>
                  <a:schemeClr val="dk1"/>
                </a:solidFill>
              </a:rPr>
              <a:t>“And the high priest arose and said to Him, “Do You answer nothing? What is it these men testify against You?” 63 But Jesus kept silent.”</a:t>
            </a:r>
            <a:r>
              <a:rPr lang="en" sz="2100" dirty="0">
                <a:solidFill>
                  <a:srgbClr val="FFFF00"/>
                </a:solidFill>
              </a:rPr>
              <a:t>  When Jesus is silent, there is a purpose!</a:t>
            </a:r>
            <a:endParaRPr sz="2100" dirty="0">
              <a:solidFill>
                <a:srgbClr val="FFFF00"/>
              </a:solidFill>
            </a:endParaRPr>
          </a:p>
          <a:p>
            <a:pPr marL="457200" lvl="0" indent="-361950" algn="l" rtl="0">
              <a:lnSpc>
                <a:spcPct val="115000"/>
              </a:lnSpc>
              <a:spcBef>
                <a:spcPts val="0"/>
              </a:spcBef>
              <a:spcAft>
                <a:spcPts val="0"/>
              </a:spcAft>
              <a:buClr>
                <a:srgbClr val="00FFFF"/>
              </a:buClr>
              <a:buSzPts val="2100"/>
              <a:buChar char="●"/>
            </a:pPr>
            <a:r>
              <a:rPr lang="en" sz="2100" dirty="0">
                <a:solidFill>
                  <a:srgbClr val="00FFFF"/>
                </a:solidFill>
              </a:rPr>
              <a:t>So this mother’s first response to her pleas is silence.  Does she leave?</a:t>
            </a:r>
            <a:endParaRPr sz="21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second attempt</a:t>
            </a:r>
            <a:endParaRPr sz="6000" b="1">
              <a:solidFill>
                <a:srgbClr val="00FFFF"/>
              </a:solidFill>
            </a:endParaRPr>
          </a:p>
        </p:txBody>
      </p:sp>
      <p:sp>
        <p:nvSpPr>
          <p:cNvPr id="91" name="Google Shape;91;p19"/>
          <p:cNvSpPr txBox="1">
            <a:spLocks noGrp="1"/>
          </p:cNvSpPr>
          <p:nvPr>
            <p:ph type="subTitle" idx="1"/>
          </p:nvPr>
        </p:nvSpPr>
        <p:spPr>
          <a:xfrm>
            <a:off x="-181375" y="584700"/>
            <a:ext cx="9407400" cy="4558800"/>
          </a:xfrm>
          <a:prstGeom prst="rect">
            <a:avLst/>
          </a:prstGeom>
        </p:spPr>
        <p:txBody>
          <a:bodyPr spcFirstLastPara="1" wrap="square" lIns="91425" tIns="91425" rIns="91425" bIns="91425" anchor="t" anchorCtr="0">
            <a:noAutofit/>
          </a:bodyPr>
          <a:lstStyle/>
          <a:p>
            <a:pPr marL="457200" lvl="0" indent="-361950" algn="l" rtl="0">
              <a:lnSpc>
                <a:spcPct val="115000"/>
              </a:lnSpc>
              <a:spcBef>
                <a:spcPts val="0"/>
              </a:spcBef>
              <a:spcAft>
                <a:spcPts val="0"/>
              </a:spcAft>
              <a:buClr>
                <a:srgbClr val="FFFF00"/>
              </a:buClr>
              <a:buSzPts val="2100"/>
              <a:buChar char="●"/>
            </a:pPr>
            <a:r>
              <a:rPr lang="en" sz="2100">
                <a:solidFill>
                  <a:srgbClr val="FFFF00"/>
                </a:solidFill>
              </a:rPr>
              <a:t>Jesus finally speaks to the woman, after the apostles ask Him to send her away.  And He does not rebuke His apostles for their behavior either.</a:t>
            </a:r>
            <a:r>
              <a:rPr lang="en" sz="2100">
                <a:solidFill>
                  <a:schemeClr val="dk1"/>
                </a:solidFill>
              </a:rPr>
              <a:t> </a:t>
            </a:r>
            <a:endParaRPr sz="2100">
              <a:solidFill>
                <a:schemeClr val="dk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Matt.15:24</a:t>
            </a:r>
            <a:r>
              <a:rPr lang="en" sz="2100">
                <a:solidFill>
                  <a:schemeClr val="dk1"/>
                </a:solidFill>
              </a:rPr>
              <a:t> </a:t>
            </a:r>
            <a:r>
              <a:rPr lang="en" sz="2100" i="1">
                <a:solidFill>
                  <a:schemeClr val="dk1"/>
                </a:solidFill>
              </a:rPr>
              <a:t>“But He answered and said, “I was not sent except to the lost sheep of the house of Israel.”  </a:t>
            </a:r>
            <a:r>
              <a:rPr lang="en" sz="2100">
                <a:solidFill>
                  <a:srgbClr val="00FFFF"/>
                </a:solidFill>
              </a:rPr>
              <a:t>(But again, why is He there?)</a:t>
            </a:r>
            <a:endParaRPr sz="2100">
              <a:solidFill>
                <a:srgbClr val="00FFFF"/>
              </a:solidFill>
            </a:endParaRPr>
          </a:p>
          <a:p>
            <a:pPr marL="457200" lvl="0" indent="-361950" algn="l" rtl="0">
              <a:lnSpc>
                <a:spcPct val="115000"/>
              </a:lnSpc>
              <a:spcBef>
                <a:spcPts val="0"/>
              </a:spcBef>
              <a:spcAft>
                <a:spcPts val="0"/>
              </a:spcAft>
              <a:buClr>
                <a:srgbClr val="FFFF00"/>
              </a:buClr>
              <a:buSzPts val="2100"/>
              <a:buChar char="●"/>
            </a:pPr>
            <a:r>
              <a:rPr lang="en" sz="2100">
                <a:solidFill>
                  <a:srgbClr val="FFFF00"/>
                </a:solidFill>
              </a:rPr>
              <a:t>So now she’s received a reply, and the answer would appear to be “No” </a:t>
            </a:r>
            <a:r>
              <a:rPr lang="en" sz="2100">
                <a:solidFill>
                  <a:srgbClr val="00FFFF"/>
                </a:solidFill>
              </a:rPr>
              <a:t>(But did He say “No”?)</a:t>
            </a:r>
            <a:r>
              <a:rPr lang="en" sz="2100">
                <a:solidFill>
                  <a:srgbClr val="FFFF00"/>
                </a:solidFill>
              </a:rPr>
              <a:t>, AND Jesus’ decision would appear to be based on prejudice.  Again, how would you respond?</a:t>
            </a:r>
            <a:endParaRPr sz="2100">
              <a:solidFill>
                <a:srgbClr val="FFFF00"/>
              </a:solidFill>
            </a:endParaRPr>
          </a:p>
          <a:p>
            <a:pPr marL="457200" lvl="0" indent="-361950" algn="l" rtl="0">
              <a:lnSpc>
                <a:spcPct val="115000"/>
              </a:lnSpc>
              <a:spcBef>
                <a:spcPts val="0"/>
              </a:spcBef>
              <a:spcAft>
                <a:spcPts val="0"/>
              </a:spcAft>
              <a:buClr>
                <a:schemeClr val="dk1"/>
              </a:buClr>
              <a:buSzPts val="2100"/>
              <a:buChar char="●"/>
            </a:pPr>
            <a:r>
              <a:rPr lang="en" sz="2100">
                <a:solidFill>
                  <a:schemeClr val="dk1"/>
                </a:solidFill>
              </a:rPr>
              <a:t>“You mean you won’t cast out my daughter’s demons because she’s not a Jew?!  So high and mighty, thinking you’re all better than everyone else!”</a:t>
            </a:r>
            <a:endParaRPr sz="2100">
              <a:solidFill>
                <a:schemeClr val="dk1"/>
              </a:solidFill>
            </a:endParaRPr>
          </a:p>
          <a:p>
            <a:pPr marL="457200" lvl="0" indent="-361950" algn="l" rtl="0">
              <a:lnSpc>
                <a:spcPct val="115000"/>
              </a:lnSpc>
              <a:spcBef>
                <a:spcPts val="0"/>
              </a:spcBef>
              <a:spcAft>
                <a:spcPts val="0"/>
              </a:spcAft>
              <a:buClr>
                <a:srgbClr val="FFFF00"/>
              </a:buClr>
              <a:buSzPts val="2100"/>
              <a:buChar char="●"/>
            </a:pPr>
            <a:r>
              <a:rPr lang="en" sz="2100" u="sng">
                <a:solidFill>
                  <a:srgbClr val="FFFF00"/>
                </a:solidFill>
              </a:rPr>
              <a:t>Matt.15:25</a:t>
            </a:r>
            <a:r>
              <a:rPr lang="en" sz="2100">
                <a:solidFill>
                  <a:schemeClr val="dk1"/>
                </a:solidFill>
              </a:rPr>
              <a:t> </a:t>
            </a:r>
            <a:r>
              <a:rPr lang="en" sz="2100" i="1">
                <a:solidFill>
                  <a:schemeClr val="dk1"/>
                </a:solidFill>
              </a:rPr>
              <a:t>“Then she came and worshiped Him, saying, “Lord, help me!”</a:t>
            </a:r>
            <a:endParaRPr sz="2100" i="1">
              <a:solidFill>
                <a:schemeClr val="dk1"/>
              </a:solidFill>
            </a:endParaRPr>
          </a:p>
          <a:p>
            <a:pPr marL="457200" lvl="0" indent="-361950" algn="l" rtl="0">
              <a:lnSpc>
                <a:spcPct val="115000"/>
              </a:lnSpc>
              <a:spcBef>
                <a:spcPts val="0"/>
              </a:spcBef>
              <a:spcAft>
                <a:spcPts val="0"/>
              </a:spcAft>
              <a:buClr>
                <a:srgbClr val="00FFFF"/>
              </a:buClr>
              <a:buSzPts val="2100"/>
              <a:buChar char="●"/>
            </a:pPr>
            <a:r>
              <a:rPr lang="en" sz="2100">
                <a:solidFill>
                  <a:srgbClr val="00FFFF"/>
                </a:solidFill>
              </a:rPr>
              <a:t>She calls Jesus “Lord” again, and she WORSHIPS Him!  Mark’s account says she </a:t>
            </a:r>
            <a:r>
              <a:rPr lang="en" sz="2100" i="1">
                <a:solidFill>
                  <a:schemeClr val="dk1"/>
                </a:solidFill>
              </a:rPr>
              <a:t>“fell at His feet”</a:t>
            </a:r>
            <a:r>
              <a:rPr lang="en" sz="2100">
                <a:solidFill>
                  <a:srgbClr val="00FFFF"/>
                </a:solidFill>
              </a:rPr>
              <a:t>.  Surely her daughter will be healed now, right?</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46025"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third conversation</a:t>
            </a:r>
            <a:endParaRPr sz="6000" b="1">
              <a:solidFill>
                <a:srgbClr val="00FFFF"/>
              </a:solidFill>
            </a:endParaRPr>
          </a:p>
        </p:txBody>
      </p:sp>
      <p:sp>
        <p:nvSpPr>
          <p:cNvPr id="97" name="Google Shape;97;p20"/>
          <p:cNvSpPr txBox="1">
            <a:spLocks noGrp="1"/>
          </p:cNvSpPr>
          <p:nvPr>
            <p:ph type="subTitle" idx="1"/>
          </p:nvPr>
        </p:nvSpPr>
        <p:spPr>
          <a:xfrm>
            <a:off x="-181375" y="536000"/>
            <a:ext cx="9373500" cy="46077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Matt.15:26</a:t>
            </a:r>
            <a:r>
              <a:rPr lang="en" sz="2000">
                <a:solidFill>
                  <a:srgbClr val="FFFF00"/>
                </a:solidFill>
              </a:rPr>
              <a:t> </a:t>
            </a:r>
            <a:r>
              <a:rPr lang="en" sz="2000" i="1">
                <a:solidFill>
                  <a:schemeClr val="dk1"/>
                </a:solidFill>
              </a:rPr>
              <a:t>“But He answered and said, “It is not good to take the children’s bread and throw it to the little dogs.” </a:t>
            </a:r>
            <a:r>
              <a:rPr lang="en" sz="2000">
                <a:solidFill>
                  <a:srgbClr val="FFFF00"/>
                </a:solidFill>
              </a:rPr>
              <a:t>(</a:t>
            </a:r>
            <a:r>
              <a:rPr lang="en" sz="2000" u="sng">
                <a:solidFill>
                  <a:srgbClr val="FFFF00"/>
                </a:solidFill>
              </a:rPr>
              <a:t>Matt.7:6</a:t>
            </a:r>
            <a:r>
              <a:rPr lang="en" sz="2000" i="1">
                <a:solidFill>
                  <a:schemeClr val="dk1"/>
                </a:solidFill>
              </a:rPr>
              <a:t> “Do not give what is holy to the dogs; nor cast your pearls before swine.”</a:t>
            </a:r>
            <a:r>
              <a:rPr lang="en" sz="2000">
                <a:solidFill>
                  <a:srgbClr val="FFFF00"/>
                </a:solidFill>
              </a:rPr>
              <a:t>)  </a:t>
            </a:r>
            <a:r>
              <a:rPr lang="en" sz="2000">
                <a:solidFill>
                  <a:srgbClr val="00FFFF"/>
                </a:solidFill>
              </a:rPr>
              <a:t>(Again, has He said “No”?)</a:t>
            </a:r>
            <a:endParaRPr sz="2000">
              <a:solidFill>
                <a:srgbClr val="00FFFF"/>
              </a:solidFill>
            </a:endParaRPr>
          </a:p>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Mark 7:27</a:t>
            </a:r>
            <a:r>
              <a:rPr lang="en" sz="2000">
                <a:solidFill>
                  <a:schemeClr val="dk1"/>
                </a:solidFill>
              </a:rPr>
              <a:t> </a:t>
            </a:r>
            <a:r>
              <a:rPr lang="en" sz="2000" i="1">
                <a:solidFill>
                  <a:schemeClr val="dk1"/>
                </a:solidFill>
              </a:rPr>
              <a:t>“But Jesus said to her, “</a:t>
            </a:r>
            <a:r>
              <a:rPr lang="en" sz="2000" i="1" u="sng">
                <a:solidFill>
                  <a:schemeClr val="dk1"/>
                </a:solidFill>
              </a:rPr>
              <a:t>Let the children be filled first</a:t>
            </a:r>
            <a:r>
              <a:rPr lang="en" sz="2000" i="1">
                <a:solidFill>
                  <a:schemeClr val="dk1"/>
                </a:solidFill>
              </a:rPr>
              <a:t>, for it is not good to take the children’s bread and throw it to the little dogs.”</a:t>
            </a:r>
            <a:endParaRPr sz="2000" i="1">
              <a:solidFill>
                <a:schemeClr val="dk1"/>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Whoa!  Did Jesus just compare this grieving mother and her sick daughter to little dogs?!  Yes, He did.  What would someone today say to THAT?</a:t>
            </a:r>
            <a:endParaRPr sz="2000">
              <a:solidFill>
                <a:srgbClr val="00FFFF"/>
              </a:solidFill>
            </a:endParaRPr>
          </a:p>
          <a:p>
            <a:pPr marL="457200" lvl="0" indent="-355600" algn="l" rtl="0">
              <a:lnSpc>
                <a:spcPct val="115000"/>
              </a:lnSpc>
              <a:spcBef>
                <a:spcPts val="0"/>
              </a:spcBef>
              <a:spcAft>
                <a:spcPts val="0"/>
              </a:spcAft>
              <a:buClr>
                <a:schemeClr val="dk1"/>
              </a:buClr>
              <a:buSzPts val="2000"/>
              <a:buChar char="●"/>
            </a:pPr>
            <a:r>
              <a:rPr lang="en" sz="2000">
                <a:solidFill>
                  <a:schemeClr val="dk1"/>
                </a:solidFill>
              </a:rPr>
              <a:t>“#%$*!^#!”</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Jesus has given her the “silent treatment”, He has given the impression that He won’t heal her daughter because He was only sent to the Jews, and now He has insulted them by comparing them to dogs.  Could we blame her if she just gave up now?</a:t>
            </a:r>
            <a:endParaRPr sz="2000">
              <a:solidFill>
                <a:srgbClr val="FFFF00"/>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Just how much shame is she willing to endure to save her daughter?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47100" y="0"/>
            <a:ext cx="9238200" cy="5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How low will YOU go?</a:t>
            </a:r>
            <a:endParaRPr sz="6000" b="1">
              <a:solidFill>
                <a:srgbClr val="00FFFF"/>
              </a:solidFill>
            </a:endParaRPr>
          </a:p>
        </p:txBody>
      </p:sp>
      <p:sp>
        <p:nvSpPr>
          <p:cNvPr id="103" name="Google Shape;103;p21"/>
          <p:cNvSpPr txBox="1">
            <a:spLocks noGrp="1"/>
          </p:cNvSpPr>
          <p:nvPr>
            <p:ph type="subTitle" idx="1"/>
          </p:nvPr>
        </p:nvSpPr>
        <p:spPr>
          <a:xfrm>
            <a:off x="-181375" y="546825"/>
            <a:ext cx="9373500" cy="45966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rgbClr val="FFFF00"/>
              </a:buClr>
              <a:buSzPts val="2000"/>
              <a:buChar char="●"/>
            </a:pPr>
            <a:r>
              <a:rPr lang="en" sz="2000" u="sng">
                <a:solidFill>
                  <a:srgbClr val="FFFF00"/>
                </a:solidFill>
              </a:rPr>
              <a:t>Matt.15:27</a:t>
            </a:r>
            <a:r>
              <a:rPr lang="en" sz="2000">
                <a:solidFill>
                  <a:srgbClr val="00FFFF"/>
                </a:solidFill>
              </a:rPr>
              <a:t> </a:t>
            </a:r>
            <a:r>
              <a:rPr lang="en" sz="2000" i="1">
                <a:solidFill>
                  <a:schemeClr val="dk1"/>
                </a:solidFill>
              </a:rPr>
              <a:t>“And she said, “</a:t>
            </a:r>
            <a:r>
              <a:rPr lang="en" sz="2000" i="1" u="sng">
                <a:solidFill>
                  <a:schemeClr val="dk1"/>
                </a:solidFill>
              </a:rPr>
              <a:t>Yes, Lord</a:t>
            </a:r>
            <a:r>
              <a:rPr lang="en" sz="2000" i="1">
                <a:solidFill>
                  <a:schemeClr val="dk1"/>
                </a:solidFill>
              </a:rPr>
              <a:t>, yet even the little dogs eat the crumbs which fall from </a:t>
            </a:r>
            <a:r>
              <a:rPr lang="en" sz="2000" i="1" u="sng">
                <a:solidFill>
                  <a:schemeClr val="dk1"/>
                </a:solidFill>
              </a:rPr>
              <a:t>their masters’ table</a:t>
            </a:r>
            <a:r>
              <a:rPr lang="en" sz="2000" i="1">
                <a:solidFill>
                  <a:schemeClr val="dk1"/>
                </a:solidFill>
              </a:rPr>
              <a:t>.”</a:t>
            </a:r>
            <a:endParaRPr sz="2000" i="1">
              <a:solidFill>
                <a:schemeClr val="dk1"/>
              </a:solidFill>
            </a:endParaRPr>
          </a:p>
          <a:p>
            <a:pPr marL="457200" lvl="0" indent="-355600" algn="l" rtl="0">
              <a:lnSpc>
                <a:spcPct val="115000"/>
              </a:lnSpc>
              <a:spcBef>
                <a:spcPts val="0"/>
              </a:spcBef>
              <a:spcAft>
                <a:spcPts val="0"/>
              </a:spcAft>
              <a:buClr>
                <a:schemeClr val="dk1"/>
              </a:buClr>
              <a:buSzPts val="2000"/>
              <a:buChar char="●"/>
            </a:pPr>
            <a:r>
              <a:rPr lang="en" sz="2000">
                <a:solidFill>
                  <a:schemeClr val="dk1"/>
                </a:solidFill>
              </a:rPr>
              <a:t>She AGREES with Jesus.  She AGREES that the children are more important than the dogs, AND she humbly acknowledges that in this analogy she and her daughter are indeed just like “little dogs”.</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knows that Jesus is her MASTER (and calls Him “Lord” for a 3rd time).</a:t>
            </a:r>
            <a:endParaRPr sz="2000">
              <a:solidFill>
                <a:srgbClr val="FFFF00"/>
              </a:solidFill>
            </a:endParaRPr>
          </a:p>
          <a:p>
            <a:pPr marL="457200" lvl="0" indent="-355600" algn="l" rtl="0">
              <a:lnSpc>
                <a:spcPct val="115000"/>
              </a:lnSpc>
              <a:spcBef>
                <a:spcPts val="0"/>
              </a:spcBef>
              <a:spcAft>
                <a:spcPts val="0"/>
              </a:spcAft>
              <a:buClr>
                <a:srgbClr val="00FFFF"/>
              </a:buClr>
              <a:buSzPts val="2000"/>
              <a:buChar char="●"/>
            </a:pPr>
            <a:r>
              <a:rPr lang="en" sz="2000">
                <a:solidFill>
                  <a:srgbClr val="00FFFF"/>
                </a:solidFill>
              </a:rPr>
              <a:t>But then she shows just how much faith she has.</a:t>
            </a:r>
            <a:endParaRPr sz="2000">
              <a:solidFill>
                <a:srgbClr val="00FFFF"/>
              </a:solidFill>
            </a:endParaRPr>
          </a:p>
          <a:p>
            <a:pPr marL="457200" lvl="0" indent="-355600" algn="l" rtl="0">
              <a:lnSpc>
                <a:spcPct val="115000"/>
              </a:lnSpc>
              <a:spcBef>
                <a:spcPts val="0"/>
              </a:spcBef>
              <a:spcAft>
                <a:spcPts val="0"/>
              </a:spcAft>
              <a:buClr>
                <a:schemeClr val="dk1"/>
              </a:buClr>
              <a:buSzPts val="2000"/>
              <a:buChar char="●"/>
            </a:pPr>
            <a:r>
              <a:rPr lang="en" sz="2000">
                <a:solidFill>
                  <a:schemeClr val="dk1"/>
                </a:solidFill>
              </a:rPr>
              <a:t>Not only has she been willing to endure this humiliating experience to bring peace to her daughter, but in addition …</a:t>
            </a:r>
            <a:endParaRPr sz="2000">
              <a:solidFill>
                <a:schemeClr val="dk1"/>
              </a:solidFill>
            </a:endParaRPr>
          </a:p>
          <a:p>
            <a:pPr marL="457200" lvl="0" indent="-355600" algn="l" rtl="0">
              <a:lnSpc>
                <a:spcPct val="115000"/>
              </a:lnSpc>
              <a:spcBef>
                <a:spcPts val="0"/>
              </a:spcBef>
              <a:spcAft>
                <a:spcPts val="0"/>
              </a:spcAft>
              <a:buClr>
                <a:srgbClr val="FFFF00"/>
              </a:buClr>
              <a:buSzPts val="2000"/>
              <a:buChar char="●"/>
            </a:pPr>
            <a:r>
              <a:rPr lang="en" sz="2000">
                <a:solidFill>
                  <a:srgbClr val="FFFF00"/>
                </a:solidFill>
              </a:rPr>
              <a:t>She knows that Jesus is SO POWERFUL, can remove this demon from her daughter so easily, that a miracle this simple is like mere “table scraps” to Jesus.  And she is essentially asking for just ONE TINY CRUMB from Jesus’ bountiful table!  And she wants this crumb NOT for herself, but someone else!</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2352</Words>
  <Application>Microsoft Office PowerPoint</Application>
  <PresentationFormat>On-screen Show (16:9)</PresentationFormat>
  <Paragraphs>80</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The ONE time that Jesus seemed rude.</vt:lpstr>
      <vt:lpstr>A difficult passage</vt:lpstr>
      <vt:lpstr>The setting</vt:lpstr>
      <vt:lpstr>The woman</vt:lpstr>
      <vt:lpstr>The first exchange</vt:lpstr>
      <vt:lpstr>What would YOU do?</vt:lpstr>
      <vt:lpstr>The second attempt</vt:lpstr>
      <vt:lpstr>The third conversation</vt:lpstr>
      <vt:lpstr>How low will YOU go?</vt:lpstr>
      <vt:lpstr>FINALLY!</vt:lpstr>
      <vt:lpstr>PASSING THE TEST</vt:lpstr>
      <vt:lpstr>WHAT WILL YOU DO?</vt:lpstr>
      <vt:lpstr>WILL YOU DO IT FOR OTHERS?</vt:lpstr>
      <vt:lpstr>WHEN DOES HEALING 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ONE time that Jesus seemed rude.</dc:title>
  <dc:creator>Eric Bridge</dc:creator>
  <cp:lastModifiedBy>Eric Bridge</cp:lastModifiedBy>
  <cp:revision>1</cp:revision>
  <dcterms:modified xsi:type="dcterms:W3CDTF">2024-02-05T15:27:22Z</dcterms:modified>
</cp:coreProperties>
</file>