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7099300" cy="9385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322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Bridge" userId="1b5aec563ebd452a" providerId="LiveId" clId="{2D9361B5-44EF-4608-BCD5-A6CA3914963A}"/>
    <pc:docChg chg="custSel modSld">
      <pc:chgData name="Eric Bridge" userId="1b5aec563ebd452a" providerId="LiveId" clId="{2D9361B5-44EF-4608-BCD5-A6CA3914963A}" dt="2024-02-11T04:03:31.913" v="0" actId="27636"/>
      <pc:docMkLst>
        <pc:docMk/>
      </pc:docMkLst>
      <pc:sldChg chg="modSp mod">
        <pc:chgData name="Eric Bridge" userId="1b5aec563ebd452a" providerId="LiveId" clId="{2D9361B5-44EF-4608-BCD5-A6CA3914963A}" dt="2024-02-11T04:03:31.913" v="0" actId="27636"/>
        <pc:sldMkLst>
          <pc:docMk/>
          <pc:sldMk cId="0" sldId="257"/>
        </pc:sldMkLst>
        <pc:spChg chg="mod">
          <ac:chgData name="Eric Bridge" userId="1b5aec563ebd452a" providerId="LiveId" clId="{2D9361B5-44EF-4608-BCD5-A6CA3914963A}" dt="2024-02-11T04:03:31.913" v="0" actId="27636"/>
          <ac:spMkLst>
            <pc:docMk/>
            <pc:sldMk cId="0" sldId="257"/>
            <ac:spMk id="6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9930" y="4458018"/>
            <a:ext cx="5679440" cy="4223385"/>
          </a:xfrm>
          <a:prstGeom prst="rect">
            <a:avLst/>
          </a:prstGeom>
          <a:noFill/>
          <a:ln>
            <a:noFill/>
          </a:ln>
        </p:spPr>
        <p:txBody>
          <a:bodyPr spcFirstLastPara="1" wrap="square" lIns="94177" tIns="94177" rIns="94177" bIns="94177"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f1a3351bf9_0_0: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f1a3351bf9_0_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f1a3351bf9_0_5: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f1a3351bf9_0_5: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f1a3351bf9_0_10: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f1a3351bf9_0_10: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f1a3351bf9_0_15: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f1a3351bf9_0_15: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b7f7f98367_0_46: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b7f7f98367_0_46: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b7f7f98367_0_52: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b7f7f98367_0_52: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b7f7f98367_0_57: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b7f7f98367_0_57: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b7f7f98367_0_62: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b7f7f98367_0_62: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b7f7f98367_0_67: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b7f7f98367_0_67: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b7f7f98367_0_72: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b7f7f98367_0_72: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b7f7f98367_0_77: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b7f7f98367_0_77: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b7f7f98367_0_82:notes"/>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b7f7f98367_0_82:notes"/>
          <p:cNvSpPr txBox="1">
            <a:spLocks noGrp="1"/>
          </p:cNvSpPr>
          <p:nvPr>
            <p:ph type="body" idx="1"/>
          </p:nvPr>
        </p:nvSpPr>
        <p:spPr>
          <a:xfrm>
            <a:off x="709930" y="4458018"/>
            <a:ext cx="5679440" cy="4223385"/>
          </a:xfrm>
          <a:prstGeom prst="rect">
            <a:avLst/>
          </a:prstGeom>
        </p:spPr>
        <p:txBody>
          <a:bodyPr spcFirstLastPara="1" wrap="square" lIns="94177" tIns="94177" rIns="94177" bIns="94177"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27225" y="0"/>
            <a:ext cx="9359700" cy="5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500" b="1">
                <a:solidFill>
                  <a:srgbClr val="00FFFF"/>
                </a:solidFill>
              </a:rPr>
              <a:t>LESSONS FROM JERICHO</a:t>
            </a:r>
            <a:endParaRPr sz="5500" b="1">
              <a:solidFill>
                <a:srgbClr val="00FFFF"/>
              </a:solidFill>
            </a:endParaRPr>
          </a:p>
        </p:txBody>
      </p:sp>
      <p:sp>
        <p:nvSpPr>
          <p:cNvPr id="55" name="Google Shape;55;p13"/>
          <p:cNvSpPr txBox="1">
            <a:spLocks noGrp="1"/>
          </p:cNvSpPr>
          <p:nvPr>
            <p:ph type="subTitle" idx="1"/>
          </p:nvPr>
        </p:nvSpPr>
        <p:spPr>
          <a:xfrm>
            <a:off x="0" y="584700"/>
            <a:ext cx="9144000" cy="4558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solidFill>
                <a:schemeClr val="dk1"/>
              </a:solidFill>
            </a:endParaRPr>
          </a:p>
        </p:txBody>
      </p:sp>
      <p:pic>
        <p:nvPicPr>
          <p:cNvPr id="56" name="Google Shape;56;p13"/>
          <p:cNvPicPr preferRelativeResize="0"/>
          <p:nvPr/>
        </p:nvPicPr>
        <p:blipFill>
          <a:blip r:embed="rId3">
            <a:alphaModFix/>
          </a:blip>
          <a:stretch>
            <a:fillRect/>
          </a:stretch>
        </p:blipFill>
        <p:spPr>
          <a:xfrm>
            <a:off x="1334600" y="584700"/>
            <a:ext cx="6436150" cy="455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ctrTitle"/>
          </p:nvPr>
        </p:nvSpPr>
        <p:spPr>
          <a:xfrm>
            <a:off x="-127225" y="0"/>
            <a:ext cx="9359700"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800" b="1">
                <a:solidFill>
                  <a:srgbClr val="00FFFF"/>
                </a:solidFill>
              </a:rPr>
              <a:t>IS THERE A CONTRADICTION?</a:t>
            </a:r>
            <a:endParaRPr sz="4800" b="1">
              <a:solidFill>
                <a:srgbClr val="00FFFF"/>
              </a:solidFill>
            </a:endParaRPr>
          </a:p>
        </p:txBody>
      </p:sp>
      <p:sp>
        <p:nvSpPr>
          <p:cNvPr id="110" name="Google Shape;110;p22"/>
          <p:cNvSpPr txBox="1">
            <a:spLocks noGrp="1"/>
          </p:cNvSpPr>
          <p:nvPr>
            <p:ph type="subTitle" idx="1"/>
          </p:nvPr>
        </p:nvSpPr>
        <p:spPr>
          <a:xfrm>
            <a:off x="-174625" y="476400"/>
            <a:ext cx="9407100" cy="4667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a:solidFill>
                  <a:srgbClr val="FFFF00"/>
                </a:solidFill>
              </a:rPr>
              <a:t>Where is the word “faith” in Joshua 6?  It’s not there, nor is it in the entire book.  What about “belief”?  Again, not there, nor in the entire book of Joshua.</a:t>
            </a:r>
            <a:endParaRPr sz="2000">
              <a:solidFill>
                <a:srgbClr val="FFFF00"/>
              </a:solidFill>
            </a:endParaRPr>
          </a:p>
          <a:p>
            <a:pPr marL="457200" lvl="0" indent="-355600" algn="l" rtl="0">
              <a:spcBef>
                <a:spcPts val="0"/>
              </a:spcBef>
              <a:spcAft>
                <a:spcPts val="0"/>
              </a:spcAft>
              <a:buClr>
                <a:schemeClr val="dk1"/>
              </a:buClr>
              <a:buSzPts val="2000"/>
              <a:buChar char="●"/>
            </a:pPr>
            <a:r>
              <a:rPr lang="en" sz="2000">
                <a:solidFill>
                  <a:schemeClr val="dk1"/>
                </a:solidFill>
              </a:rPr>
              <a:t>A quick word search will reveal that while the O.T. is 3 times larger than the N.T., “faith” appears only 87 times in the O.T, but 304 times in the NT.  “Believe” appears only 41 times in the O.T., but 229 in the N.T.</a:t>
            </a:r>
            <a:endParaRPr sz="2000">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These 600,000 Israelites did not just believe God would bring down the wall, then sit down and say to God “OK, do it.”  They ACTED on that that belief, because </a:t>
            </a:r>
            <a:r>
              <a:rPr lang="en" sz="2000" u="sng">
                <a:solidFill>
                  <a:srgbClr val="00FFFF"/>
                </a:solidFill>
              </a:rPr>
              <a:t>biblical faith is trusting someone enough to act like what they say is true</a:t>
            </a:r>
            <a:r>
              <a:rPr lang="en" sz="2000">
                <a:solidFill>
                  <a:srgbClr val="00FFFF"/>
                </a:solidFill>
              </a:rPr>
              <a:t>.  “Trust” appears 27 times in the N.T., but 159 in the O.T.!</a:t>
            </a:r>
            <a:endParaRPr sz="2000">
              <a:solidFill>
                <a:srgbClr val="00FFFF"/>
              </a:solidFill>
            </a:endParaRPr>
          </a:p>
          <a:p>
            <a:pPr marL="457200" lvl="0" indent="-355600" algn="l" rtl="0">
              <a:spcBef>
                <a:spcPts val="0"/>
              </a:spcBef>
              <a:spcAft>
                <a:spcPts val="0"/>
              </a:spcAft>
              <a:buClr>
                <a:srgbClr val="FFFF00"/>
              </a:buClr>
              <a:buSzPts val="2000"/>
              <a:buChar char="●"/>
            </a:pPr>
            <a:r>
              <a:rPr lang="en" sz="2000">
                <a:solidFill>
                  <a:srgbClr val="FFFF00"/>
                </a:solidFill>
              </a:rPr>
              <a:t>So is Hebrews wrong?  Where was “faith” in Joshua 6?</a:t>
            </a:r>
            <a:endParaRPr sz="2000">
              <a:solidFill>
                <a:srgbClr val="FFFF00"/>
              </a:solidFill>
            </a:endParaRPr>
          </a:p>
          <a:p>
            <a:pPr marL="457200" lvl="0" indent="-355600" algn="l" rtl="0">
              <a:spcBef>
                <a:spcPts val="0"/>
              </a:spcBef>
              <a:spcAft>
                <a:spcPts val="0"/>
              </a:spcAft>
              <a:buClr>
                <a:srgbClr val="FFFF00"/>
              </a:buClr>
              <a:buSzPts val="2000"/>
              <a:buChar char="●"/>
            </a:pPr>
            <a:r>
              <a:rPr lang="en" sz="2000" u="sng">
                <a:solidFill>
                  <a:srgbClr val="FFFF00"/>
                </a:solidFill>
              </a:rPr>
              <a:t>Josh.6:16</a:t>
            </a:r>
            <a:r>
              <a:rPr lang="en" sz="2000">
                <a:solidFill>
                  <a:srgbClr val="FFFF00"/>
                </a:solidFill>
              </a:rPr>
              <a:t> </a:t>
            </a:r>
            <a:r>
              <a:rPr lang="en" sz="2000" i="1">
                <a:solidFill>
                  <a:schemeClr val="dk1"/>
                </a:solidFill>
              </a:rPr>
              <a:t>“At the seventh time, when the priests blew the trumpets, Joshua said to the people, “Shout! For </a:t>
            </a:r>
            <a:r>
              <a:rPr lang="en" sz="2000" i="1" u="sng">
                <a:solidFill>
                  <a:schemeClr val="dk1"/>
                </a:solidFill>
              </a:rPr>
              <a:t>the Lord has given you the city</a:t>
            </a:r>
            <a:r>
              <a:rPr lang="en" sz="2000" i="1">
                <a:solidFill>
                  <a:schemeClr val="dk1"/>
                </a:solidFill>
              </a:rPr>
              <a:t>.”</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What was the state of the walls when Joshua made this statement?  They did what God asked so He would do for them what they could not.  This is BIBLICAL faith on display.  We obey as best we can, and trust God to save!</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ctrTitle"/>
          </p:nvPr>
        </p:nvSpPr>
        <p:spPr>
          <a:xfrm>
            <a:off x="-127225" y="0"/>
            <a:ext cx="9359700"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4 - GOD AND WALLS TODAY</a:t>
            </a:r>
            <a:endParaRPr sz="5000" b="1">
              <a:solidFill>
                <a:srgbClr val="00FFFF"/>
              </a:solidFill>
            </a:endParaRPr>
          </a:p>
        </p:txBody>
      </p:sp>
      <p:sp>
        <p:nvSpPr>
          <p:cNvPr id="116" name="Google Shape;116;p23"/>
          <p:cNvSpPr txBox="1">
            <a:spLocks noGrp="1"/>
          </p:cNvSpPr>
          <p:nvPr>
            <p:ph type="subTitle" idx="1"/>
          </p:nvPr>
        </p:nvSpPr>
        <p:spPr>
          <a:xfrm>
            <a:off x="-127225" y="327550"/>
            <a:ext cx="9271200" cy="48165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00"/>
              </a:buClr>
              <a:buSzPts val="2200"/>
              <a:buChar char="●"/>
            </a:pPr>
            <a:r>
              <a:rPr lang="en" sz="2200">
                <a:solidFill>
                  <a:srgbClr val="FFFF00"/>
                </a:solidFill>
              </a:rPr>
              <a:t>I think most of us would agree that no wall anyone can build is so mighty that our God cannot easily destroy it, if He wanted to.</a:t>
            </a:r>
            <a:endParaRPr sz="2200">
              <a:solidFill>
                <a:srgbClr val="FFFF00"/>
              </a:solidFill>
            </a:endParaRPr>
          </a:p>
          <a:p>
            <a:pPr marL="457200" lvl="0" indent="-368300" algn="l" rtl="0">
              <a:spcBef>
                <a:spcPts val="0"/>
              </a:spcBef>
              <a:spcAft>
                <a:spcPts val="0"/>
              </a:spcAft>
              <a:buClr>
                <a:srgbClr val="FFFF00"/>
              </a:buClr>
              <a:buSzPts val="2200"/>
              <a:buChar char="●"/>
            </a:pPr>
            <a:r>
              <a:rPr lang="en" sz="2200" u="sng">
                <a:solidFill>
                  <a:srgbClr val="FFFF00"/>
                </a:solidFill>
              </a:rPr>
              <a:t>Is.2:12-19</a:t>
            </a:r>
            <a:r>
              <a:rPr lang="en" sz="2200">
                <a:solidFill>
                  <a:srgbClr val="00FFFF"/>
                </a:solidFill>
              </a:rPr>
              <a:t> </a:t>
            </a:r>
            <a:r>
              <a:rPr lang="en" sz="2200" i="1">
                <a:solidFill>
                  <a:schemeClr val="dk1"/>
                </a:solidFill>
              </a:rPr>
              <a:t>“For the Lord of hosts will have a day of reckoning against everyone who is proud and lofty and against everyone who is lifted up, that he may be abased. 13 And it will be against all the cedars of Lebanon that are lofty and lifted up, against all the oaks of Bashan, 14 against all the lofty mountains, against all the hills that are lifted up, 15 </a:t>
            </a:r>
            <a:r>
              <a:rPr lang="en" sz="2200" i="1" u="sng">
                <a:solidFill>
                  <a:schemeClr val="dk1"/>
                </a:solidFill>
              </a:rPr>
              <a:t>against every high tower, against every fortified wall</a:t>
            </a:r>
            <a:r>
              <a:rPr lang="en" sz="2200" i="1">
                <a:solidFill>
                  <a:schemeClr val="dk1"/>
                </a:solidFill>
              </a:rPr>
              <a:t>, 16 against all the ships of Tarshish and against all the beautiful craft. 17 The pride of man will be humbled and the loftiness of men will be abased; and the Lord alone will be exalted in that day, 18 but the idols will completely vanish. 19 Men will go into caves of the rocks and into holes of the ground before </a:t>
            </a:r>
            <a:r>
              <a:rPr lang="en" sz="2200" i="1" u="sng">
                <a:solidFill>
                  <a:schemeClr val="dk1"/>
                </a:solidFill>
              </a:rPr>
              <a:t>the terror of the Lord and the splendor of His majesty, when He arises to make the earth tremble</a:t>
            </a:r>
            <a:r>
              <a:rPr lang="en" sz="2200" i="1">
                <a:solidFill>
                  <a:schemeClr val="dk1"/>
                </a:solidFill>
              </a:rPr>
              <a:t>.”</a:t>
            </a:r>
            <a:endParaRPr sz="22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ctrTitle"/>
          </p:nvPr>
        </p:nvSpPr>
        <p:spPr>
          <a:xfrm>
            <a:off x="-127225" y="0"/>
            <a:ext cx="9359700"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“FELL DOWN FLAT”</a:t>
            </a:r>
            <a:endParaRPr sz="5000" b="1">
              <a:solidFill>
                <a:srgbClr val="00FFFF"/>
              </a:solidFill>
            </a:endParaRPr>
          </a:p>
        </p:txBody>
      </p:sp>
      <p:sp>
        <p:nvSpPr>
          <p:cNvPr id="122" name="Google Shape;122;p24"/>
          <p:cNvSpPr txBox="1">
            <a:spLocks noGrp="1"/>
          </p:cNvSpPr>
          <p:nvPr>
            <p:ph type="subTitle" idx="1"/>
          </p:nvPr>
        </p:nvSpPr>
        <p:spPr>
          <a:xfrm>
            <a:off x="-127225" y="476400"/>
            <a:ext cx="9312300" cy="4667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 sz="2000">
                <a:solidFill>
                  <a:schemeClr val="dk1"/>
                </a:solidFill>
              </a:rPr>
              <a:t>Most images I find of the miracle at Jericho show the walls crumbling into dust, or falling apart stone by stone, but that’s not what verses 5 and 20 said.  Those walls, except that one section with Rahab and her family within, fell down FLAT, and the army entered the city.  </a:t>
            </a:r>
            <a:r>
              <a:rPr lang="en" sz="2000" u="sng">
                <a:solidFill>
                  <a:schemeClr val="dk1"/>
                </a:solidFill>
              </a:rPr>
              <a:t>They bowed themselves down</a:t>
            </a:r>
            <a:r>
              <a:rPr lang="en" sz="2000">
                <a:solidFill>
                  <a:schemeClr val="dk1"/>
                </a:solidFill>
              </a:rPr>
              <a:t>.</a:t>
            </a:r>
            <a:endParaRPr sz="2000">
              <a:solidFill>
                <a:schemeClr val="dk1"/>
              </a:solidFill>
            </a:endParaRPr>
          </a:p>
          <a:p>
            <a:pPr marL="457200" lvl="0" indent="-355600" algn="l" rtl="0">
              <a:spcBef>
                <a:spcPts val="0"/>
              </a:spcBef>
              <a:spcAft>
                <a:spcPts val="0"/>
              </a:spcAft>
              <a:buClr>
                <a:srgbClr val="FFFF00"/>
              </a:buClr>
              <a:buSzPts val="2000"/>
              <a:buChar char="●"/>
            </a:pPr>
            <a:r>
              <a:rPr lang="en" sz="2000">
                <a:solidFill>
                  <a:srgbClr val="FFFF00"/>
                </a:solidFill>
              </a:rPr>
              <a:t>It reminded me of when the Philistine idol of Dagon was found in his temple “prostrating” himself before the ark of the covenant.  And it reminded me of  </a:t>
            </a:r>
            <a:r>
              <a:rPr lang="en" sz="2000" u="sng">
                <a:solidFill>
                  <a:srgbClr val="FFFF00"/>
                </a:solidFill>
              </a:rPr>
              <a:t>Matt.17:5-6</a:t>
            </a:r>
            <a:r>
              <a:rPr lang="en" sz="2000">
                <a:solidFill>
                  <a:srgbClr val="FFFF00"/>
                </a:solidFill>
              </a:rPr>
              <a:t> </a:t>
            </a:r>
            <a:r>
              <a:rPr lang="en" sz="2000" i="1">
                <a:solidFill>
                  <a:schemeClr val="dk1"/>
                </a:solidFill>
              </a:rPr>
              <a:t>“While he was still speaking, a bright cloud overshadowed them, and behold, a voice out of the cloud said, “This is My beloved Son, with whom I am well-pleased; listen to Him!” 6 When the disciples heard this, </a:t>
            </a:r>
            <a:r>
              <a:rPr lang="en" sz="2000" i="1" u="sng">
                <a:solidFill>
                  <a:schemeClr val="dk1"/>
                </a:solidFill>
              </a:rPr>
              <a:t>they fell face down to the ground</a:t>
            </a:r>
            <a:r>
              <a:rPr lang="en" sz="2000" i="1">
                <a:solidFill>
                  <a:schemeClr val="dk1"/>
                </a:solidFill>
              </a:rPr>
              <a:t> and were terrified.”</a:t>
            </a:r>
            <a:endParaRPr sz="2000" i="1">
              <a:solidFill>
                <a:schemeClr val="dk1"/>
              </a:solidFill>
            </a:endParaRPr>
          </a:p>
          <a:p>
            <a:pPr marL="457200" lvl="0" indent="-355600" algn="l" rtl="0">
              <a:spcBef>
                <a:spcPts val="0"/>
              </a:spcBef>
              <a:spcAft>
                <a:spcPts val="0"/>
              </a:spcAft>
              <a:buClr>
                <a:srgbClr val="FFFF00"/>
              </a:buClr>
              <a:buSzPts val="2000"/>
              <a:buChar char="●"/>
            </a:pPr>
            <a:r>
              <a:rPr lang="en" sz="2000">
                <a:solidFill>
                  <a:srgbClr val="FFFF00"/>
                </a:solidFill>
              </a:rPr>
              <a:t>So first of all, be reverent of what God has the power to do </a:t>
            </a:r>
            <a:r>
              <a:rPr lang="en" sz="2000" u="sng">
                <a:solidFill>
                  <a:srgbClr val="FFFF00"/>
                </a:solidFill>
              </a:rPr>
              <a:t>to</a:t>
            </a:r>
            <a:r>
              <a:rPr lang="en" sz="2000">
                <a:solidFill>
                  <a:srgbClr val="FFFF00"/>
                </a:solidFill>
              </a:rPr>
              <a:t> us, OR </a:t>
            </a:r>
            <a:r>
              <a:rPr lang="en" sz="2000" u="sng">
                <a:solidFill>
                  <a:srgbClr val="FFFF00"/>
                </a:solidFill>
              </a:rPr>
              <a:t>for</a:t>
            </a:r>
            <a:r>
              <a:rPr lang="en" sz="2000">
                <a:solidFill>
                  <a:srgbClr val="FFFF00"/>
                </a:solidFill>
              </a:rPr>
              <a:t> us!</a:t>
            </a:r>
            <a:endParaRPr sz="2000">
              <a:solidFill>
                <a:srgbClr val="FFFF00"/>
              </a:solidFill>
            </a:endParaRPr>
          </a:p>
          <a:p>
            <a:pPr marL="457200" lvl="0" indent="-355600" algn="l" rtl="0">
              <a:spcBef>
                <a:spcPts val="0"/>
              </a:spcBef>
              <a:spcAft>
                <a:spcPts val="0"/>
              </a:spcAft>
              <a:buClr>
                <a:srgbClr val="FFFF00"/>
              </a:buClr>
              <a:buSzPts val="2000"/>
              <a:buChar char="●"/>
            </a:pPr>
            <a:r>
              <a:rPr lang="en" sz="2000" u="sng">
                <a:solidFill>
                  <a:srgbClr val="FFFF00"/>
                </a:solidFill>
              </a:rPr>
              <a:t>Deut.3:4-5</a:t>
            </a:r>
            <a:r>
              <a:rPr lang="en" sz="2000">
                <a:solidFill>
                  <a:srgbClr val="FFFF00"/>
                </a:solidFill>
              </a:rPr>
              <a:t> </a:t>
            </a:r>
            <a:r>
              <a:rPr lang="en" sz="2000" i="1">
                <a:solidFill>
                  <a:schemeClr val="dk1"/>
                </a:solidFill>
              </a:rPr>
              <a:t>“We captured all his cities at that time; there was not a city which we did not take from them: sixty cities, all the region of Argob, the kingdom of Og in Bashan. 5 </a:t>
            </a:r>
            <a:r>
              <a:rPr lang="en" sz="2000" i="1" u="sng">
                <a:solidFill>
                  <a:schemeClr val="dk1"/>
                </a:solidFill>
              </a:rPr>
              <a:t>All these were cities fortified with high walls, gates and bars</a:t>
            </a:r>
            <a:r>
              <a:rPr lang="en" sz="2000" i="1">
                <a:solidFill>
                  <a:schemeClr val="dk1"/>
                </a:solidFill>
              </a:rPr>
              <a:t>, besides a great many unwalled towns.”</a:t>
            </a:r>
            <a:endParaRPr sz="20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ctrTitle"/>
          </p:nvPr>
        </p:nvSpPr>
        <p:spPr>
          <a:xfrm>
            <a:off x="-127225" y="0"/>
            <a:ext cx="9359700"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WHAT ABOUT YOUR WALL?</a:t>
            </a:r>
            <a:endParaRPr sz="5000" b="1">
              <a:solidFill>
                <a:srgbClr val="00FFFF"/>
              </a:solidFill>
            </a:endParaRPr>
          </a:p>
        </p:txBody>
      </p:sp>
      <p:sp>
        <p:nvSpPr>
          <p:cNvPr id="128" name="Google Shape;128;p25"/>
          <p:cNvSpPr txBox="1">
            <a:spLocks noGrp="1"/>
          </p:cNvSpPr>
          <p:nvPr>
            <p:ph type="subTitle" idx="1"/>
          </p:nvPr>
        </p:nvSpPr>
        <p:spPr>
          <a:xfrm>
            <a:off x="-181375" y="441250"/>
            <a:ext cx="9325500" cy="4702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a:solidFill>
                  <a:srgbClr val="FFFF00"/>
                </a:solidFill>
              </a:rPr>
              <a:t>We’ve clearly seen that Jesus Christ is powerful enough to force Himself into anywhere He is not welcome.  But does God use this power on our hearts?</a:t>
            </a:r>
            <a:endParaRPr sz="2000">
              <a:solidFill>
                <a:srgbClr val="FFFF00"/>
              </a:solidFill>
            </a:endParaRPr>
          </a:p>
          <a:p>
            <a:pPr marL="457200" lvl="0" indent="-355600" algn="l" rtl="0">
              <a:spcBef>
                <a:spcPts val="0"/>
              </a:spcBef>
              <a:spcAft>
                <a:spcPts val="0"/>
              </a:spcAft>
              <a:buClr>
                <a:srgbClr val="FFFF00"/>
              </a:buClr>
              <a:buSzPts val="2000"/>
              <a:buChar char="●"/>
            </a:pPr>
            <a:r>
              <a:rPr lang="en" sz="2000" u="sng">
                <a:solidFill>
                  <a:srgbClr val="FFFF00"/>
                </a:solidFill>
              </a:rPr>
              <a:t>Rev.3:20</a:t>
            </a:r>
            <a:r>
              <a:rPr lang="en" sz="2000">
                <a:solidFill>
                  <a:schemeClr val="dk1"/>
                </a:solidFill>
              </a:rPr>
              <a:t> </a:t>
            </a:r>
            <a:r>
              <a:rPr lang="en" sz="2000" i="1">
                <a:solidFill>
                  <a:schemeClr val="dk1"/>
                </a:solidFill>
              </a:rPr>
              <a:t>“Behold, I stand at the door and knock; if anyone hears My voice and opens the door, I will come in to him and will dine with him, and he with Me.”</a:t>
            </a:r>
            <a:r>
              <a:rPr lang="en" sz="2000">
                <a:solidFill>
                  <a:schemeClr val="dk1"/>
                </a:solidFill>
              </a:rPr>
              <a:t>  </a:t>
            </a:r>
            <a:r>
              <a:rPr lang="en" sz="2000">
                <a:solidFill>
                  <a:srgbClr val="00FFFF"/>
                </a:solidFill>
              </a:rPr>
              <a:t>These words are spoken by the same God who flattened the gates of Jericho, but He stands knocking at our door?  Why not force His way in?</a:t>
            </a:r>
            <a:endParaRPr sz="2000">
              <a:solidFill>
                <a:srgbClr val="00FFFF"/>
              </a:solidFill>
            </a:endParaRPr>
          </a:p>
          <a:p>
            <a:pPr marL="457200" lvl="0" indent="-355600" algn="l" rtl="0">
              <a:spcBef>
                <a:spcPts val="0"/>
              </a:spcBef>
              <a:spcAft>
                <a:spcPts val="0"/>
              </a:spcAft>
              <a:buClr>
                <a:srgbClr val="FFFF00"/>
              </a:buClr>
              <a:buSzPts val="2000"/>
              <a:buChar char="●"/>
            </a:pPr>
            <a:r>
              <a:rPr lang="en" sz="2000">
                <a:solidFill>
                  <a:srgbClr val="FFFF00"/>
                </a:solidFill>
              </a:rPr>
              <a:t>He broke down the dividing wall, the Law of Moses, between Jew and Gentile.</a:t>
            </a:r>
            <a:r>
              <a:rPr lang="en" sz="2000">
                <a:solidFill>
                  <a:schemeClr val="dk1"/>
                </a:solidFill>
              </a:rPr>
              <a:t>  </a:t>
            </a:r>
            <a:r>
              <a:rPr lang="en" sz="2000" u="sng">
                <a:solidFill>
                  <a:srgbClr val="FFFF00"/>
                </a:solidFill>
              </a:rPr>
              <a:t>Eph.2:14</a:t>
            </a:r>
            <a:r>
              <a:rPr lang="en" sz="2000">
                <a:solidFill>
                  <a:schemeClr val="dk1"/>
                </a:solidFill>
              </a:rPr>
              <a:t> </a:t>
            </a:r>
            <a:r>
              <a:rPr lang="en" sz="2000" i="1">
                <a:solidFill>
                  <a:schemeClr val="dk1"/>
                </a:solidFill>
              </a:rPr>
              <a:t>“For He Himself is our peace, who made both groups into one and broke down the barrier of the dividing wall,”</a:t>
            </a:r>
            <a:endParaRPr sz="2000" i="1">
              <a:solidFill>
                <a:schemeClr val="dk1"/>
              </a:solidFill>
            </a:endParaRPr>
          </a:p>
          <a:p>
            <a:pPr marL="457200" lvl="0" indent="-355600" algn="l" rtl="0">
              <a:spcBef>
                <a:spcPts val="0"/>
              </a:spcBef>
              <a:spcAft>
                <a:spcPts val="0"/>
              </a:spcAft>
              <a:buClr>
                <a:srgbClr val="FFFF00"/>
              </a:buClr>
              <a:buSzPts val="2000"/>
              <a:buChar char="●"/>
            </a:pPr>
            <a:r>
              <a:rPr lang="en" sz="2000">
                <a:solidFill>
                  <a:srgbClr val="FFFF00"/>
                </a:solidFill>
              </a:rPr>
              <a:t>He has given His people the weapon, the word of God, to break down walls today.</a:t>
            </a:r>
            <a:r>
              <a:rPr lang="en" sz="2000">
                <a:solidFill>
                  <a:schemeClr val="dk1"/>
                </a:solidFill>
              </a:rPr>
              <a:t> </a:t>
            </a:r>
            <a:r>
              <a:rPr lang="en" sz="2000" u="sng">
                <a:solidFill>
                  <a:srgbClr val="FFFF00"/>
                </a:solidFill>
              </a:rPr>
              <a:t>2 Cor.10:3-4</a:t>
            </a:r>
            <a:r>
              <a:rPr lang="en" sz="2000">
                <a:solidFill>
                  <a:schemeClr val="dk1"/>
                </a:solidFill>
              </a:rPr>
              <a:t> </a:t>
            </a:r>
            <a:r>
              <a:rPr lang="en" sz="2000" i="1">
                <a:solidFill>
                  <a:schemeClr val="dk1"/>
                </a:solidFill>
              </a:rPr>
              <a:t>“For though we walk in the flesh, we do not war according to the flesh, 4 for the weapons of our warfare are not of the flesh, but divinely powerful for the destruction of fortresses.”</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But He gives YOU the choice to let down the walls of your heart.</a:t>
            </a:r>
            <a:r>
              <a:rPr lang="en" sz="2000">
                <a:solidFill>
                  <a:schemeClr val="dk1"/>
                </a:solidFill>
              </a:rPr>
              <a:t>  </a:t>
            </a:r>
            <a:r>
              <a:rPr lang="en" sz="2000" u="sng">
                <a:solidFill>
                  <a:srgbClr val="FFFF00"/>
                </a:solidFill>
              </a:rPr>
              <a:t>Jer.17:10</a:t>
            </a:r>
            <a:r>
              <a:rPr lang="en" sz="2000">
                <a:solidFill>
                  <a:schemeClr val="dk1"/>
                </a:solidFill>
              </a:rPr>
              <a:t> </a:t>
            </a:r>
            <a:r>
              <a:rPr lang="en" sz="2000" i="1">
                <a:solidFill>
                  <a:schemeClr val="dk1"/>
                </a:solidFill>
              </a:rPr>
              <a:t>“</a:t>
            </a:r>
            <a:r>
              <a:rPr lang="en" sz="2000" i="1" u="sng">
                <a:solidFill>
                  <a:schemeClr val="dk1"/>
                </a:solidFill>
              </a:rPr>
              <a:t>They have closed their unfeeling heart</a:t>
            </a:r>
            <a:r>
              <a:rPr lang="en" sz="2000" i="1">
                <a:solidFill>
                  <a:schemeClr val="dk1"/>
                </a:solidFill>
              </a:rPr>
              <a:t>, with their mouth they speak proudly.”</a:t>
            </a:r>
            <a:endParaRPr sz="20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127225" y="0"/>
            <a:ext cx="9359700" cy="52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JOSHUA CHAPTER 6:1-14</a:t>
            </a:r>
            <a:endParaRPr sz="5000" b="1">
              <a:solidFill>
                <a:srgbClr val="00FFFF"/>
              </a:solidFill>
            </a:endParaRPr>
          </a:p>
        </p:txBody>
      </p:sp>
      <p:sp>
        <p:nvSpPr>
          <p:cNvPr id="62" name="Google Shape;62;p14"/>
          <p:cNvSpPr txBox="1">
            <a:spLocks noGrp="1"/>
          </p:cNvSpPr>
          <p:nvPr>
            <p:ph type="subTitle" idx="1"/>
          </p:nvPr>
        </p:nvSpPr>
        <p:spPr>
          <a:xfrm>
            <a:off x="0" y="584700"/>
            <a:ext cx="9144000" cy="45588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2000">
                <a:solidFill>
                  <a:srgbClr val="00FFFF"/>
                </a:solidFill>
              </a:rPr>
              <a:t>(NASB 1995) </a:t>
            </a:r>
            <a:r>
              <a:rPr lang="en" sz="2000" i="1">
                <a:solidFill>
                  <a:schemeClr val="dk1"/>
                </a:solidFill>
              </a:rPr>
              <a:t>“Now Jericho was tightly shut because of the sons of Israel; no one went out and no one came in. 2 The Lord said to Joshua, “See, I have given Jericho into your hand, with its king and the valiant warriors. 3 You shall march around the city, all the men of war circling the city once. You shall do so for six days. 4 Also seven priests shall carry seven trumpets of rams’ horns before the ark; then on the seventh day you shall march around the city seven times, and the priests shall blow the trumpets. 5 It shall be that when they make a long blast with the ram’s horn, and when you hear the sound of the trumpet, all the people shall shout with a great shout; and the wall of the city will fall down flat, and the people will go up every man straight ahead.” 6 So Joshua the son of Nun called the priests and said to them, “Take up the ark of the covenant, and let seven priests carry seven trumpets of rams’ horns before the ark of the Lord.” 7 Then he said to the people, “Go forward, and march around the city, and let the armed men go on before the ark of the Lord.” 8 And it was so, that when Joshua had spoken to the people, the seven priests carrying the seven trumpets of rams’ horns before the Lord went forward and blew the trumpets; and the ark of the covenant of the Lord followed them. 9 The armed men went before the priests who blew the trumpets, and the rear guard came after the ark, while they continued to blow the trumpets. 10 But Joshua commanded the people, saying, “You shall not shout nor let your voice be heard nor let a word proceed out of your mouth, until the day I tell you, ‘Shout!’ Then you shall shout!” 11 So he had the ark of the Lord taken around the city, circling it once; then they came into the camp and spent the night in the camp.12 Now Joshua rose early in the morning, and the priests took up the ark of the Lord. 13 The seven priests carrying the seven trumpets of rams’ horns before the ark of the Lord went on continually, and blew the trumpets; and the armed men went before them and the rear guard came after the ark of the Lord, while they continued to blow the trumpets. 14 Thus the second day they marched around the city once and returned to the camp; they did so for six days.”</a:t>
            </a:r>
            <a:endParaRPr sz="2000" i="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127225" y="0"/>
            <a:ext cx="9359700" cy="4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JOSHUA CHAPTER 6:15-27</a:t>
            </a:r>
            <a:endParaRPr sz="5000" b="1">
              <a:solidFill>
                <a:srgbClr val="00FFFF"/>
              </a:solidFill>
            </a:endParaRPr>
          </a:p>
        </p:txBody>
      </p:sp>
      <p:sp>
        <p:nvSpPr>
          <p:cNvPr id="68" name="Google Shape;68;p15"/>
          <p:cNvSpPr txBox="1">
            <a:spLocks noGrp="1"/>
          </p:cNvSpPr>
          <p:nvPr>
            <p:ph type="subTitle" idx="1"/>
          </p:nvPr>
        </p:nvSpPr>
        <p:spPr>
          <a:xfrm>
            <a:off x="-39250" y="494100"/>
            <a:ext cx="9183300" cy="46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i="1">
                <a:solidFill>
                  <a:schemeClr val="dk1"/>
                </a:solidFill>
              </a:rPr>
              <a:t>“Then on the seventh day they rose early at the dawning of the day and marched around the city in the same manner seven times; only on that day they marched around the city seven times.”16 At the seventh time, when the priests blew the trumpets, Joshua said to the people, “Shout! For the Lord has given you the city. 17 The city shall be under the ban, it and all that is in it belongs to the Lord; only Rahab the harlot and all who are with her in the house shall live, because she hid the messengers whom we sent. 18 But as for you, only keep yourselves from the things under the ban, so that you do not covet them and take some of the things under the ban, and make the camp of Israel accursed and bring trouble on it. 19 But all the silver and gold and articles of bronze and iron are holy to the Lord; they shall go into the treasury of the Lord.” 20 So the people shouted, and priests blew the trumpets; and when the people heard the sound of the trumpet, the people shouted with a great shout and the wall fell down flat, so that the people went up into the city, every man straight ahead, and they took the city. 21 They utterly destroyed everything in the city, both man and woman, young and old, and ox and sheep and donkey, with the edge of the sword. 22 Joshua said to the two men who had spied out the land, “Go into the harlot’s house and bring the woman and all she has out of there, as you have sworn to her.” 23 So the young men who were spies went in and brought out Rahab and her father and her mother and her brothers and all she had; they also brought out all her relatives and placed them outside the camp of Israel. 24 They burned the city with fire, and all that was in it. Only the silver and gold, and articles of bronze and iron, they put into the treasury of the house of the Lord. 25 However, Rahab the harlot and her father’s household and all she had, Joshua spared; and she has lived in the midst of Israel to this day, for she hid the messengers whom Joshua sent to spy out Jericho. 26 Then Joshua made them take an oath at that time, saying, “Cursed before the Lord is the man who rises up and builds this city Jericho; with the loss of his firstborn he shall lay its foundation, and with the loss of his youngest son he shall set up its gates.” 27 So the Lord was with Joshua, and his fame was in all the land.”</a:t>
            </a:r>
            <a:endParaRPr sz="1400" i="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127225" y="0"/>
            <a:ext cx="9359700" cy="4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A VERY FAMOUS EVENT!</a:t>
            </a:r>
            <a:endParaRPr sz="5000" b="1">
              <a:solidFill>
                <a:srgbClr val="00FFFF"/>
              </a:solidFill>
            </a:endParaRPr>
          </a:p>
        </p:txBody>
      </p:sp>
      <p:sp>
        <p:nvSpPr>
          <p:cNvPr id="74" name="Google Shape;74;p16"/>
          <p:cNvSpPr txBox="1">
            <a:spLocks noGrp="1"/>
          </p:cNvSpPr>
          <p:nvPr>
            <p:ph type="subTitle" idx="1"/>
          </p:nvPr>
        </p:nvSpPr>
        <p:spPr>
          <a:xfrm>
            <a:off x="-39250" y="449375"/>
            <a:ext cx="9183300" cy="46941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FFFF00"/>
              </a:buClr>
              <a:buSzPts val="3000"/>
              <a:buChar char="●"/>
            </a:pPr>
            <a:r>
              <a:rPr lang="en" sz="3000">
                <a:solidFill>
                  <a:srgbClr val="FFFF00"/>
                </a:solidFill>
              </a:rPr>
              <a:t>In that region at the time God was magnifying and putting a fear of Joshua in both Israelite and foreigner alike.  (</a:t>
            </a:r>
            <a:r>
              <a:rPr lang="en" sz="3000" u="sng">
                <a:solidFill>
                  <a:srgbClr val="FFFF00"/>
                </a:solidFill>
              </a:rPr>
              <a:t>Josh.9:1-3</a:t>
            </a:r>
            <a:r>
              <a:rPr lang="en" sz="3000">
                <a:solidFill>
                  <a:srgbClr val="FFFF00"/>
                </a:solidFill>
              </a:rPr>
              <a:t>)</a:t>
            </a:r>
            <a:endParaRPr sz="3000">
              <a:solidFill>
                <a:srgbClr val="FFFF00"/>
              </a:solidFill>
            </a:endParaRPr>
          </a:p>
          <a:p>
            <a:pPr marL="457200" lvl="0" indent="-419100" algn="l" rtl="0">
              <a:spcBef>
                <a:spcPts val="0"/>
              </a:spcBef>
              <a:spcAft>
                <a:spcPts val="0"/>
              </a:spcAft>
              <a:buClr>
                <a:schemeClr val="dk1"/>
              </a:buClr>
              <a:buSzPts val="3000"/>
              <a:buChar char="●"/>
            </a:pPr>
            <a:r>
              <a:rPr lang="en" sz="3000">
                <a:solidFill>
                  <a:schemeClr val="dk1"/>
                </a:solidFill>
              </a:rPr>
              <a:t>This event stood the test of time, and was being used to encourage the earliest Christians </a:t>
            </a:r>
            <a:r>
              <a:rPr lang="en" sz="3000">
                <a:solidFill>
                  <a:srgbClr val="FFFF00"/>
                </a:solidFill>
              </a:rPr>
              <a:t>(</a:t>
            </a:r>
            <a:r>
              <a:rPr lang="en" sz="3000" u="sng">
                <a:solidFill>
                  <a:srgbClr val="FFFF00"/>
                </a:solidFill>
              </a:rPr>
              <a:t>Heb.11:30-31</a:t>
            </a:r>
            <a:r>
              <a:rPr lang="en" sz="3000">
                <a:solidFill>
                  <a:srgbClr val="FFFF00"/>
                </a:solidFill>
              </a:rPr>
              <a:t>)</a:t>
            </a:r>
            <a:r>
              <a:rPr lang="en" sz="3000">
                <a:solidFill>
                  <a:schemeClr val="dk1"/>
                </a:solidFill>
              </a:rPr>
              <a:t>.</a:t>
            </a:r>
            <a:endParaRPr sz="3000">
              <a:solidFill>
                <a:schemeClr val="dk1"/>
              </a:solidFill>
            </a:endParaRPr>
          </a:p>
          <a:p>
            <a:pPr marL="457200" lvl="0" indent="-419100" algn="l" rtl="0">
              <a:spcBef>
                <a:spcPts val="0"/>
              </a:spcBef>
              <a:spcAft>
                <a:spcPts val="0"/>
              </a:spcAft>
              <a:buClr>
                <a:srgbClr val="00FFFF"/>
              </a:buClr>
              <a:buSzPts val="3000"/>
              <a:buChar char="●"/>
            </a:pPr>
            <a:r>
              <a:rPr lang="en" sz="3000">
                <a:solidFill>
                  <a:srgbClr val="00FFFF"/>
                </a:solidFill>
              </a:rPr>
              <a:t>I remember learning about this as a child from my parents and from bible classes.</a:t>
            </a:r>
            <a:endParaRPr sz="3000">
              <a:solidFill>
                <a:srgbClr val="00FFFF"/>
              </a:solidFill>
            </a:endParaRPr>
          </a:p>
          <a:p>
            <a:pPr marL="457200" lvl="0" indent="-419100" algn="l" rtl="0">
              <a:spcBef>
                <a:spcPts val="0"/>
              </a:spcBef>
              <a:spcAft>
                <a:spcPts val="0"/>
              </a:spcAft>
              <a:buClr>
                <a:srgbClr val="FFFF00"/>
              </a:buClr>
              <a:buSzPts val="3000"/>
              <a:buChar char="●"/>
            </a:pPr>
            <a:r>
              <a:rPr lang="en" sz="3000">
                <a:solidFill>
                  <a:srgbClr val="FFFF00"/>
                </a:solidFill>
              </a:rPr>
              <a:t>We sing hymns about Joshua and this miracle.</a:t>
            </a:r>
            <a:endParaRPr sz="3000">
              <a:solidFill>
                <a:srgbClr val="FFFF00"/>
              </a:solidFill>
            </a:endParaRPr>
          </a:p>
          <a:p>
            <a:pPr marL="457200" lvl="0" indent="-419100" algn="l" rtl="0">
              <a:spcBef>
                <a:spcPts val="0"/>
              </a:spcBef>
              <a:spcAft>
                <a:spcPts val="0"/>
              </a:spcAft>
              <a:buClr>
                <a:schemeClr val="dk1"/>
              </a:buClr>
              <a:buSzPts val="3000"/>
              <a:buChar char="●"/>
            </a:pPr>
            <a:r>
              <a:rPr lang="en" sz="3000">
                <a:solidFill>
                  <a:schemeClr val="dk1"/>
                </a:solidFill>
              </a:rPr>
              <a:t>But what are WE to learn from this ancient event?</a:t>
            </a:r>
            <a:endParaRPr sz="3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127225" y="0"/>
            <a:ext cx="9359700" cy="4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1- GOD’S DETAILS MATTER!</a:t>
            </a:r>
            <a:endParaRPr sz="5000" b="1">
              <a:solidFill>
                <a:srgbClr val="00FFFF"/>
              </a:solidFill>
            </a:endParaRPr>
          </a:p>
        </p:txBody>
      </p:sp>
      <p:sp>
        <p:nvSpPr>
          <p:cNvPr id="80" name="Google Shape;80;p17"/>
          <p:cNvSpPr txBox="1">
            <a:spLocks noGrp="1"/>
          </p:cNvSpPr>
          <p:nvPr>
            <p:ph type="subTitle" idx="1"/>
          </p:nvPr>
        </p:nvSpPr>
        <p:spPr>
          <a:xfrm>
            <a:off x="-127225" y="361400"/>
            <a:ext cx="9312300" cy="4782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00"/>
              </a:buClr>
              <a:buSzPts val="2200"/>
              <a:buChar char="●"/>
            </a:pPr>
            <a:r>
              <a:rPr lang="en" sz="2200">
                <a:solidFill>
                  <a:srgbClr val="FFFF00"/>
                </a:solidFill>
              </a:rPr>
              <a:t>Consider for a moment the following details given by God and Joshua:</a:t>
            </a:r>
            <a:endParaRPr sz="2200">
              <a:solidFill>
                <a:srgbClr val="FFFF00"/>
              </a:solidFill>
            </a:endParaRPr>
          </a:p>
          <a:p>
            <a:pPr marL="457200" lvl="0" indent="-368300" algn="l" rtl="0">
              <a:spcBef>
                <a:spcPts val="0"/>
              </a:spcBef>
              <a:spcAft>
                <a:spcPts val="0"/>
              </a:spcAft>
              <a:buClr>
                <a:srgbClr val="00FFFF"/>
              </a:buClr>
              <a:buSzPts val="2200"/>
              <a:buChar char="●"/>
            </a:pPr>
            <a:r>
              <a:rPr lang="en" sz="2200">
                <a:solidFill>
                  <a:srgbClr val="00FFFF"/>
                </a:solidFill>
              </a:rPr>
              <a:t>Where?</a:t>
            </a:r>
            <a:r>
              <a:rPr lang="en" sz="2200">
                <a:solidFill>
                  <a:schemeClr val="dk1"/>
                </a:solidFill>
              </a:rPr>
              <a:t>  All the way around the city.  Is half-way OK?</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How?</a:t>
            </a:r>
            <a:r>
              <a:rPr lang="en" sz="2200">
                <a:solidFill>
                  <a:schemeClr val="dk1"/>
                </a:solidFill>
              </a:rPr>
              <a:t>  March.  Not run.  Not crawl.  Not ride.</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Who?</a:t>
            </a:r>
            <a:r>
              <a:rPr lang="en" sz="2200">
                <a:solidFill>
                  <a:schemeClr val="dk1"/>
                </a:solidFill>
              </a:rPr>
              <a:t>  ALL men of war (601,000 - </a:t>
            </a:r>
            <a:r>
              <a:rPr lang="en" sz="2200" u="sng">
                <a:solidFill>
                  <a:srgbClr val="FFFF00"/>
                </a:solidFill>
              </a:rPr>
              <a:t>Num.26:51</a:t>
            </a:r>
            <a:r>
              <a:rPr lang="en" sz="2200">
                <a:solidFill>
                  <a:schemeClr val="dk1"/>
                </a:solidFill>
              </a:rPr>
              <a:t>), and 7 priests.  Is 5 close enough?</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With what?</a:t>
            </a:r>
            <a:r>
              <a:rPr lang="en" sz="2200">
                <a:solidFill>
                  <a:schemeClr val="dk1"/>
                </a:solidFill>
              </a:rPr>
              <a:t>  Men of war are to be armed.  The priests each carry a trumpet from a ram’s horn, and also the ark of the covenant.  Would harps work instead?</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Doing what?</a:t>
            </a:r>
            <a:r>
              <a:rPr lang="en" sz="2200">
                <a:solidFill>
                  <a:schemeClr val="dk1"/>
                </a:solidFill>
              </a:rPr>
              <a:t>  The priests blow the trumpets, the armed men remain silent for 6 days.  What about singing a “marching song”?</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For how long?</a:t>
            </a:r>
            <a:r>
              <a:rPr lang="en" sz="2200">
                <a:solidFill>
                  <a:schemeClr val="dk1"/>
                </a:solidFill>
              </a:rPr>
              <a:t>  One time around the city for 6 days.</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Then what?</a:t>
            </a:r>
            <a:r>
              <a:rPr lang="en" sz="2200">
                <a:solidFill>
                  <a:schemeClr val="dk1"/>
                </a:solidFill>
              </a:rPr>
              <a:t>  On day 7 march around the city 7 times, as before, and then all the armed men shout after a long trumpet blast.</a:t>
            </a:r>
            <a:endParaRPr sz="22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127225" y="0"/>
            <a:ext cx="9359700" cy="4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APPLICATIONS</a:t>
            </a:r>
            <a:endParaRPr sz="5000" b="1">
              <a:solidFill>
                <a:srgbClr val="00FFFF"/>
              </a:solidFill>
            </a:endParaRPr>
          </a:p>
        </p:txBody>
      </p:sp>
      <p:sp>
        <p:nvSpPr>
          <p:cNvPr id="86" name="Google Shape;86;p18"/>
          <p:cNvSpPr txBox="1">
            <a:spLocks noGrp="1"/>
          </p:cNvSpPr>
          <p:nvPr>
            <p:ph type="subTitle" idx="1"/>
          </p:nvPr>
        </p:nvSpPr>
        <p:spPr>
          <a:xfrm>
            <a:off x="-127225" y="354625"/>
            <a:ext cx="9312300" cy="4788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a:solidFill>
                  <a:srgbClr val="FFFF00"/>
                </a:solidFill>
              </a:rPr>
              <a:t>It amazes me how many “religious” people out there act like it was ONLY in the Old Testament where details mattered to God.  I agree that New Testament teaching to Christians is, generally speaking, more generic in its application.  But the NT has details too.  Can we just ignore them?  </a:t>
            </a:r>
            <a:endParaRPr sz="2000">
              <a:solidFill>
                <a:srgbClr val="FFFF00"/>
              </a:solidFill>
            </a:endParaRPr>
          </a:p>
          <a:p>
            <a:pPr marL="457200" lvl="0" indent="-355600" algn="l" rtl="0">
              <a:spcBef>
                <a:spcPts val="0"/>
              </a:spcBef>
              <a:spcAft>
                <a:spcPts val="0"/>
              </a:spcAft>
              <a:buClr>
                <a:schemeClr val="dk1"/>
              </a:buClr>
              <a:buSzPts val="2000"/>
              <a:buChar char="●"/>
            </a:pPr>
            <a:r>
              <a:rPr lang="en" sz="2000">
                <a:solidFill>
                  <a:schemeClr val="dk1"/>
                </a:solidFill>
              </a:rPr>
              <a:t>Example:  An elder/pastor/bishop must be “the husband of one wife” (1 Tim.3, Titus 1).  That’s pretty specific, and yet there are multiple female “pastors” around!</a:t>
            </a:r>
            <a:endParaRPr sz="2000">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Example:  Jesus sent the apostles to “immerse” believers (Matt.28, Mk.16).  (Gr. “baptizo” means “immerse”)  So why do some pour or sprinkle?</a:t>
            </a:r>
            <a:endParaRPr sz="2000">
              <a:solidFill>
                <a:srgbClr val="00FFFF"/>
              </a:solidFill>
            </a:endParaRPr>
          </a:p>
          <a:p>
            <a:pPr marL="457200" lvl="0" indent="-355600" algn="l" rtl="0">
              <a:spcBef>
                <a:spcPts val="0"/>
              </a:spcBef>
              <a:spcAft>
                <a:spcPts val="0"/>
              </a:spcAft>
              <a:buClr>
                <a:srgbClr val="FFFF00"/>
              </a:buClr>
              <a:buSzPts val="2000"/>
              <a:buChar char="●"/>
            </a:pPr>
            <a:r>
              <a:rPr lang="en" sz="2000">
                <a:solidFill>
                  <a:srgbClr val="FFFF00"/>
                </a:solidFill>
              </a:rPr>
              <a:t>Example:  Jesus gave only ONE valid reason for divorce and remarriage (adultery) in Matt.5 and Matt.19, but today “Christians” divorce for any!</a:t>
            </a:r>
            <a:endParaRPr sz="2000">
              <a:solidFill>
                <a:srgbClr val="FFFF00"/>
              </a:solidFill>
            </a:endParaRPr>
          </a:p>
          <a:p>
            <a:pPr marL="457200" lvl="0" indent="-355600" algn="l" rtl="0">
              <a:spcBef>
                <a:spcPts val="0"/>
              </a:spcBef>
              <a:spcAft>
                <a:spcPts val="0"/>
              </a:spcAft>
              <a:buClr>
                <a:schemeClr val="dk1"/>
              </a:buClr>
              <a:buSzPts val="2000"/>
              <a:buChar char="●"/>
            </a:pPr>
            <a:r>
              <a:rPr lang="en" sz="2000">
                <a:solidFill>
                  <a:schemeClr val="dk1"/>
                </a:solidFill>
              </a:rPr>
              <a:t>Where God gives us liberty, we have liberty, like singing “psalms, hymns and spiritual songs” (Eph.5, Col.3).  But what if the inspired apostle Paul instead wrote “Men over the age of thirty must sing the 103rd Psalm”?  Would we then have the right for ALL of us to sing ANY Psalm?</a:t>
            </a:r>
            <a:endParaRPr sz="2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ctrTitle"/>
          </p:nvPr>
        </p:nvSpPr>
        <p:spPr>
          <a:xfrm>
            <a:off x="-127225" y="0"/>
            <a:ext cx="9359700" cy="116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500" b="1" dirty="0">
                <a:solidFill>
                  <a:srgbClr val="00FFFF"/>
                </a:solidFill>
              </a:rPr>
              <a:t>2 - WE DO NOT </a:t>
            </a:r>
            <a:r>
              <a:rPr lang="en" sz="4500" b="1" u="sng" dirty="0">
                <a:solidFill>
                  <a:srgbClr val="00FFFF"/>
                </a:solidFill>
              </a:rPr>
              <a:t>NEED</a:t>
            </a:r>
            <a:r>
              <a:rPr lang="en" sz="4500" b="1" dirty="0">
                <a:solidFill>
                  <a:srgbClr val="00FFFF"/>
                </a:solidFill>
              </a:rPr>
              <a:t> TO UNDERSTAND GOD’S REASONS</a:t>
            </a:r>
            <a:endParaRPr sz="4500" b="1" dirty="0">
              <a:solidFill>
                <a:srgbClr val="00FFFF"/>
              </a:solidFill>
            </a:endParaRPr>
          </a:p>
        </p:txBody>
      </p:sp>
      <p:sp>
        <p:nvSpPr>
          <p:cNvPr id="92" name="Google Shape;92;p19"/>
          <p:cNvSpPr txBox="1">
            <a:spLocks noGrp="1"/>
          </p:cNvSpPr>
          <p:nvPr>
            <p:ph type="subTitle" idx="1"/>
          </p:nvPr>
        </p:nvSpPr>
        <p:spPr>
          <a:xfrm>
            <a:off x="-127225" y="1070650"/>
            <a:ext cx="9312300" cy="4073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dirty="0">
                <a:solidFill>
                  <a:srgbClr val="FFFF00"/>
                </a:solidFill>
              </a:rPr>
              <a:t>IF God gives us His reasoning for His detailed instructions, that is a definite blessing.  But what if He does not?  Can we then disobey?</a:t>
            </a:r>
            <a:endParaRPr sz="2000" dirty="0">
              <a:solidFill>
                <a:srgbClr val="FFFF00"/>
              </a:solidFill>
            </a:endParaRPr>
          </a:p>
          <a:p>
            <a:pPr marL="457200" lvl="0" indent="-355600" algn="l" rtl="0">
              <a:spcBef>
                <a:spcPts val="0"/>
              </a:spcBef>
              <a:spcAft>
                <a:spcPts val="0"/>
              </a:spcAft>
              <a:buClr>
                <a:schemeClr val="dk1"/>
              </a:buClr>
              <a:buSzPts val="2000"/>
              <a:buChar char="●"/>
            </a:pPr>
            <a:r>
              <a:rPr lang="en" sz="2000" dirty="0">
                <a:solidFill>
                  <a:schemeClr val="dk1"/>
                </a:solidFill>
              </a:rPr>
              <a:t>“All of you bear your armor and weapons as you march for 6 days, even though you won’t need them till day 7.” </a:t>
            </a:r>
            <a:endParaRPr sz="2000"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“You priests must keep those trumpets blaring, even though they bring no military advantage.”</a:t>
            </a:r>
            <a:endParaRPr sz="2000" dirty="0">
              <a:solidFill>
                <a:srgbClr val="00FFFF"/>
              </a:solidFill>
            </a:endParaRPr>
          </a:p>
          <a:p>
            <a:pPr marL="457200" lvl="0" indent="-355600" algn="l" rtl="0">
              <a:spcBef>
                <a:spcPts val="0"/>
              </a:spcBef>
              <a:spcAft>
                <a:spcPts val="0"/>
              </a:spcAft>
              <a:buClr>
                <a:srgbClr val="FFFF00"/>
              </a:buClr>
              <a:buSzPts val="2000"/>
              <a:buChar char="●"/>
            </a:pPr>
            <a:r>
              <a:rPr lang="en" sz="2000" dirty="0">
                <a:solidFill>
                  <a:srgbClr val="FFFF00"/>
                </a:solidFill>
              </a:rPr>
              <a:t>“You priests bring that heavy, gold-covered ark with you, born on your shoulders with the poles, even though the ark will not be used in this conflict.”</a:t>
            </a:r>
            <a:endParaRPr sz="2000" dirty="0">
              <a:solidFill>
                <a:srgbClr val="FFFF00"/>
              </a:solidFill>
            </a:endParaRPr>
          </a:p>
          <a:p>
            <a:pPr marL="457200" lvl="0" indent="-355600" algn="l" rtl="0">
              <a:spcBef>
                <a:spcPts val="0"/>
              </a:spcBef>
              <a:spcAft>
                <a:spcPts val="0"/>
              </a:spcAft>
              <a:buClr>
                <a:schemeClr val="dk1"/>
              </a:buClr>
              <a:buSzPts val="2000"/>
              <a:buChar char="●"/>
            </a:pPr>
            <a:r>
              <a:rPr lang="en" sz="2000" dirty="0">
                <a:solidFill>
                  <a:schemeClr val="dk1"/>
                </a:solidFill>
              </a:rPr>
              <a:t>“The rest of you be silent as you march, then shout on the 7th day, as if any amount of shouting with do anything to those mighty walls.”</a:t>
            </a:r>
            <a:endParaRPr sz="2000"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“March around it a full seven times first on the day that you will need to fight.”</a:t>
            </a:r>
            <a:endParaRPr sz="2000" dirty="0">
              <a:solidFill>
                <a:srgbClr val="00FFFF"/>
              </a:solidFill>
            </a:endParaRPr>
          </a:p>
          <a:p>
            <a:pPr marL="457200" lvl="0" indent="-355600" algn="l" rtl="0">
              <a:spcBef>
                <a:spcPts val="0"/>
              </a:spcBef>
              <a:spcAft>
                <a:spcPts val="0"/>
              </a:spcAft>
              <a:buClr>
                <a:srgbClr val="FFFF00"/>
              </a:buClr>
              <a:buSzPts val="2000"/>
              <a:buChar char="●"/>
            </a:pPr>
            <a:r>
              <a:rPr lang="en" sz="2000" dirty="0">
                <a:solidFill>
                  <a:srgbClr val="FFFF00"/>
                </a:solidFill>
              </a:rPr>
              <a:t>“Burn this first city - even though you’ve wandered the desert 40 years.”</a:t>
            </a:r>
            <a:endParaRPr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ctrTitle"/>
          </p:nvPr>
        </p:nvSpPr>
        <p:spPr>
          <a:xfrm>
            <a:off x="-127225" y="0"/>
            <a:ext cx="9359700"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OTHER BIBLE EXAMPLES</a:t>
            </a:r>
            <a:endParaRPr sz="5000" b="1">
              <a:solidFill>
                <a:srgbClr val="00FFFF"/>
              </a:solidFill>
            </a:endParaRPr>
          </a:p>
        </p:txBody>
      </p:sp>
      <p:sp>
        <p:nvSpPr>
          <p:cNvPr id="98" name="Google Shape;98;p20"/>
          <p:cNvSpPr txBox="1">
            <a:spLocks noGrp="1"/>
          </p:cNvSpPr>
          <p:nvPr>
            <p:ph type="subTitle" idx="1"/>
          </p:nvPr>
        </p:nvSpPr>
        <p:spPr>
          <a:xfrm>
            <a:off x="-174625" y="350575"/>
            <a:ext cx="9447900" cy="4793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00"/>
              </a:buClr>
              <a:buSzPts val="2200"/>
              <a:buChar char="●"/>
            </a:pPr>
            <a:r>
              <a:rPr lang="en" sz="2200">
                <a:solidFill>
                  <a:srgbClr val="FFFF00"/>
                </a:solidFill>
              </a:rPr>
              <a:t>“Build an ark and put a lot of animals inside it.”</a:t>
            </a:r>
            <a:endParaRPr sz="2200">
              <a:solidFill>
                <a:srgbClr val="FFFF00"/>
              </a:solidFill>
            </a:endParaRPr>
          </a:p>
          <a:p>
            <a:pPr marL="457200" lvl="0" indent="-368300" algn="l" rtl="0">
              <a:spcBef>
                <a:spcPts val="0"/>
              </a:spcBef>
              <a:spcAft>
                <a:spcPts val="0"/>
              </a:spcAft>
              <a:buClr>
                <a:schemeClr val="dk1"/>
              </a:buClr>
              <a:buSzPts val="2200"/>
              <a:buChar char="●"/>
            </a:pPr>
            <a:r>
              <a:rPr lang="en" sz="2200">
                <a:solidFill>
                  <a:schemeClr val="dk1"/>
                </a:solidFill>
              </a:rPr>
              <a:t>“Take yourself and your family to a new land that I will show you.”</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“Sacrifice your son - the one I promised would bear your descendants.”</a:t>
            </a:r>
            <a:endParaRPr sz="2200">
              <a:solidFill>
                <a:srgbClr val="00FFFF"/>
              </a:solidFill>
            </a:endParaRPr>
          </a:p>
          <a:p>
            <a:pPr marL="457200" lvl="0" indent="-368300" algn="l" rtl="0">
              <a:spcBef>
                <a:spcPts val="0"/>
              </a:spcBef>
              <a:spcAft>
                <a:spcPts val="0"/>
              </a:spcAft>
              <a:buClr>
                <a:srgbClr val="FFFF00"/>
              </a:buClr>
              <a:buSzPts val="2200"/>
              <a:buChar char="●"/>
            </a:pPr>
            <a:r>
              <a:rPr lang="en" sz="2200">
                <a:solidFill>
                  <a:srgbClr val="FFFF00"/>
                </a:solidFill>
              </a:rPr>
              <a:t>“Cut off your foreskin as a sign of your family’s covenant with Me.”</a:t>
            </a:r>
            <a:endParaRPr sz="2200">
              <a:solidFill>
                <a:srgbClr val="FFFF00"/>
              </a:solidFill>
            </a:endParaRPr>
          </a:p>
          <a:p>
            <a:pPr marL="457200" lvl="0" indent="-368300" algn="l" rtl="0">
              <a:spcBef>
                <a:spcPts val="0"/>
              </a:spcBef>
              <a:spcAft>
                <a:spcPts val="0"/>
              </a:spcAft>
              <a:buClr>
                <a:schemeClr val="dk1"/>
              </a:buClr>
              <a:buSzPts val="2200"/>
              <a:buChar char="●"/>
            </a:pPr>
            <a:r>
              <a:rPr lang="en" sz="2200">
                <a:solidFill>
                  <a:schemeClr val="dk1"/>
                </a:solidFill>
              </a:rPr>
              <a:t>“Don’t eat pork.  Don’t wear garments of mixed types of thread.  Kill these specific animals because of your own sins.”</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“Make a brazen serpent and put it on a pole, so that whoever looks on it will be healed of their affliction.”</a:t>
            </a:r>
            <a:endParaRPr sz="2200">
              <a:solidFill>
                <a:srgbClr val="00FFFF"/>
              </a:solidFill>
            </a:endParaRPr>
          </a:p>
          <a:p>
            <a:pPr marL="457200" lvl="0" indent="-368300" algn="l" rtl="0">
              <a:spcBef>
                <a:spcPts val="0"/>
              </a:spcBef>
              <a:spcAft>
                <a:spcPts val="0"/>
              </a:spcAft>
              <a:buClr>
                <a:srgbClr val="FFFF00"/>
              </a:buClr>
              <a:buSzPts val="2200"/>
              <a:buChar char="●"/>
            </a:pPr>
            <a:r>
              <a:rPr lang="en" sz="2200">
                <a:solidFill>
                  <a:srgbClr val="FFFF00"/>
                </a:solidFill>
              </a:rPr>
              <a:t>“Take a sling and five stones and go fight that giant armored soldier.”</a:t>
            </a:r>
            <a:endParaRPr sz="2200">
              <a:solidFill>
                <a:srgbClr val="FFFF00"/>
              </a:solidFill>
            </a:endParaRPr>
          </a:p>
          <a:p>
            <a:pPr marL="457200" lvl="0" indent="-368300" algn="l" rtl="0">
              <a:spcBef>
                <a:spcPts val="0"/>
              </a:spcBef>
              <a:spcAft>
                <a:spcPts val="0"/>
              </a:spcAft>
              <a:buClr>
                <a:schemeClr val="dk1"/>
              </a:buClr>
              <a:buSzPts val="2200"/>
              <a:buChar char="●"/>
            </a:pPr>
            <a:r>
              <a:rPr lang="en" sz="2200">
                <a:solidFill>
                  <a:schemeClr val="dk1"/>
                </a:solidFill>
              </a:rPr>
              <a:t>“Dip yourself seven times in this muddy river and your leprosy will be cleansed.”</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“If you believe Me and are immersed in water in My name, I will forgive your sins.”  (Mk.16, Acts 2, Acts 22)</a:t>
            </a:r>
            <a:endParaRPr sz="2200">
              <a:solidFill>
                <a:srgbClr val="00FFFF"/>
              </a:solidFill>
            </a:endParaRPr>
          </a:p>
          <a:p>
            <a:pPr marL="457200" lvl="0" indent="-368300" algn="l" rtl="0">
              <a:spcBef>
                <a:spcPts val="0"/>
              </a:spcBef>
              <a:spcAft>
                <a:spcPts val="0"/>
              </a:spcAft>
              <a:buClr>
                <a:srgbClr val="FFFF00"/>
              </a:buClr>
              <a:buSzPts val="2200"/>
              <a:buChar char="●"/>
            </a:pPr>
            <a:r>
              <a:rPr lang="en" sz="2200">
                <a:solidFill>
                  <a:srgbClr val="FFFF00"/>
                </a:solidFill>
              </a:rPr>
              <a:t>We don’t get the right to demand that God explain Himself to us first!</a:t>
            </a:r>
            <a:endParaRPr sz="22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ctrTitle"/>
          </p:nvPr>
        </p:nvSpPr>
        <p:spPr>
          <a:xfrm>
            <a:off x="-127225" y="0"/>
            <a:ext cx="9359700" cy="4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500" b="1">
                <a:solidFill>
                  <a:srgbClr val="00FFFF"/>
                </a:solidFill>
              </a:rPr>
              <a:t>3 - FAITH IS MORE THAN BELIEF</a:t>
            </a:r>
            <a:endParaRPr sz="4500" b="1">
              <a:solidFill>
                <a:srgbClr val="00FFFF"/>
              </a:solidFill>
            </a:endParaRPr>
          </a:p>
        </p:txBody>
      </p:sp>
      <p:sp>
        <p:nvSpPr>
          <p:cNvPr id="104" name="Google Shape;104;p21"/>
          <p:cNvSpPr txBox="1">
            <a:spLocks noGrp="1"/>
          </p:cNvSpPr>
          <p:nvPr>
            <p:ph type="subTitle" idx="1"/>
          </p:nvPr>
        </p:nvSpPr>
        <p:spPr>
          <a:xfrm>
            <a:off x="-174625" y="350575"/>
            <a:ext cx="9407100" cy="4793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00"/>
              </a:buClr>
              <a:buSzPts val="2200"/>
              <a:buChar char="●"/>
            </a:pPr>
            <a:r>
              <a:rPr lang="en" sz="2200">
                <a:solidFill>
                  <a:srgbClr val="FFFF00"/>
                </a:solidFill>
              </a:rPr>
              <a:t>Question:  Did Joshua and these Israelites show faith in God in the conquest of Jericho?</a:t>
            </a:r>
            <a:endParaRPr sz="2200">
              <a:solidFill>
                <a:srgbClr val="FFFF00"/>
              </a:solidFill>
            </a:endParaRPr>
          </a:p>
          <a:p>
            <a:pPr marL="457200" lvl="0" indent="-368300" algn="l" rtl="0">
              <a:spcBef>
                <a:spcPts val="0"/>
              </a:spcBef>
              <a:spcAft>
                <a:spcPts val="0"/>
              </a:spcAft>
              <a:buClr>
                <a:schemeClr val="dk1"/>
              </a:buClr>
              <a:buSzPts val="2200"/>
              <a:buChar char="●"/>
            </a:pPr>
            <a:r>
              <a:rPr lang="en" sz="2200">
                <a:solidFill>
                  <a:schemeClr val="dk1"/>
                </a:solidFill>
              </a:rPr>
              <a:t>As we seek to answer this question with scripture, rather than just opinion, we need to know why I ask this question.</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We live in a day and age now where religious people will say that “faith alone” is needed for God to save us.  The problem is twofold.  1) Not one verse in the bible says this, and 2) What they mean by “faith” is NOT how scripture both describes it, and gives multiple examples of it.</a:t>
            </a:r>
            <a:endParaRPr sz="2200">
              <a:solidFill>
                <a:srgbClr val="00FFFF"/>
              </a:solidFill>
            </a:endParaRPr>
          </a:p>
          <a:p>
            <a:pPr marL="457200" lvl="0" indent="-368300" algn="l" rtl="0">
              <a:spcBef>
                <a:spcPts val="0"/>
              </a:spcBef>
              <a:spcAft>
                <a:spcPts val="0"/>
              </a:spcAft>
              <a:buClr>
                <a:srgbClr val="FFFF00"/>
              </a:buClr>
              <a:buSzPts val="2200"/>
              <a:buChar char="●"/>
            </a:pPr>
            <a:r>
              <a:rPr lang="en" sz="2200">
                <a:solidFill>
                  <a:srgbClr val="FFFF00"/>
                </a:solidFill>
              </a:rPr>
              <a:t>The most famous list of BIBLICAL faith is found in Hebrews 11, where it says “by faith X person did/accomplished X”.</a:t>
            </a:r>
            <a:endParaRPr sz="2200">
              <a:solidFill>
                <a:srgbClr val="FFFF00"/>
              </a:solidFill>
            </a:endParaRPr>
          </a:p>
          <a:p>
            <a:pPr marL="457200" lvl="0" indent="-368300" algn="l" rtl="0">
              <a:spcBef>
                <a:spcPts val="0"/>
              </a:spcBef>
              <a:spcAft>
                <a:spcPts val="0"/>
              </a:spcAft>
              <a:buClr>
                <a:schemeClr val="dk1"/>
              </a:buClr>
              <a:buSzPts val="2200"/>
              <a:buChar char="●"/>
            </a:pPr>
            <a:r>
              <a:rPr lang="en" sz="2200">
                <a:solidFill>
                  <a:schemeClr val="dk1"/>
                </a:solidFill>
              </a:rPr>
              <a:t>So now read with me</a:t>
            </a:r>
            <a:r>
              <a:rPr lang="en" sz="2200">
                <a:solidFill>
                  <a:srgbClr val="00FFFF"/>
                </a:solidFill>
              </a:rPr>
              <a:t> </a:t>
            </a:r>
            <a:r>
              <a:rPr lang="en" sz="2200" u="sng">
                <a:solidFill>
                  <a:srgbClr val="FFFF00"/>
                </a:solidFill>
              </a:rPr>
              <a:t>Heb.11:30-31</a:t>
            </a:r>
            <a:r>
              <a:rPr lang="en" sz="2200">
                <a:solidFill>
                  <a:schemeClr val="dk1"/>
                </a:solidFill>
              </a:rPr>
              <a:t>, which says</a:t>
            </a:r>
            <a:r>
              <a:rPr lang="en" sz="2200">
                <a:solidFill>
                  <a:srgbClr val="00FFFF"/>
                </a:solidFill>
              </a:rPr>
              <a:t> </a:t>
            </a:r>
            <a:r>
              <a:rPr lang="en" sz="2200" i="1">
                <a:solidFill>
                  <a:schemeClr val="dk1"/>
                </a:solidFill>
              </a:rPr>
              <a:t>“</a:t>
            </a:r>
            <a:r>
              <a:rPr lang="en" sz="2200" i="1" u="sng">
                <a:solidFill>
                  <a:schemeClr val="dk1"/>
                </a:solidFill>
              </a:rPr>
              <a:t>By faith the walls of Jericho fell down</a:t>
            </a:r>
            <a:r>
              <a:rPr lang="en" sz="2200" i="1">
                <a:solidFill>
                  <a:schemeClr val="dk1"/>
                </a:solidFill>
              </a:rPr>
              <a:t> after they had been encircled for seven days. 31 </a:t>
            </a:r>
            <a:r>
              <a:rPr lang="en" sz="2200" i="1" u="sng">
                <a:solidFill>
                  <a:schemeClr val="dk1"/>
                </a:solidFill>
              </a:rPr>
              <a:t>By faith</a:t>
            </a:r>
            <a:r>
              <a:rPr lang="en" sz="2200" i="1">
                <a:solidFill>
                  <a:schemeClr val="dk1"/>
                </a:solidFill>
              </a:rPr>
              <a:t> Rahab the harlot did not perish along with </a:t>
            </a:r>
            <a:r>
              <a:rPr lang="en" sz="2200" i="1" u="sng">
                <a:solidFill>
                  <a:schemeClr val="dk1"/>
                </a:solidFill>
              </a:rPr>
              <a:t>those who were disobedient</a:t>
            </a:r>
            <a:r>
              <a:rPr lang="en" sz="2200" i="1">
                <a:solidFill>
                  <a:schemeClr val="dk1"/>
                </a:solidFill>
              </a:rPr>
              <a:t>, after she had welcomed the spies in peace.”</a:t>
            </a:r>
            <a:endParaRPr sz="22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3071</Words>
  <Application>Microsoft Office PowerPoint</Application>
  <PresentationFormat>On-screen Show (16:9)</PresentationFormat>
  <Paragraphs>72</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Dark</vt:lpstr>
      <vt:lpstr>LESSONS FROM JERICHO</vt:lpstr>
      <vt:lpstr>JOSHUA CHAPTER 6:1-14</vt:lpstr>
      <vt:lpstr>JOSHUA CHAPTER 6:15-27</vt:lpstr>
      <vt:lpstr>A VERY FAMOUS EVENT!</vt:lpstr>
      <vt:lpstr>1- GOD’S DETAILS MATTER!</vt:lpstr>
      <vt:lpstr>APPLICATIONS</vt:lpstr>
      <vt:lpstr>2 - WE DO NOT NEED TO UNDERSTAND GOD’S REASONS</vt:lpstr>
      <vt:lpstr>OTHER BIBLE EXAMPLES</vt:lpstr>
      <vt:lpstr>3 - FAITH IS MORE THAN BELIEF</vt:lpstr>
      <vt:lpstr>IS THERE A CONTRADICTION?</vt:lpstr>
      <vt:lpstr>4 - GOD AND WALLS TODAY</vt:lpstr>
      <vt:lpstr>“FELL DOWN FLAT”</vt:lpstr>
      <vt:lpstr>WHAT ABOUT YOUR WALL?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JERICHO</dc:title>
  <dc:creator>Eric Bridge</dc:creator>
  <cp:lastModifiedBy>Eric Bridge</cp:lastModifiedBy>
  <cp:revision>1</cp:revision>
  <cp:lastPrinted>2024-02-11T04:03:09Z</cp:lastPrinted>
  <dcterms:modified xsi:type="dcterms:W3CDTF">2024-02-11T18:57:11Z</dcterms:modified>
</cp:coreProperties>
</file>