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2411" autoAdjust="0"/>
  </p:normalViewPr>
  <p:slideViewPr>
    <p:cSldViewPr snapToGrid="0">
      <p:cViewPr varScale="1">
        <p:scale>
          <a:sx n="194" d="100"/>
          <a:sy n="194" d="100"/>
        </p:scale>
        <p:origin x="4464" y="4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ac07a0884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ac07a0884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ac07a0884e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ac07a0884e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ac07a0884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ac07a0884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ac07a0884e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ac07a0884e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ac07a0884e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ac07a0884e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c07a0884e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ac07a0884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ac07a0884e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ac07a0884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ac07a0884e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ac07a0884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ac07a0884e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ac07a0884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ac07a0884e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ac07a0884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ac07a0884e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ac07a0884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ac07a0884e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ac07a0884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ac07a0884e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ac07a0884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ac07a0884e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ac07a0884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ac07a0884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ac07a0884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ac07a0884e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ac07a0884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ac07a0884e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ac07a0884e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66325" y="0"/>
            <a:ext cx="9271800" cy="57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a:solidFill>
                  <a:srgbClr val="00FFFF"/>
                </a:solidFill>
              </a:rPr>
              <a:t>The OTHER serpent</a:t>
            </a:r>
            <a:endParaRPr sz="6000" b="1">
              <a:solidFill>
                <a:srgbClr val="00FFFF"/>
              </a:solidFill>
            </a:endParaRPr>
          </a:p>
        </p:txBody>
      </p:sp>
      <p:sp>
        <p:nvSpPr>
          <p:cNvPr id="55" name="Google Shape;55;p13"/>
          <p:cNvSpPr txBox="1">
            <a:spLocks noGrp="1"/>
          </p:cNvSpPr>
          <p:nvPr>
            <p:ph type="subTitle" idx="1"/>
          </p:nvPr>
        </p:nvSpPr>
        <p:spPr>
          <a:xfrm>
            <a:off x="-66325" y="571200"/>
            <a:ext cx="9271800" cy="4572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dirty="0">
              <a:solidFill>
                <a:schemeClr val="dk1"/>
              </a:solidFill>
            </a:endParaRPr>
          </a:p>
        </p:txBody>
      </p:sp>
      <p:pic>
        <p:nvPicPr>
          <p:cNvPr id="56" name="Google Shape;56;p13"/>
          <p:cNvPicPr preferRelativeResize="0"/>
          <p:nvPr/>
        </p:nvPicPr>
        <p:blipFill>
          <a:blip r:embed="rId3">
            <a:alphaModFix/>
          </a:blip>
          <a:stretch>
            <a:fillRect/>
          </a:stretch>
        </p:blipFill>
        <p:spPr>
          <a:xfrm>
            <a:off x="1923400" y="736325"/>
            <a:ext cx="5299149" cy="4396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WHO MADE LEVIATHAN?!</a:t>
            </a:r>
            <a:endParaRPr sz="5000" b="1">
              <a:solidFill>
                <a:srgbClr val="00FFFF"/>
              </a:solidFill>
            </a:endParaRPr>
          </a:p>
        </p:txBody>
      </p:sp>
      <p:sp>
        <p:nvSpPr>
          <p:cNvPr id="111" name="Google Shape;111;p22"/>
          <p:cNvSpPr txBox="1">
            <a:spLocks noGrp="1"/>
          </p:cNvSpPr>
          <p:nvPr>
            <p:ph type="subTitle" idx="1"/>
          </p:nvPr>
        </p:nvSpPr>
        <p:spPr>
          <a:xfrm>
            <a:off x="-127225" y="341100"/>
            <a:ext cx="9332700" cy="4802400"/>
          </a:xfrm>
          <a:prstGeom prst="rect">
            <a:avLst/>
          </a:prstGeom>
        </p:spPr>
        <p:txBody>
          <a:bodyPr spcFirstLastPara="1" wrap="square" lIns="91425" tIns="91425" rIns="91425" bIns="91425" anchor="t" anchorCtr="0">
            <a:noAutofit/>
          </a:bodyPr>
          <a:lstStyle/>
          <a:p>
            <a:pPr marL="457200" lvl="0" indent="-419100" algn="l" rtl="0">
              <a:lnSpc>
                <a:spcPct val="90000"/>
              </a:lnSpc>
              <a:spcBef>
                <a:spcPts val="0"/>
              </a:spcBef>
              <a:spcAft>
                <a:spcPts val="0"/>
              </a:spcAft>
              <a:buClr>
                <a:srgbClr val="FFFF00"/>
              </a:buClr>
              <a:buSzPts val="3000"/>
              <a:buChar char="●"/>
            </a:pPr>
            <a:r>
              <a:rPr lang="en" sz="3000" dirty="0">
                <a:solidFill>
                  <a:srgbClr val="FFFF00"/>
                </a:solidFill>
              </a:rPr>
              <a:t>I believe that God’s purpose in reminding Job about the Leviathan is made clear in verses 10 and 11.</a:t>
            </a:r>
            <a:endParaRPr sz="3000" dirty="0">
              <a:solidFill>
                <a:srgbClr val="FFFF00"/>
              </a:solidFill>
            </a:endParaRPr>
          </a:p>
          <a:p>
            <a:pPr marL="457200" lvl="0" indent="-419100" algn="l" rtl="0">
              <a:lnSpc>
                <a:spcPct val="90000"/>
              </a:lnSpc>
              <a:spcBef>
                <a:spcPts val="0"/>
              </a:spcBef>
              <a:spcAft>
                <a:spcPts val="0"/>
              </a:spcAft>
              <a:buClr>
                <a:srgbClr val="FFFF00"/>
              </a:buClr>
              <a:buSzPts val="3000"/>
              <a:buChar char="●"/>
            </a:pPr>
            <a:r>
              <a:rPr lang="en" sz="3000" u="sng" dirty="0">
                <a:solidFill>
                  <a:srgbClr val="FFFF00"/>
                </a:solidFill>
              </a:rPr>
              <a:t>Job 41:10-11</a:t>
            </a:r>
            <a:r>
              <a:rPr lang="en" sz="3000" dirty="0">
                <a:solidFill>
                  <a:srgbClr val="00FFFF"/>
                </a:solidFill>
              </a:rPr>
              <a:t> </a:t>
            </a:r>
            <a:r>
              <a:rPr lang="en" sz="3000" i="1" dirty="0">
                <a:solidFill>
                  <a:schemeClr val="dk1"/>
                </a:solidFill>
              </a:rPr>
              <a:t>“No one is so fierce that he would dare stir him up.  </a:t>
            </a:r>
            <a:r>
              <a:rPr lang="en" sz="3000" i="1" u="sng" dirty="0">
                <a:solidFill>
                  <a:schemeClr val="dk1"/>
                </a:solidFill>
              </a:rPr>
              <a:t>Who then is able to stand against Me</a:t>
            </a:r>
            <a:r>
              <a:rPr lang="en" sz="3000" i="1" dirty="0">
                <a:solidFill>
                  <a:schemeClr val="dk1"/>
                </a:solidFill>
              </a:rPr>
              <a:t>? 11 </a:t>
            </a:r>
            <a:r>
              <a:rPr lang="en" sz="3000" i="1" u="sng" dirty="0">
                <a:solidFill>
                  <a:schemeClr val="dk1"/>
                </a:solidFill>
              </a:rPr>
              <a:t>Who has preceded Me, that I should pay him</a:t>
            </a:r>
            <a:r>
              <a:rPr lang="en" sz="3000" i="1" dirty="0">
                <a:solidFill>
                  <a:schemeClr val="dk1"/>
                </a:solidFill>
              </a:rPr>
              <a:t>?  </a:t>
            </a:r>
            <a:r>
              <a:rPr lang="en" sz="3000" b="1" i="1" u="sng" dirty="0">
                <a:solidFill>
                  <a:srgbClr val="00FFFF"/>
                </a:solidFill>
              </a:rPr>
              <a:t>Everything under heaven is Mine</a:t>
            </a:r>
            <a:r>
              <a:rPr lang="en" sz="3000" i="1" dirty="0">
                <a:solidFill>
                  <a:schemeClr val="dk1"/>
                </a:solidFill>
              </a:rPr>
              <a:t>.”</a:t>
            </a:r>
            <a:endParaRPr sz="3000" i="1" dirty="0">
              <a:solidFill>
                <a:schemeClr val="dk1"/>
              </a:solidFill>
            </a:endParaRPr>
          </a:p>
          <a:p>
            <a:pPr marL="457200" lvl="0" indent="-419100" algn="l" rtl="0">
              <a:lnSpc>
                <a:spcPct val="90000"/>
              </a:lnSpc>
              <a:spcBef>
                <a:spcPts val="0"/>
              </a:spcBef>
              <a:spcAft>
                <a:spcPts val="0"/>
              </a:spcAft>
              <a:buClr>
                <a:srgbClr val="00FFFF"/>
              </a:buClr>
              <a:buSzPts val="3000"/>
              <a:buChar char="●"/>
            </a:pPr>
            <a:r>
              <a:rPr lang="en" sz="3000" dirty="0">
                <a:solidFill>
                  <a:srgbClr val="00FFFF"/>
                </a:solidFill>
              </a:rPr>
              <a:t>Only an extremely powerful God could create Leviathan.  Only that same God could control it.  And ONLY that very same God could one day destroy it.  So Whom should we really be afraid of?</a:t>
            </a:r>
            <a:endParaRPr sz="3000" dirty="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LEVIATHAN FEARED GOD!</a:t>
            </a:r>
            <a:endParaRPr sz="5000" b="1">
              <a:solidFill>
                <a:srgbClr val="00FFFF"/>
              </a:solidFill>
            </a:endParaRPr>
          </a:p>
        </p:txBody>
      </p:sp>
      <p:sp>
        <p:nvSpPr>
          <p:cNvPr id="117" name="Google Shape;117;p23"/>
          <p:cNvSpPr txBox="1">
            <a:spLocks noGrp="1"/>
          </p:cNvSpPr>
          <p:nvPr>
            <p:ph type="subTitle" idx="1"/>
          </p:nvPr>
        </p:nvSpPr>
        <p:spPr>
          <a:xfrm>
            <a:off x="-127225" y="414175"/>
            <a:ext cx="9332700" cy="4729200"/>
          </a:xfrm>
          <a:prstGeom prst="rect">
            <a:avLst/>
          </a:prstGeom>
        </p:spPr>
        <p:txBody>
          <a:bodyPr spcFirstLastPara="1" wrap="square" lIns="91425" tIns="91425" rIns="91425" bIns="91425" anchor="t" anchorCtr="0">
            <a:noAutofit/>
          </a:bodyPr>
          <a:lstStyle/>
          <a:p>
            <a:pPr marL="457200" lvl="0" indent="-387350" algn="l" rtl="0">
              <a:lnSpc>
                <a:spcPct val="90000"/>
              </a:lnSpc>
              <a:spcBef>
                <a:spcPts val="0"/>
              </a:spcBef>
              <a:spcAft>
                <a:spcPts val="0"/>
              </a:spcAft>
              <a:buClr>
                <a:srgbClr val="FFFF00"/>
              </a:buClr>
              <a:buSzPts val="2500"/>
              <a:buChar char="●"/>
            </a:pPr>
            <a:r>
              <a:rPr lang="en" sz="2500" u="sng" dirty="0">
                <a:solidFill>
                  <a:srgbClr val="FFFF00"/>
                </a:solidFill>
              </a:rPr>
              <a:t>Ps.77:16-19</a:t>
            </a:r>
            <a:r>
              <a:rPr lang="en" sz="2500" dirty="0">
                <a:solidFill>
                  <a:srgbClr val="FFFF00"/>
                </a:solidFill>
              </a:rPr>
              <a:t> </a:t>
            </a:r>
            <a:r>
              <a:rPr lang="en" sz="2500" i="1" dirty="0">
                <a:solidFill>
                  <a:schemeClr val="dk1"/>
                </a:solidFill>
              </a:rPr>
              <a:t>“The waters saw You, O God; The waters saw You, they were afraid; The depths also trembled.17 The clouds poured out water; The skies sent out a sound; Your arrows also flashed about.18 The voice of Your thunder was in the whirlwind; The lightnings lit up the world; The earth trembled and shook.19 Your way was in the sea, Your path in the great waters, and Your footsteps were not known.”</a:t>
            </a:r>
            <a:endParaRPr sz="2500" i="1" dirty="0">
              <a:solidFill>
                <a:schemeClr val="dk1"/>
              </a:solidFill>
            </a:endParaRPr>
          </a:p>
          <a:p>
            <a:pPr marL="457200" lvl="0" indent="-387350" algn="l" rtl="0">
              <a:lnSpc>
                <a:spcPct val="90000"/>
              </a:lnSpc>
              <a:spcBef>
                <a:spcPts val="0"/>
              </a:spcBef>
              <a:spcAft>
                <a:spcPts val="0"/>
              </a:spcAft>
              <a:buClr>
                <a:srgbClr val="FFFF00"/>
              </a:buClr>
              <a:buSzPts val="2500"/>
              <a:buChar char="●"/>
            </a:pPr>
            <a:r>
              <a:rPr lang="en" sz="2500" u="sng" dirty="0">
                <a:solidFill>
                  <a:srgbClr val="FFFF00"/>
                </a:solidFill>
              </a:rPr>
              <a:t>Rev.5:13</a:t>
            </a:r>
            <a:r>
              <a:rPr lang="en" sz="2500" dirty="0">
                <a:solidFill>
                  <a:srgbClr val="FFFF00"/>
                </a:solidFill>
              </a:rPr>
              <a:t> </a:t>
            </a:r>
            <a:r>
              <a:rPr lang="en" sz="2500" i="1" dirty="0">
                <a:solidFill>
                  <a:schemeClr val="dk1"/>
                </a:solidFill>
              </a:rPr>
              <a:t>“And every creature which is in heaven and on the earth and under the earth and such as are in the sea, and all that are in them, I heard saying: “Blessing and honor and glory and power be to Him who sits on the throne, and to the Lamb, forever and ever!”</a:t>
            </a:r>
            <a:endParaRPr sz="2500" i="1" dirty="0">
              <a:solidFill>
                <a:schemeClr val="dk1"/>
              </a:solidFill>
            </a:endParaRPr>
          </a:p>
          <a:p>
            <a:pPr marL="457200" lvl="0" indent="-387350" algn="l" rtl="0">
              <a:lnSpc>
                <a:spcPct val="90000"/>
              </a:lnSpc>
              <a:spcBef>
                <a:spcPts val="0"/>
              </a:spcBef>
              <a:spcAft>
                <a:spcPts val="0"/>
              </a:spcAft>
              <a:buClr>
                <a:srgbClr val="00FFFF"/>
              </a:buClr>
              <a:buSzPts val="2500"/>
              <a:buChar char="●"/>
            </a:pPr>
            <a:r>
              <a:rPr lang="en" sz="2500" u="sng" dirty="0">
                <a:solidFill>
                  <a:srgbClr val="00FFFF"/>
                </a:solidFill>
              </a:rPr>
              <a:t>All</a:t>
            </a:r>
            <a:r>
              <a:rPr lang="en" sz="2500" dirty="0">
                <a:solidFill>
                  <a:srgbClr val="00FFFF"/>
                </a:solidFill>
              </a:rPr>
              <a:t> of creation, EXCEPT mankind, fears their Creator!</a:t>
            </a:r>
            <a:endParaRPr sz="2500" dirty="0">
              <a:solidFill>
                <a:srgbClr val="FFFF00"/>
              </a:solidFill>
            </a:endParaRPr>
          </a:p>
          <a:p>
            <a:pPr marL="0" lvl="0" indent="0" algn="l" rtl="0">
              <a:lnSpc>
                <a:spcPct val="90000"/>
              </a:lnSpc>
              <a:spcBef>
                <a:spcPts val="0"/>
              </a:spcBef>
              <a:spcAft>
                <a:spcPts val="0"/>
              </a:spcAft>
              <a:buNone/>
            </a:pPr>
            <a:endParaRPr sz="16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600" b="1" dirty="0">
                <a:solidFill>
                  <a:srgbClr val="00FFFF"/>
                </a:solidFill>
              </a:rPr>
              <a:t>WHERE IS </a:t>
            </a:r>
            <a:r>
              <a:rPr lang="en" sz="4600" b="1" u="sng" dirty="0">
                <a:solidFill>
                  <a:srgbClr val="00FFFF"/>
                </a:solidFill>
              </a:rPr>
              <a:t>OUR</a:t>
            </a:r>
            <a:r>
              <a:rPr lang="en" sz="4600" b="1" dirty="0">
                <a:solidFill>
                  <a:srgbClr val="00FFFF"/>
                </a:solidFill>
              </a:rPr>
              <a:t> FEAR OF GOD?</a:t>
            </a:r>
            <a:endParaRPr sz="4600" b="1" dirty="0">
              <a:solidFill>
                <a:srgbClr val="00FFFF"/>
              </a:solidFill>
            </a:endParaRPr>
          </a:p>
        </p:txBody>
      </p:sp>
      <p:sp>
        <p:nvSpPr>
          <p:cNvPr id="123" name="Google Shape;123;p24"/>
          <p:cNvSpPr txBox="1">
            <a:spLocks noGrp="1"/>
          </p:cNvSpPr>
          <p:nvPr>
            <p:ph type="subTitle" idx="1"/>
          </p:nvPr>
        </p:nvSpPr>
        <p:spPr>
          <a:xfrm>
            <a:off x="-127225" y="521109"/>
            <a:ext cx="9332700" cy="4622265"/>
          </a:xfrm>
          <a:prstGeom prst="rect">
            <a:avLst/>
          </a:prstGeom>
        </p:spPr>
        <p:txBody>
          <a:bodyPr spcFirstLastPara="1" wrap="square" lIns="91425" tIns="91425" rIns="91425" bIns="91425" anchor="t" anchorCtr="0">
            <a:noAutofit/>
          </a:bodyPr>
          <a:lstStyle/>
          <a:p>
            <a:pPr marL="457200" lvl="0" indent="-368300" algn="l" rtl="0">
              <a:lnSpc>
                <a:spcPct val="90000"/>
              </a:lnSpc>
              <a:spcBef>
                <a:spcPts val="0"/>
              </a:spcBef>
              <a:spcAft>
                <a:spcPts val="0"/>
              </a:spcAft>
              <a:buClr>
                <a:srgbClr val="FFFF00"/>
              </a:buClr>
              <a:buSzPts val="2200"/>
              <a:buChar char="●"/>
            </a:pPr>
            <a:r>
              <a:rPr lang="en" sz="2200" u="sng" dirty="0">
                <a:solidFill>
                  <a:srgbClr val="FFFF00"/>
                </a:solidFill>
              </a:rPr>
              <a:t>Jer.5:22</a:t>
            </a:r>
            <a:r>
              <a:rPr lang="en" sz="2200" dirty="0">
                <a:solidFill>
                  <a:srgbClr val="FFFF00"/>
                </a:solidFill>
              </a:rPr>
              <a:t> </a:t>
            </a:r>
            <a:r>
              <a:rPr lang="en" sz="2200" i="1" dirty="0">
                <a:solidFill>
                  <a:schemeClr val="dk1"/>
                </a:solidFill>
              </a:rPr>
              <a:t>“</a:t>
            </a:r>
            <a:r>
              <a:rPr lang="en" sz="2200" i="1" u="sng" dirty="0">
                <a:solidFill>
                  <a:schemeClr val="dk1"/>
                </a:solidFill>
              </a:rPr>
              <a:t>Do you not fear Me</a:t>
            </a:r>
            <a:r>
              <a:rPr lang="en" sz="2200" i="1" dirty="0">
                <a:solidFill>
                  <a:schemeClr val="dk1"/>
                </a:solidFill>
              </a:rPr>
              <a:t>?’ says the Lord. ‘</a:t>
            </a:r>
            <a:r>
              <a:rPr lang="en" sz="2200" i="1" u="sng" dirty="0">
                <a:solidFill>
                  <a:schemeClr val="dk1"/>
                </a:solidFill>
              </a:rPr>
              <a:t>Will you not tremble at My presence</a:t>
            </a:r>
            <a:r>
              <a:rPr lang="en" sz="2200" i="1" dirty="0">
                <a:solidFill>
                  <a:schemeClr val="dk1"/>
                </a:solidFill>
              </a:rPr>
              <a:t>, Who have placed the sand as the bound of the sea, by a perpetual decree, that it cannot pass beyond it? And though its waves toss to and fro, yet they cannot prevail; Though they roar, yet they cannot pass over it.”</a:t>
            </a:r>
            <a:endParaRPr sz="2200" i="1" dirty="0">
              <a:solidFill>
                <a:schemeClr val="dk1"/>
              </a:solidFill>
            </a:endParaRPr>
          </a:p>
          <a:p>
            <a:pPr marL="457200" lvl="0" indent="-368300" algn="l" rtl="0">
              <a:lnSpc>
                <a:spcPct val="90000"/>
              </a:lnSpc>
              <a:spcBef>
                <a:spcPts val="0"/>
              </a:spcBef>
              <a:spcAft>
                <a:spcPts val="0"/>
              </a:spcAft>
              <a:buClr>
                <a:srgbClr val="FFFF00"/>
              </a:buClr>
              <a:buSzPts val="2200"/>
              <a:buChar char="●"/>
            </a:pPr>
            <a:r>
              <a:rPr lang="en" sz="2200" u="sng" dirty="0">
                <a:solidFill>
                  <a:srgbClr val="FFFF00"/>
                </a:solidFill>
              </a:rPr>
              <a:t>Is.29:16</a:t>
            </a:r>
            <a:r>
              <a:rPr lang="en" sz="2200" dirty="0">
                <a:solidFill>
                  <a:srgbClr val="FFFF00"/>
                </a:solidFill>
              </a:rPr>
              <a:t> </a:t>
            </a:r>
            <a:r>
              <a:rPr lang="en" sz="2200" i="1" dirty="0">
                <a:solidFill>
                  <a:schemeClr val="dk1"/>
                </a:solidFill>
              </a:rPr>
              <a:t>“Surely you have things turned around!  Shall the potter be esteemed as the clay; for </a:t>
            </a:r>
            <a:r>
              <a:rPr lang="en" sz="2200" i="1" u="sng" dirty="0">
                <a:solidFill>
                  <a:schemeClr val="dk1"/>
                </a:solidFill>
              </a:rPr>
              <a:t>shall the thing made say of him who made it, “He did not make me”</a:t>
            </a:r>
            <a:r>
              <a:rPr lang="en" sz="2200" i="1" dirty="0">
                <a:solidFill>
                  <a:schemeClr val="dk1"/>
                </a:solidFill>
              </a:rPr>
              <a:t>? Or shall the thing formed say of him who formed it, “He has no understanding”?”</a:t>
            </a:r>
            <a:endParaRPr sz="2200" i="1" dirty="0">
              <a:solidFill>
                <a:schemeClr val="dk1"/>
              </a:solidFill>
            </a:endParaRPr>
          </a:p>
          <a:p>
            <a:pPr marL="457200" lvl="0" indent="-368300" algn="l" rtl="0">
              <a:lnSpc>
                <a:spcPct val="90000"/>
              </a:lnSpc>
              <a:spcBef>
                <a:spcPts val="0"/>
              </a:spcBef>
              <a:spcAft>
                <a:spcPts val="0"/>
              </a:spcAft>
              <a:buClr>
                <a:srgbClr val="FFFF00"/>
              </a:buClr>
              <a:buSzPts val="2200"/>
              <a:buChar char="●"/>
            </a:pPr>
            <a:r>
              <a:rPr lang="en" sz="2200" u="sng" dirty="0">
                <a:solidFill>
                  <a:srgbClr val="FFFF00"/>
                </a:solidFill>
              </a:rPr>
              <a:t>Is.57:11</a:t>
            </a:r>
            <a:r>
              <a:rPr lang="en" sz="2200" dirty="0">
                <a:solidFill>
                  <a:srgbClr val="FFFF00"/>
                </a:solidFill>
              </a:rPr>
              <a:t> </a:t>
            </a:r>
            <a:r>
              <a:rPr lang="en" sz="2200" i="1" dirty="0">
                <a:solidFill>
                  <a:schemeClr val="dk1"/>
                </a:solidFill>
              </a:rPr>
              <a:t>“And of whom have you been afraid, or feared, That you have lied and not remembered Me, nor taken it to your heart? </a:t>
            </a:r>
            <a:r>
              <a:rPr lang="en" sz="2200" i="1" u="sng" dirty="0">
                <a:solidFill>
                  <a:schemeClr val="dk1"/>
                </a:solidFill>
              </a:rPr>
              <a:t>Is it not because I have held My peace from of old that you do not fear Me</a:t>
            </a:r>
            <a:r>
              <a:rPr lang="en" sz="2200" i="1" dirty="0">
                <a:solidFill>
                  <a:schemeClr val="dk1"/>
                </a:solidFill>
              </a:rPr>
              <a:t>?”</a:t>
            </a:r>
            <a:endParaRPr sz="2200" i="1" dirty="0">
              <a:solidFill>
                <a:schemeClr val="dk1"/>
              </a:solidFill>
            </a:endParaRPr>
          </a:p>
          <a:p>
            <a:pPr marL="457200" lvl="0" indent="-368300" algn="l" rtl="0">
              <a:lnSpc>
                <a:spcPct val="90000"/>
              </a:lnSpc>
              <a:spcBef>
                <a:spcPts val="0"/>
              </a:spcBef>
              <a:spcAft>
                <a:spcPts val="0"/>
              </a:spcAft>
              <a:buClr>
                <a:srgbClr val="FFFF00"/>
              </a:buClr>
              <a:buSzPts val="2200"/>
              <a:buChar char="●"/>
            </a:pPr>
            <a:r>
              <a:rPr lang="en" sz="2200" u="sng" dirty="0">
                <a:solidFill>
                  <a:srgbClr val="FFFF00"/>
                </a:solidFill>
              </a:rPr>
              <a:t>Matt.10:28</a:t>
            </a:r>
            <a:r>
              <a:rPr lang="en" sz="2200" dirty="0">
                <a:solidFill>
                  <a:srgbClr val="FFFF00"/>
                </a:solidFill>
              </a:rPr>
              <a:t> </a:t>
            </a:r>
            <a:r>
              <a:rPr lang="en" sz="2200" i="1" dirty="0">
                <a:solidFill>
                  <a:schemeClr val="dk1"/>
                </a:solidFill>
              </a:rPr>
              <a:t>“And do not fear those who kill the body but cannot kill the soul. But rather </a:t>
            </a:r>
            <a:r>
              <a:rPr lang="en" sz="2200" i="1" u="sng" dirty="0">
                <a:solidFill>
                  <a:schemeClr val="dk1"/>
                </a:solidFill>
              </a:rPr>
              <a:t>fear Him who is able to destroy both soul and body in hell</a:t>
            </a:r>
            <a:r>
              <a:rPr lang="en" sz="2200" i="1" dirty="0">
                <a:solidFill>
                  <a:schemeClr val="dk1"/>
                </a:solidFill>
              </a:rPr>
              <a:t>.”</a:t>
            </a:r>
            <a:endParaRPr sz="2500" dirty="0">
              <a:solidFill>
                <a:srgbClr val="FFFF00"/>
              </a:solidFill>
            </a:endParaRPr>
          </a:p>
          <a:p>
            <a:pPr marL="0" lvl="0" indent="0" algn="l" rtl="0">
              <a:lnSpc>
                <a:spcPct val="90000"/>
              </a:lnSpc>
              <a:spcBef>
                <a:spcPts val="0"/>
              </a:spcBef>
              <a:spcAft>
                <a:spcPts val="0"/>
              </a:spcAft>
              <a:buNone/>
            </a:pPr>
            <a:endParaRPr sz="16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5"/>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STORM OR STORM-KILLER?</a:t>
            </a:r>
            <a:endParaRPr sz="5000" b="1">
              <a:solidFill>
                <a:srgbClr val="00FFFF"/>
              </a:solidFill>
            </a:endParaRPr>
          </a:p>
        </p:txBody>
      </p:sp>
      <p:sp>
        <p:nvSpPr>
          <p:cNvPr id="129" name="Google Shape;129;p25"/>
          <p:cNvSpPr txBox="1">
            <a:spLocks noGrp="1"/>
          </p:cNvSpPr>
          <p:nvPr>
            <p:ph type="subTitle" idx="1"/>
          </p:nvPr>
        </p:nvSpPr>
        <p:spPr>
          <a:xfrm>
            <a:off x="-127225" y="414175"/>
            <a:ext cx="9332700" cy="4729200"/>
          </a:xfrm>
          <a:prstGeom prst="rect">
            <a:avLst/>
          </a:prstGeom>
        </p:spPr>
        <p:txBody>
          <a:bodyPr spcFirstLastPara="1" wrap="square" lIns="91425" tIns="91425" rIns="91425" bIns="91425" anchor="t" anchorCtr="0">
            <a:noAutofit/>
          </a:bodyPr>
          <a:lstStyle/>
          <a:p>
            <a:pPr marL="457200" lvl="0" indent="-387350" algn="l" rtl="0">
              <a:lnSpc>
                <a:spcPct val="90000"/>
              </a:lnSpc>
              <a:spcBef>
                <a:spcPts val="0"/>
              </a:spcBef>
              <a:spcAft>
                <a:spcPts val="0"/>
              </a:spcAft>
              <a:buClr>
                <a:srgbClr val="FFFF00"/>
              </a:buClr>
              <a:buSzPts val="2500"/>
              <a:buChar char="●"/>
            </a:pPr>
            <a:r>
              <a:rPr lang="en" sz="2500" u="sng" dirty="0">
                <a:solidFill>
                  <a:srgbClr val="FFFF00"/>
                </a:solidFill>
              </a:rPr>
              <a:t>Mk.4:37-41</a:t>
            </a:r>
            <a:r>
              <a:rPr lang="en" sz="2500" dirty="0">
                <a:solidFill>
                  <a:srgbClr val="FFFF00"/>
                </a:solidFill>
              </a:rPr>
              <a:t> </a:t>
            </a:r>
            <a:r>
              <a:rPr lang="en" sz="2500" i="1" dirty="0">
                <a:solidFill>
                  <a:schemeClr val="dk1"/>
                </a:solidFill>
              </a:rPr>
              <a:t>“And a great windstorm arose, and the waves beat into the boat, so that it was already filling. 38 But </a:t>
            </a:r>
            <a:r>
              <a:rPr lang="en" sz="2500" i="1" u="sng" dirty="0">
                <a:solidFill>
                  <a:schemeClr val="dk1"/>
                </a:solidFill>
              </a:rPr>
              <a:t>He was in the stern, asleep on a pillow</a:t>
            </a:r>
            <a:r>
              <a:rPr lang="en" sz="2500" i="1" dirty="0">
                <a:solidFill>
                  <a:schemeClr val="dk1"/>
                </a:solidFill>
              </a:rPr>
              <a:t>. And they awoke Him and said to Him, “Teacher, do You not care that </a:t>
            </a:r>
            <a:r>
              <a:rPr lang="en" sz="2500" i="1" u="sng" dirty="0">
                <a:solidFill>
                  <a:schemeClr val="dk1"/>
                </a:solidFill>
              </a:rPr>
              <a:t>we are perishing</a:t>
            </a:r>
            <a:r>
              <a:rPr lang="en" sz="2500" i="1" dirty="0">
                <a:solidFill>
                  <a:schemeClr val="dk1"/>
                </a:solidFill>
              </a:rPr>
              <a:t>?” 39 Then He arose and rebuked the wind, and said to the sea, “Peace, be still!” And the wind ceased and there was a great calm. 40 But He said to them, “</a:t>
            </a:r>
            <a:r>
              <a:rPr lang="en" sz="2500" i="1" u="sng" dirty="0">
                <a:solidFill>
                  <a:schemeClr val="dk1"/>
                </a:solidFill>
              </a:rPr>
              <a:t>Why are you so fearful</a:t>
            </a:r>
            <a:r>
              <a:rPr lang="en" sz="2500" i="1" dirty="0">
                <a:solidFill>
                  <a:schemeClr val="dk1"/>
                </a:solidFill>
              </a:rPr>
              <a:t>? How is it that you have no faith?” 41 </a:t>
            </a:r>
            <a:r>
              <a:rPr lang="en" sz="2500" i="1" u="sng" dirty="0">
                <a:solidFill>
                  <a:srgbClr val="00FFFF"/>
                </a:solidFill>
              </a:rPr>
              <a:t>And they feared exceedingly</a:t>
            </a:r>
            <a:r>
              <a:rPr lang="en" sz="2500" i="1" dirty="0">
                <a:solidFill>
                  <a:schemeClr val="dk1"/>
                </a:solidFill>
              </a:rPr>
              <a:t>, and said to one another, “Who can this be, that even the wind and the sea obey Him!”</a:t>
            </a:r>
            <a:endParaRPr sz="2500" i="1" dirty="0">
              <a:solidFill>
                <a:schemeClr val="dk1"/>
              </a:solidFill>
            </a:endParaRPr>
          </a:p>
          <a:p>
            <a:pPr marL="457200" lvl="0" indent="-387350" algn="l" rtl="0">
              <a:lnSpc>
                <a:spcPct val="90000"/>
              </a:lnSpc>
              <a:spcBef>
                <a:spcPts val="0"/>
              </a:spcBef>
              <a:spcAft>
                <a:spcPts val="0"/>
              </a:spcAft>
              <a:buClr>
                <a:srgbClr val="00FFFF"/>
              </a:buClr>
              <a:buSzPts val="2500"/>
              <a:buChar char="●"/>
            </a:pPr>
            <a:r>
              <a:rPr lang="en" sz="2500" dirty="0">
                <a:solidFill>
                  <a:srgbClr val="00FFFF"/>
                </a:solidFill>
              </a:rPr>
              <a:t>What did the apostles fear more that day, the storm or the Being who simply spoke it out of existence?  What will it take for us, and all the lost in this world, to learn this same lesson?</a:t>
            </a:r>
            <a:endParaRPr sz="2500" dirty="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OUR FEARS TODAY …</a:t>
            </a:r>
            <a:endParaRPr sz="5000" b="1">
              <a:solidFill>
                <a:srgbClr val="00FFFF"/>
              </a:solidFill>
            </a:endParaRPr>
          </a:p>
        </p:txBody>
      </p:sp>
      <p:sp>
        <p:nvSpPr>
          <p:cNvPr id="135" name="Google Shape;135;p26"/>
          <p:cNvSpPr txBox="1">
            <a:spLocks noGrp="1"/>
          </p:cNvSpPr>
          <p:nvPr>
            <p:ph type="subTitle" idx="1"/>
          </p:nvPr>
        </p:nvSpPr>
        <p:spPr>
          <a:xfrm>
            <a:off x="-127225" y="414175"/>
            <a:ext cx="9332700" cy="4729200"/>
          </a:xfrm>
          <a:prstGeom prst="rect">
            <a:avLst/>
          </a:prstGeom>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Clr>
                <a:srgbClr val="FFFF00"/>
              </a:buClr>
              <a:buSzPts val="2800"/>
              <a:buChar char="●"/>
            </a:pPr>
            <a:r>
              <a:rPr lang="en" dirty="0">
                <a:solidFill>
                  <a:srgbClr val="FFFF00"/>
                </a:solidFill>
              </a:rPr>
              <a:t>In 1941, the world was afraid of Nazi Germany and imperial Japan.</a:t>
            </a:r>
            <a:endParaRPr dirty="0">
              <a:solidFill>
                <a:srgbClr val="FFFF00"/>
              </a:solidFill>
            </a:endParaRPr>
          </a:p>
          <a:p>
            <a:pPr marL="457200" lvl="0" indent="-406400" algn="l" rtl="0">
              <a:lnSpc>
                <a:spcPct val="90000"/>
              </a:lnSpc>
              <a:spcBef>
                <a:spcPts val="0"/>
              </a:spcBef>
              <a:spcAft>
                <a:spcPts val="0"/>
              </a:spcAft>
              <a:buClr>
                <a:srgbClr val="00FFFF"/>
              </a:buClr>
              <a:buSzPts val="2800"/>
              <a:buChar char="●"/>
            </a:pPr>
            <a:r>
              <a:rPr lang="en" dirty="0">
                <a:solidFill>
                  <a:srgbClr val="00FFFF"/>
                </a:solidFill>
              </a:rPr>
              <a:t>In the “Cuban Missile Crisis”, the world was afraid of a global Nuclear War.</a:t>
            </a:r>
            <a:endParaRPr dirty="0">
              <a:solidFill>
                <a:srgbClr val="00FFFF"/>
              </a:solidFill>
            </a:endParaRPr>
          </a:p>
          <a:p>
            <a:pPr marL="457200" lvl="0" indent="-406400" algn="l" rtl="0">
              <a:lnSpc>
                <a:spcPct val="90000"/>
              </a:lnSpc>
              <a:spcBef>
                <a:spcPts val="0"/>
              </a:spcBef>
              <a:spcAft>
                <a:spcPts val="0"/>
              </a:spcAft>
              <a:buClr>
                <a:schemeClr val="dk1"/>
              </a:buClr>
              <a:buSzPts val="2800"/>
              <a:buChar char="●"/>
            </a:pPr>
            <a:r>
              <a:rPr lang="en" dirty="0">
                <a:solidFill>
                  <a:schemeClr val="dk1"/>
                </a:solidFill>
              </a:rPr>
              <a:t>On September 11, 2001, the world was afraid of Islamic terrorism.</a:t>
            </a:r>
            <a:endParaRPr dirty="0">
              <a:solidFill>
                <a:schemeClr val="dk1"/>
              </a:solidFill>
            </a:endParaRPr>
          </a:p>
          <a:p>
            <a:pPr marL="457200" lvl="0" indent="-406400" algn="l" rtl="0">
              <a:lnSpc>
                <a:spcPct val="90000"/>
              </a:lnSpc>
              <a:spcBef>
                <a:spcPts val="0"/>
              </a:spcBef>
              <a:spcAft>
                <a:spcPts val="0"/>
              </a:spcAft>
              <a:buClr>
                <a:srgbClr val="00FFFF"/>
              </a:buClr>
              <a:buSzPts val="2800"/>
              <a:buChar char="●"/>
            </a:pPr>
            <a:r>
              <a:rPr lang="en" dirty="0">
                <a:solidFill>
                  <a:srgbClr val="00FFFF"/>
                </a:solidFill>
              </a:rPr>
              <a:t>In early 2020, the world became afraid of an ultra-microscopic virus!  (100 million of its microbes fit within one pencil dot on a piece of paper!)</a:t>
            </a:r>
            <a:endParaRPr dirty="0">
              <a:solidFill>
                <a:srgbClr val="00FFFF"/>
              </a:solidFill>
            </a:endParaRPr>
          </a:p>
          <a:p>
            <a:pPr marL="457200" lvl="0" indent="-406400" algn="l" rtl="0">
              <a:lnSpc>
                <a:spcPct val="90000"/>
              </a:lnSpc>
              <a:spcBef>
                <a:spcPts val="0"/>
              </a:spcBef>
              <a:spcAft>
                <a:spcPts val="0"/>
              </a:spcAft>
              <a:buClr>
                <a:srgbClr val="FFFF00"/>
              </a:buClr>
              <a:buSzPts val="2800"/>
              <a:buChar char="●"/>
            </a:pPr>
            <a:r>
              <a:rPr lang="en" dirty="0">
                <a:solidFill>
                  <a:srgbClr val="FFFF00"/>
                </a:solidFill>
              </a:rPr>
              <a:t>Today’s polls show that most people in the modern world are afraid of overpopulation and climate change.</a:t>
            </a:r>
            <a:endParaRPr dirty="0">
              <a:solidFill>
                <a:srgbClr val="FFFF00"/>
              </a:solidFill>
            </a:endParaRPr>
          </a:p>
          <a:p>
            <a:pPr marL="457200" lvl="0" indent="-406400" algn="l" rtl="0">
              <a:lnSpc>
                <a:spcPct val="90000"/>
              </a:lnSpc>
              <a:spcBef>
                <a:spcPts val="0"/>
              </a:spcBef>
              <a:spcAft>
                <a:spcPts val="0"/>
              </a:spcAft>
              <a:buClr>
                <a:schemeClr val="dk1"/>
              </a:buClr>
              <a:buSzPts val="2800"/>
              <a:buChar char="●"/>
            </a:pPr>
            <a:r>
              <a:rPr lang="en" dirty="0">
                <a:solidFill>
                  <a:schemeClr val="dk1"/>
                </a:solidFill>
              </a:rPr>
              <a:t>Where does it end?</a:t>
            </a:r>
            <a:endParaRPr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WHEN YOU ARE AFRAID …</a:t>
            </a:r>
            <a:endParaRPr sz="5000" b="1">
              <a:solidFill>
                <a:srgbClr val="00FFFF"/>
              </a:solidFill>
            </a:endParaRPr>
          </a:p>
        </p:txBody>
      </p:sp>
      <p:sp>
        <p:nvSpPr>
          <p:cNvPr id="141" name="Google Shape;141;p27"/>
          <p:cNvSpPr txBox="1">
            <a:spLocks noGrp="1"/>
          </p:cNvSpPr>
          <p:nvPr>
            <p:ph type="subTitle" idx="1"/>
          </p:nvPr>
        </p:nvSpPr>
        <p:spPr>
          <a:xfrm>
            <a:off x="-127225" y="414175"/>
            <a:ext cx="9332700" cy="4729200"/>
          </a:xfrm>
          <a:prstGeom prst="rect">
            <a:avLst/>
          </a:prstGeom>
        </p:spPr>
        <p:txBody>
          <a:bodyPr spcFirstLastPara="1" wrap="square" lIns="91425" tIns="91425" rIns="91425" bIns="91425" anchor="t" anchorCtr="0">
            <a:noAutofit/>
          </a:bodyPr>
          <a:lstStyle/>
          <a:p>
            <a:pPr marL="914400" lvl="0" indent="0" algn="l" rtl="0">
              <a:lnSpc>
                <a:spcPct val="90000"/>
              </a:lnSpc>
              <a:spcBef>
                <a:spcPts val="0"/>
              </a:spcBef>
              <a:spcAft>
                <a:spcPts val="0"/>
              </a:spcAft>
              <a:buNone/>
            </a:pPr>
            <a:r>
              <a:rPr lang="en">
                <a:solidFill>
                  <a:srgbClr val="FFFF00"/>
                </a:solidFill>
              </a:rPr>
              <a:t>  </a:t>
            </a:r>
            <a:endParaRPr>
              <a:solidFill>
                <a:srgbClr val="FFFF00"/>
              </a:solidFill>
            </a:endParaRPr>
          </a:p>
          <a:p>
            <a:pPr marL="0" lvl="0" indent="0" algn="l" rtl="0">
              <a:lnSpc>
                <a:spcPct val="90000"/>
              </a:lnSpc>
              <a:spcBef>
                <a:spcPts val="0"/>
              </a:spcBef>
              <a:spcAft>
                <a:spcPts val="0"/>
              </a:spcAft>
              <a:buNone/>
            </a:pPr>
            <a:endParaRPr sz="1600" i="1">
              <a:solidFill>
                <a:srgbClr val="FFFF00"/>
              </a:solidFill>
            </a:endParaRPr>
          </a:p>
        </p:txBody>
      </p:sp>
      <p:pic>
        <p:nvPicPr>
          <p:cNvPr id="142" name="Google Shape;142;p27"/>
          <p:cNvPicPr preferRelativeResize="0"/>
          <p:nvPr/>
        </p:nvPicPr>
        <p:blipFill>
          <a:blip r:embed="rId3">
            <a:alphaModFix/>
          </a:blip>
          <a:stretch>
            <a:fillRect/>
          </a:stretch>
        </p:blipFill>
        <p:spPr>
          <a:xfrm>
            <a:off x="54375" y="483300"/>
            <a:ext cx="1847850" cy="1743075"/>
          </a:xfrm>
          <a:prstGeom prst="rect">
            <a:avLst/>
          </a:prstGeom>
          <a:noFill/>
          <a:ln>
            <a:noFill/>
          </a:ln>
        </p:spPr>
      </p:pic>
      <p:pic>
        <p:nvPicPr>
          <p:cNvPr id="143" name="Google Shape;143;p27"/>
          <p:cNvPicPr preferRelativeResize="0"/>
          <p:nvPr/>
        </p:nvPicPr>
        <p:blipFill>
          <a:blip r:embed="rId4">
            <a:alphaModFix/>
          </a:blip>
          <a:stretch>
            <a:fillRect/>
          </a:stretch>
        </p:blipFill>
        <p:spPr>
          <a:xfrm>
            <a:off x="1875150" y="483300"/>
            <a:ext cx="5143500" cy="3429000"/>
          </a:xfrm>
          <a:prstGeom prst="rect">
            <a:avLst/>
          </a:prstGeom>
          <a:noFill/>
          <a:ln>
            <a:noFill/>
          </a:ln>
        </p:spPr>
      </p:pic>
      <p:pic>
        <p:nvPicPr>
          <p:cNvPr id="144" name="Google Shape;144;p27"/>
          <p:cNvPicPr preferRelativeResize="0"/>
          <p:nvPr/>
        </p:nvPicPr>
        <p:blipFill>
          <a:blip r:embed="rId5">
            <a:alphaModFix/>
          </a:blip>
          <a:stretch>
            <a:fillRect/>
          </a:stretch>
        </p:blipFill>
        <p:spPr>
          <a:xfrm>
            <a:off x="7018650" y="483300"/>
            <a:ext cx="2125350" cy="1847850"/>
          </a:xfrm>
          <a:prstGeom prst="rect">
            <a:avLst/>
          </a:prstGeom>
          <a:noFill/>
          <a:ln>
            <a:noFill/>
          </a:ln>
        </p:spPr>
      </p:pic>
      <p:pic>
        <p:nvPicPr>
          <p:cNvPr id="145" name="Google Shape;145;p27"/>
          <p:cNvPicPr preferRelativeResize="0"/>
          <p:nvPr/>
        </p:nvPicPr>
        <p:blipFill>
          <a:blip r:embed="rId6">
            <a:alphaModFix/>
          </a:blip>
          <a:stretch>
            <a:fillRect/>
          </a:stretch>
        </p:blipFill>
        <p:spPr>
          <a:xfrm>
            <a:off x="27300" y="2226376"/>
            <a:ext cx="2619375" cy="1816675"/>
          </a:xfrm>
          <a:prstGeom prst="rect">
            <a:avLst/>
          </a:prstGeom>
          <a:noFill/>
          <a:ln>
            <a:noFill/>
          </a:ln>
        </p:spPr>
      </p:pic>
      <p:pic>
        <p:nvPicPr>
          <p:cNvPr id="146" name="Google Shape;146;p27"/>
          <p:cNvPicPr preferRelativeResize="0"/>
          <p:nvPr/>
        </p:nvPicPr>
        <p:blipFill>
          <a:blip r:embed="rId7">
            <a:alphaModFix/>
          </a:blip>
          <a:stretch>
            <a:fillRect/>
          </a:stretch>
        </p:blipFill>
        <p:spPr>
          <a:xfrm>
            <a:off x="6349525" y="2236125"/>
            <a:ext cx="2794475" cy="1847850"/>
          </a:xfrm>
          <a:prstGeom prst="rect">
            <a:avLst/>
          </a:prstGeom>
          <a:noFill/>
          <a:ln>
            <a:noFill/>
          </a:ln>
        </p:spPr>
      </p:pic>
      <p:pic>
        <p:nvPicPr>
          <p:cNvPr id="147" name="Google Shape;147;p27"/>
          <p:cNvPicPr preferRelativeResize="0"/>
          <p:nvPr/>
        </p:nvPicPr>
        <p:blipFill>
          <a:blip r:embed="rId8">
            <a:alphaModFix/>
          </a:blip>
          <a:stretch>
            <a:fillRect/>
          </a:stretch>
        </p:blipFill>
        <p:spPr>
          <a:xfrm>
            <a:off x="4684650" y="3257750"/>
            <a:ext cx="2543800" cy="1885625"/>
          </a:xfrm>
          <a:prstGeom prst="rect">
            <a:avLst/>
          </a:prstGeom>
          <a:noFill/>
          <a:ln>
            <a:noFill/>
          </a:ln>
        </p:spPr>
      </p:pic>
      <p:pic>
        <p:nvPicPr>
          <p:cNvPr id="148" name="Google Shape;148;p27"/>
          <p:cNvPicPr preferRelativeResize="0"/>
          <p:nvPr/>
        </p:nvPicPr>
        <p:blipFill>
          <a:blip r:embed="rId9">
            <a:alphaModFix/>
          </a:blip>
          <a:stretch>
            <a:fillRect/>
          </a:stretch>
        </p:blipFill>
        <p:spPr>
          <a:xfrm>
            <a:off x="1875150" y="3257750"/>
            <a:ext cx="2466975" cy="1885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WHEN YOU ARE IMPRESSED</a:t>
            </a:r>
            <a:endParaRPr sz="5000" b="1">
              <a:solidFill>
                <a:srgbClr val="00FFFF"/>
              </a:solidFill>
            </a:endParaRPr>
          </a:p>
        </p:txBody>
      </p:sp>
      <p:sp>
        <p:nvSpPr>
          <p:cNvPr id="154" name="Google Shape;154;p28"/>
          <p:cNvSpPr txBox="1">
            <a:spLocks noGrp="1"/>
          </p:cNvSpPr>
          <p:nvPr>
            <p:ph type="subTitle" idx="1"/>
          </p:nvPr>
        </p:nvSpPr>
        <p:spPr>
          <a:xfrm>
            <a:off x="0" y="414175"/>
            <a:ext cx="9205500" cy="4729200"/>
          </a:xfrm>
          <a:prstGeom prst="rect">
            <a:avLst/>
          </a:prstGeom>
        </p:spPr>
        <p:txBody>
          <a:bodyPr spcFirstLastPara="1" wrap="square" lIns="91425" tIns="91425" rIns="91425" bIns="91425" anchor="t" anchorCtr="0">
            <a:noAutofit/>
          </a:bodyPr>
          <a:lstStyle/>
          <a:p>
            <a:pPr marL="914400" lvl="0" indent="0" algn="l" rtl="0">
              <a:lnSpc>
                <a:spcPct val="90000"/>
              </a:lnSpc>
              <a:spcBef>
                <a:spcPts val="0"/>
              </a:spcBef>
              <a:spcAft>
                <a:spcPts val="0"/>
              </a:spcAft>
              <a:buNone/>
            </a:pPr>
            <a:r>
              <a:rPr lang="en">
                <a:solidFill>
                  <a:srgbClr val="FFFF00"/>
                </a:solidFill>
              </a:rPr>
              <a:t>  </a:t>
            </a:r>
            <a:endParaRPr>
              <a:solidFill>
                <a:srgbClr val="FFFF00"/>
              </a:solidFill>
            </a:endParaRPr>
          </a:p>
          <a:p>
            <a:pPr marL="0" lvl="0" indent="0" algn="l" rtl="0">
              <a:lnSpc>
                <a:spcPct val="90000"/>
              </a:lnSpc>
              <a:spcBef>
                <a:spcPts val="0"/>
              </a:spcBef>
              <a:spcAft>
                <a:spcPts val="0"/>
              </a:spcAft>
              <a:buNone/>
            </a:pPr>
            <a:endParaRPr sz="1600" i="1">
              <a:solidFill>
                <a:srgbClr val="FFFF00"/>
              </a:solidFill>
            </a:endParaRPr>
          </a:p>
        </p:txBody>
      </p:sp>
      <p:pic>
        <p:nvPicPr>
          <p:cNvPr id="155" name="Google Shape;155;p28"/>
          <p:cNvPicPr preferRelativeResize="0"/>
          <p:nvPr/>
        </p:nvPicPr>
        <p:blipFill>
          <a:blip r:embed="rId3">
            <a:alphaModFix/>
          </a:blip>
          <a:stretch>
            <a:fillRect/>
          </a:stretch>
        </p:blipFill>
        <p:spPr>
          <a:xfrm>
            <a:off x="70375" y="483300"/>
            <a:ext cx="2529799" cy="1904675"/>
          </a:xfrm>
          <a:prstGeom prst="rect">
            <a:avLst/>
          </a:prstGeom>
          <a:noFill/>
          <a:ln>
            <a:noFill/>
          </a:ln>
        </p:spPr>
      </p:pic>
      <p:pic>
        <p:nvPicPr>
          <p:cNvPr id="156" name="Google Shape;156;p28"/>
          <p:cNvPicPr preferRelativeResize="0"/>
          <p:nvPr/>
        </p:nvPicPr>
        <p:blipFill>
          <a:blip r:embed="rId4">
            <a:alphaModFix/>
          </a:blip>
          <a:stretch>
            <a:fillRect/>
          </a:stretch>
        </p:blipFill>
        <p:spPr>
          <a:xfrm>
            <a:off x="6078800" y="2530175"/>
            <a:ext cx="2964275" cy="2514826"/>
          </a:xfrm>
          <a:prstGeom prst="rect">
            <a:avLst/>
          </a:prstGeom>
          <a:noFill/>
          <a:ln>
            <a:noFill/>
          </a:ln>
        </p:spPr>
      </p:pic>
      <p:pic>
        <p:nvPicPr>
          <p:cNvPr id="157" name="Google Shape;157;p28"/>
          <p:cNvPicPr preferRelativeResize="0"/>
          <p:nvPr/>
        </p:nvPicPr>
        <p:blipFill>
          <a:blip r:embed="rId5">
            <a:alphaModFix/>
          </a:blip>
          <a:stretch>
            <a:fillRect/>
          </a:stretch>
        </p:blipFill>
        <p:spPr>
          <a:xfrm>
            <a:off x="2769362" y="530600"/>
            <a:ext cx="3140250" cy="1857375"/>
          </a:xfrm>
          <a:prstGeom prst="rect">
            <a:avLst/>
          </a:prstGeom>
          <a:noFill/>
          <a:ln>
            <a:noFill/>
          </a:ln>
        </p:spPr>
      </p:pic>
      <p:pic>
        <p:nvPicPr>
          <p:cNvPr id="158" name="Google Shape;158;p28"/>
          <p:cNvPicPr preferRelativeResize="0"/>
          <p:nvPr/>
        </p:nvPicPr>
        <p:blipFill>
          <a:blip r:embed="rId6">
            <a:alphaModFix/>
          </a:blip>
          <a:stretch>
            <a:fillRect/>
          </a:stretch>
        </p:blipFill>
        <p:spPr>
          <a:xfrm>
            <a:off x="6078800" y="530600"/>
            <a:ext cx="2964276" cy="1857375"/>
          </a:xfrm>
          <a:prstGeom prst="rect">
            <a:avLst/>
          </a:prstGeom>
          <a:noFill/>
          <a:ln>
            <a:noFill/>
          </a:ln>
        </p:spPr>
      </p:pic>
      <p:pic>
        <p:nvPicPr>
          <p:cNvPr id="159" name="Google Shape;159;p28"/>
          <p:cNvPicPr preferRelativeResize="0"/>
          <p:nvPr/>
        </p:nvPicPr>
        <p:blipFill>
          <a:blip r:embed="rId7">
            <a:alphaModFix/>
          </a:blip>
          <a:stretch>
            <a:fillRect/>
          </a:stretch>
        </p:blipFill>
        <p:spPr>
          <a:xfrm>
            <a:off x="2769350" y="2530175"/>
            <a:ext cx="3140249" cy="2514825"/>
          </a:xfrm>
          <a:prstGeom prst="rect">
            <a:avLst/>
          </a:prstGeom>
          <a:noFill/>
          <a:ln>
            <a:noFill/>
          </a:ln>
        </p:spPr>
      </p:pic>
      <p:pic>
        <p:nvPicPr>
          <p:cNvPr id="160" name="Google Shape;160;p28"/>
          <p:cNvPicPr preferRelativeResize="0"/>
          <p:nvPr/>
        </p:nvPicPr>
        <p:blipFill>
          <a:blip r:embed="rId8">
            <a:alphaModFix/>
          </a:blip>
          <a:stretch>
            <a:fillRect/>
          </a:stretch>
        </p:blipFill>
        <p:spPr>
          <a:xfrm>
            <a:off x="73725" y="2530175"/>
            <a:ext cx="2526450" cy="2514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WHEN YOU ARE IN AWE …</a:t>
            </a:r>
            <a:endParaRPr sz="5000" b="1">
              <a:solidFill>
                <a:srgbClr val="00FFFF"/>
              </a:solidFill>
            </a:endParaRPr>
          </a:p>
        </p:txBody>
      </p:sp>
      <p:sp>
        <p:nvSpPr>
          <p:cNvPr id="166" name="Google Shape;166;p29"/>
          <p:cNvSpPr txBox="1">
            <a:spLocks noGrp="1"/>
          </p:cNvSpPr>
          <p:nvPr>
            <p:ph type="subTitle" idx="1"/>
          </p:nvPr>
        </p:nvSpPr>
        <p:spPr>
          <a:xfrm>
            <a:off x="0" y="414175"/>
            <a:ext cx="9205500" cy="4729200"/>
          </a:xfrm>
          <a:prstGeom prst="rect">
            <a:avLst/>
          </a:prstGeom>
        </p:spPr>
        <p:txBody>
          <a:bodyPr spcFirstLastPara="1" wrap="square" lIns="91425" tIns="91425" rIns="91425" bIns="91425" anchor="t" anchorCtr="0">
            <a:noAutofit/>
          </a:bodyPr>
          <a:lstStyle/>
          <a:p>
            <a:pPr marL="914400" lvl="0" indent="0" algn="l" rtl="0">
              <a:lnSpc>
                <a:spcPct val="90000"/>
              </a:lnSpc>
              <a:spcBef>
                <a:spcPts val="0"/>
              </a:spcBef>
              <a:spcAft>
                <a:spcPts val="0"/>
              </a:spcAft>
              <a:buNone/>
            </a:pPr>
            <a:r>
              <a:rPr lang="en">
                <a:solidFill>
                  <a:srgbClr val="FFFF00"/>
                </a:solidFill>
              </a:rPr>
              <a:t>  </a:t>
            </a:r>
            <a:endParaRPr>
              <a:solidFill>
                <a:srgbClr val="FFFF00"/>
              </a:solidFill>
            </a:endParaRPr>
          </a:p>
          <a:p>
            <a:pPr marL="0" lvl="0" indent="0" algn="l" rtl="0">
              <a:lnSpc>
                <a:spcPct val="90000"/>
              </a:lnSpc>
              <a:spcBef>
                <a:spcPts val="0"/>
              </a:spcBef>
              <a:spcAft>
                <a:spcPts val="0"/>
              </a:spcAft>
              <a:buNone/>
            </a:pPr>
            <a:endParaRPr sz="1600" i="1">
              <a:solidFill>
                <a:srgbClr val="FFFF00"/>
              </a:solidFill>
            </a:endParaRPr>
          </a:p>
        </p:txBody>
      </p:sp>
      <p:pic>
        <p:nvPicPr>
          <p:cNvPr id="167" name="Google Shape;167;p29"/>
          <p:cNvPicPr preferRelativeResize="0"/>
          <p:nvPr/>
        </p:nvPicPr>
        <p:blipFill>
          <a:blip r:embed="rId3">
            <a:alphaModFix/>
          </a:blip>
          <a:stretch>
            <a:fillRect/>
          </a:stretch>
        </p:blipFill>
        <p:spPr>
          <a:xfrm>
            <a:off x="94250" y="581025"/>
            <a:ext cx="2945250" cy="1990725"/>
          </a:xfrm>
          <a:prstGeom prst="rect">
            <a:avLst/>
          </a:prstGeom>
          <a:noFill/>
          <a:ln>
            <a:noFill/>
          </a:ln>
        </p:spPr>
      </p:pic>
      <p:pic>
        <p:nvPicPr>
          <p:cNvPr id="168" name="Google Shape;168;p29"/>
          <p:cNvPicPr preferRelativeResize="0"/>
          <p:nvPr/>
        </p:nvPicPr>
        <p:blipFill>
          <a:blip r:embed="rId4">
            <a:alphaModFix/>
          </a:blip>
          <a:stretch>
            <a:fillRect/>
          </a:stretch>
        </p:blipFill>
        <p:spPr>
          <a:xfrm>
            <a:off x="3256650" y="550900"/>
            <a:ext cx="2632650" cy="2020850"/>
          </a:xfrm>
          <a:prstGeom prst="rect">
            <a:avLst/>
          </a:prstGeom>
          <a:noFill/>
          <a:ln>
            <a:noFill/>
          </a:ln>
        </p:spPr>
      </p:pic>
      <p:pic>
        <p:nvPicPr>
          <p:cNvPr id="169" name="Google Shape;169;p29"/>
          <p:cNvPicPr preferRelativeResize="0"/>
          <p:nvPr/>
        </p:nvPicPr>
        <p:blipFill>
          <a:blip r:embed="rId5">
            <a:alphaModFix/>
          </a:blip>
          <a:stretch>
            <a:fillRect/>
          </a:stretch>
        </p:blipFill>
        <p:spPr>
          <a:xfrm>
            <a:off x="6085575" y="581025"/>
            <a:ext cx="2945250" cy="1990725"/>
          </a:xfrm>
          <a:prstGeom prst="rect">
            <a:avLst/>
          </a:prstGeom>
          <a:noFill/>
          <a:ln>
            <a:noFill/>
          </a:ln>
        </p:spPr>
      </p:pic>
      <p:pic>
        <p:nvPicPr>
          <p:cNvPr id="170" name="Google Shape;170;p29"/>
          <p:cNvPicPr preferRelativeResize="0"/>
          <p:nvPr/>
        </p:nvPicPr>
        <p:blipFill>
          <a:blip r:embed="rId6">
            <a:alphaModFix/>
          </a:blip>
          <a:stretch>
            <a:fillRect/>
          </a:stretch>
        </p:blipFill>
        <p:spPr>
          <a:xfrm>
            <a:off x="3256650" y="2750425"/>
            <a:ext cx="2632649" cy="2301899"/>
          </a:xfrm>
          <a:prstGeom prst="rect">
            <a:avLst/>
          </a:prstGeom>
          <a:noFill/>
          <a:ln>
            <a:noFill/>
          </a:ln>
        </p:spPr>
      </p:pic>
      <p:pic>
        <p:nvPicPr>
          <p:cNvPr id="171" name="Google Shape;171;p29"/>
          <p:cNvPicPr preferRelativeResize="0"/>
          <p:nvPr/>
        </p:nvPicPr>
        <p:blipFill>
          <a:blip r:embed="rId7">
            <a:alphaModFix/>
          </a:blip>
          <a:stretch>
            <a:fillRect/>
          </a:stretch>
        </p:blipFill>
        <p:spPr>
          <a:xfrm>
            <a:off x="94250" y="2777500"/>
            <a:ext cx="2912000" cy="2274825"/>
          </a:xfrm>
          <a:prstGeom prst="rect">
            <a:avLst/>
          </a:prstGeom>
          <a:noFill/>
          <a:ln>
            <a:noFill/>
          </a:ln>
        </p:spPr>
      </p:pic>
      <p:pic>
        <p:nvPicPr>
          <p:cNvPr id="172" name="Google Shape;172;p29"/>
          <p:cNvPicPr preferRelativeResize="0"/>
          <p:nvPr/>
        </p:nvPicPr>
        <p:blipFill>
          <a:blip r:embed="rId8">
            <a:alphaModFix/>
          </a:blip>
          <a:stretch>
            <a:fillRect/>
          </a:stretch>
        </p:blipFill>
        <p:spPr>
          <a:xfrm>
            <a:off x="6114500" y="2750425"/>
            <a:ext cx="2854150" cy="2301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THERE IS A CREATOR …</a:t>
            </a:r>
            <a:endParaRPr sz="5000" b="1">
              <a:solidFill>
                <a:srgbClr val="00FFFF"/>
              </a:solidFill>
            </a:endParaRPr>
          </a:p>
        </p:txBody>
      </p:sp>
      <p:sp>
        <p:nvSpPr>
          <p:cNvPr id="178" name="Google Shape;178;p30"/>
          <p:cNvSpPr txBox="1">
            <a:spLocks noGrp="1"/>
          </p:cNvSpPr>
          <p:nvPr>
            <p:ph type="subTitle" idx="1"/>
          </p:nvPr>
        </p:nvSpPr>
        <p:spPr>
          <a:xfrm>
            <a:off x="-181375" y="361400"/>
            <a:ext cx="9414000" cy="4782000"/>
          </a:xfrm>
          <a:prstGeom prst="rect">
            <a:avLst/>
          </a:prstGeom>
        </p:spPr>
        <p:txBody>
          <a:bodyPr spcFirstLastPara="1" wrap="square" lIns="91425" tIns="91425" rIns="91425" bIns="91425" anchor="t" anchorCtr="0">
            <a:noAutofit/>
          </a:bodyPr>
          <a:lstStyle/>
          <a:p>
            <a:pPr marL="457200" lvl="0" indent="-355600" algn="l" rtl="0">
              <a:lnSpc>
                <a:spcPct val="90000"/>
              </a:lnSpc>
              <a:spcBef>
                <a:spcPts val="0"/>
              </a:spcBef>
              <a:spcAft>
                <a:spcPts val="0"/>
              </a:spcAft>
              <a:buClr>
                <a:srgbClr val="FFFF00"/>
              </a:buClr>
              <a:buSzPts val="2000"/>
              <a:buChar char="●"/>
            </a:pPr>
            <a:r>
              <a:rPr lang="en" sz="2000">
                <a:solidFill>
                  <a:srgbClr val="FFFF00"/>
                </a:solidFill>
              </a:rPr>
              <a:t>Who created those creatures, viruses, and people that we are so afraid of.</a:t>
            </a:r>
            <a:endParaRPr sz="2000">
              <a:solidFill>
                <a:srgbClr val="FFFF00"/>
              </a:solidFill>
            </a:endParaRPr>
          </a:p>
          <a:p>
            <a:pPr marL="457200" lvl="0" indent="-355600" algn="l" rtl="0">
              <a:lnSpc>
                <a:spcPct val="90000"/>
              </a:lnSpc>
              <a:spcBef>
                <a:spcPts val="0"/>
              </a:spcBef>
              <a:spcAft>
                <a:spcPts val="0"/>
              </a:spcAft>
              <a:buClr>
                <a:srgbClr val="00FFFF"/>
              </a:buClr>
              <a:buSzPts val="2000"/>
              <a:buChar char="●"/>
            </a:pPr>
            <a:r>
              <a:rPr lang="en" sz="2000">
                <a:solidFill>
                  <a:srgbClr val="00FFFF"/>
                </a:solidFill>
              </a:rPr>
              <a:t>Who created the minds and the spirits of those persons who themselves created such impressive works.</a:t>
            </a:r>
            <a:r>
              <a:rPr lang="en" sz="2000">
                <a:solidFill>
                  <a:srgbClr val="FFFF00"/>
                </a:solidFill>
              </a:rPr>
              <a:t>  </a:t>
            </a:r>
            <a:r>
              <a:rPr lang="en" sz="2000" u="sng">
                <a:solidFill>
                  <a:srgbClr val="FFFF00"/>
                </a:solidFill>
              </a:rPr>
              <a:t>Rom.1:25</a:t>
            </a:r>
            <a:r>
              <a:rPr lang="en" sz="2000">
                <a:solidFill>
                  <a:srgbClr val="FFFF00"/>
                </a:solidFill>
              </a:rPr>
              <a:t> </a:t>
            </a:r>
            <a:r>
              <a:rPr lang="en" sz="2000" i="1">
                <a:solidFill>
                  <a:schemeClr val="dk1"/>
                </a:solidFill>
              </a:rPr>
              <a:t>“who exchanged the truth of God for the lie, </a:t>
            </a:r>
            <a:r>
              <a:rPr lang="en" sz="2000" i="1" u="sng">
                <a:solidFill>
                  <a:schemeClr val="dk1"/>
                </a:solidFill>
              </a:rPr>
              <a:t>and worshiped and served the creature rather than the Creator</a:t>
            </a:r>
            <a:r>
              <a:rPr lang="en" sz="2000" i="1">
                <a:solidFill>
                  <a:schemeClr val="dk1"/>
                </a:solidFill>
              </a:rPr>
              <a:t>, who is blessed forever. Amen.”  </a:t>
            </a:r>
            <a:r>
              <a:rPr lang="en" sz="2000">
                <a:solidFill>
                  <a:srgbClr val="00FFFF"/>
                </a:solidFill>
              </a:rPr>
              <a:t>Today men are revering the created ones!</a:t>
            </a:r>
            <a:endParaRPr sz="2000">
              <a:solidFill>
                <a:srgbClr val="00FFFF"/>
              </a:solidFill>
            </a:endParaRPr>
          </a:p>
          <a:p>
            <a:pPr marL="457200" lvl="0" indent="-355600" algn="l" rtl="0">
              <a:lnSpc>
                <a:spcPct val="90000"/>
              </a:lnSpc>
              <a:spcBef>
                <a:spcPts val="0"/>
              </a:spcBef>
              <a:spcAft>
                <a:spcPts val="0"/>
              </a:spcAft>
              <a:buClr>
                <a:srgbClr val="FFFF00"/>
              </a:buClr>
              <a:buSzPts val="2000"/>
              <a:buChar char="●"/>
            </a:pPr>
            <a:r>
              <a:rPr lang="en" sz="2000">
                <a:solidFill>
                  <a:srgbClr val="FFFF00"/>
                </a:solidFill>
              </a:rPr>
              <a:t>Who created this universe that we are so in awe of.  </a:t>
            </a:r>
            <a:r>
              <a:rPr lang="en" sz="2000" u="sng">
                <a:solidFill>
                  <a:srgbClr val="FFFF00"/>
                </a:solidFill>
              </a:rPr>
              <a:t>Deut.4:19</a:t>
            </a:r>
            <a:r>
              <a:rPr lang="en" sz="2000">
                <a:solidFill>
                  <a:srgbClr val="FFFF00"/>
                </a:solidFill>
              </a:rPr>
              <a:t> </a:t>
            </a:r>
            <a:r>
              <a:rPr lang="en" sz="2000" i="1">
                <a:solidFill>
                  <a:schemeClr val="dk1"/>
                </a:solidFill>
              </a:rPr>
              <a:t>“And take heed, </a:t>
            </a:r>
            <a:r>
              <a:rPr lang="en" sz="2000" i="1" u="sng">
                <a:solidFill>
                  <a:schemeClr val="dk1"/>
                </a:solidFill>
              </a:rPr>
              <a:t>lest you lift your eyes to heaven, and when you see the sun, the moon, and the stars, all the host of heaven, you feel driven to worship them and serve them</a:t>
            </a:r>
            <a:r>
              <a:rPr lang="en" sz="2000" i="1">
                <a:solidFill>
                  <a:schemeClr val="dk1"/>
                </a:solidFill>
              </a:rPr>
              <a:t>, which the Lord your God has given to all the peoples under the whole heaven as a heritage.”  </a:t>
            </a:r>
            <a:r>
              <a:rPr lang="en" sz="2000">
                <a:solidFill>
                  <a:srgbClr val="FFFF00"/>
                </a:solidFill>
              </a:rPr>
              <a:t>Historically, people worshipped the creation!</a:t>
            </a:r>
            <a:endParaRPr sz="2000">
              <a:solidFill>
                <a:srgbClr val="FFFF00"/>
              </a:solidFill>
            </a:endParaRPr>
          </a:p>
          <a:p>
            <a:pPr marL="457200" lvl="0" indent="-355600" algn="l" rtl="0">
              <a:lnSpc>
                <a:spcPct val="90000"/>
              </a:lnSpc>
              <a:spcBef>
                <a:spcPts val="0"/>
              </a:spcBef>
              <a:spcAft>
                <a:spcPts val="0"/>
              </a:spcAft>
              <a:buClr>
                <a:srgbClr val="00FFFF"/>
              </a:buClr>
              <a:buSzPts val="2000"/>
              <a:buChar char="●"/>
            </a:pPr>
            <a:r>
              <a:rPr lang="en" sz="2000">
                <a:solidFill>
                  <a:srgbClr val="00FFFF"/>
                </a:solidFill>
              </a:rPr>
              <a:t>AND He will one day destroy it all!</a:t>
            </a:r>
            <a:r>
              <a:rPr lang="en" sz="2000">
                <a:solidFill>
                  <a:schemeClr val="dk1"/>
                </a:solidFill>
              </a:rPr>
              <a:t>  </a:t>
            </a:r>
            <a:r>
              <a:rPr lang="en" sz="2000">
                <a:solidFill>
                  <a:srgbClr val="FFFF00"/>
                </a:solidFill>
              </a:rPr>
              <a:t>(</a:t>
            </a:r>
            <a:r>
              <a:rPr lang="en" sz="2000" u="sng">
                <a:solidFill>
                  <a:srgbClr val="FFFF00"/>
                </a:solidFill>
              </a:rPr>
              <a:t>2 Pet.3:10</a:t>
            </a:r>
            <a:r>
              <a:rPr lang="en" sz="2000">
                <a:solidFill>
                  <a:srgbClr val="FFFF00"/>
                </a:solidFill>
              </a:rPr>
              <a:t>)</a:t>
            </a:r>
            <a:endParaRPr sz="2000">
              <a:solidFill>
                <a:srgbClr val="FFFF00"/>
              </a:solidFill>
            </a:endParaRPr>
          </a:p>
          <a:p>
            <a:pPr marL="457200" lvl="0" indent="-355600" algn="l" rtl="0">
              <a:lnSpc>
                <a:spcPct val="90000"/>
              </a:lnSpc>
              <a:spcBef>
                <a:spcPts val="0"/>
              </a:spcBef>
              <a:spcAft>
                <a:spcPts val="0"/>
              </a:spcAft>
              <a:buClr>
                <a:srgbClr val="FFFF00"/>
              </a:buClr>
              <a:buSzPts val="2000"/>
              <a:buChar char="●"/>
            </a:pPr>
            <a:r>
              <a:rPr lang="en" sz="2000" u="sng">
                <a:solidFill>
                  <a:srgbClr val="FFFF00"/>
                </a:solidFill>
              </a:rPr>
              <a:t>Is.66:1-2</a:t>
            </a:r>
            <a:r>
              <a:rPr lang="en" sz="2000">
                <a:solidFill>
                  <a:srgbClr val="FFFF00"/>
                </a:solidFill>
              </a:rPr>
              <a:t> </a:t>
            </a:r>
            <a:r>
              <a:rPr lang="en" sz="2000" i="1">
                <a:solidFill>
                  <a:schemeClr val="dk1"/>
                </a:solidFill>
              </a:rPr>
              <a:t>“Thus says the Lord: “Heaven is My throne, and earth is My footstool. Where is the house that you will build Me? And where is the place of My rest? 2 </a:t>
            </a:r>
            <a:r>
              <a:rPr lang="en" sz="2000" i="1" u="sng">
                <a:solidFill>
                  <a:schemeClr val="dk1"/>
                </a:solidFill>
              </a:rPr>
              <a:t>For all those things My hand has made, and all those things exist</a:t>
            </a:r>
            <a:r>
              <a:rPr lang="en" sz="2000" i="1">
                <a:solidFill>
                  <a:schemeClr val="dk1"/>
                </a:solidFill>
              </a:rPr>
              <a:t>,” says the Lord…”  </a:t>
            </a:r>
            <a:r>
              <a:rPr lang="en" sz="2000">
                <a:solidFill>
                  <a:srgbClr val="FFFF00"/>
                </a:solidFill>
              </a:rPr>
              <a:t>Be in awe of the God who made it all!</a:t>
            </a:r>
            <a:endParaRPr sz="2000">
              <a:solidFill>
                <a:srgbClr val="FFFF00"/>
              </a:solidFill>
            </a:endParaRPr>
          </a:p>
          <a:p>
            <a:pPr marL="457200" lvl="0" indent="-355600" algn="l" rtl="0">
              <a:lnSpc>
                <a:spcPct val="90000"/>
              </a:lnSpc>
              <a:spcBef>
                <a:spcPts val="0"/>
              </a:spcBef>
              <a:spcAft>
                <a:spcPts val="0"/>
              </a:spcAft>
              <a:buClr>
                <a:schemeClr val="dk1"/>
              </a:buClr>
              <a:buSzPts val="2000"/>
              <a:buChar char="●"/>
            </a:pPr>
            <a:r>
              <a:rPr lang="en" sz="2000" i="1">
                <a:solidFill>
                  <a:schemeClr val="dk1"/>
                </a:solidFill>
              </a:rPr>
              <a:t>“...But on </a:t>
            </a:r>
            <a:r>
              <a:rPr lang="en" sz="2000" i="1" u="sng">
                <a:solidFill>
                  <a:schemeClr val="dk1"/>
                </a:solidFill>
              </a:rPr>
              <a:t>this one</a:t>
            </a:r>
            <a:r>
              <a:rPr lang="en" sz="2000" i="1">
                <a:solidFill>
                  <a:schemeClr val="dk1"/>
                </a:solidFill>
              </a:rPr>
              <a:t> will I look: </a:t>
            </a:r>
            <a:r>
              <a:rPr lang="en" sz="2000" i="1" u="sng">
                <a:solidFill>
                  <a:schemeClr val="dk1"/>
                </a:solidFill>
              </a:rPr>
              <a:t>On him who is poor and of a contrite spirit, and who trembles at My word</a:t>
            </a:r>
            <a:r>
              <a:rPr lang="en" sz="2000" i="1">
                <a:solidFill>
                  <a:schemeClr val="dk1"/>
                </a:solidFill>
              </a:rPr>
              <a:t>.”</a:t>
            </a:r>
            <a:r>
              <a:rPr lang="en" sz="2000">
                <a:solidFill>
                  <a:srgbClr val="FFFF00"/>
                </a:solidFill>
              </a:rPr>
              <a:t>  </a:t>
            </a:r>
            <a:r>
              <a:rPr lang="en" sz="2000">
                <a:solidFill>
                  <a:srgbClr val="00FFFF"/>
                </a:solidFill>
              </a:rPr>
              <a:t>Are YOU willing to obey what God’s word says?</a:t>
            </a:r>
            <a:endParaRPr sz="2000">
              <a:solidFill>
                <a:srgbClr val="00FFFF"/>
              </a:solidFill>
            </a:endParaRPr>
          </a:p>
          <a:p>
            <a:pPr marL="0" lvl="0" indent="0" algn="l" rtl="0">
              <a:lnSpc>
                <a:spcPct val="90000"/>
              </a:lnSpc>
              <a:spcBef>
                <a:spcPts val="0"/>
              </a:spcBef>
              <a:spcAft>
                <a:spcPts val="0"/>
              </a:spcAft>
              <a:buNone/>
            </a:pPr>
            <a:endParaRPr sz="1200" i="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LEVIATHAN!</a:t>
            </a:r>
            <a:endParaRPr sz="5000" b="1">
              <a:solidFill>
                <a:srgbClr val="00FFFF"/>
              </a:solidFill>
            </a:endParaRPr>
          </a:p>
        </p:txBody>
      </p:sp>
      <p:sp>
        <p:nvSpPr>
          <p:cNvPr id="62" name="Google Shape;62;p14"/>
          <p:cNvSpPr txBox="1">
            <a:spLocks noGrp="1"/>
          </p:cNvSpPr>
          <p:nvPr>
            <p:ph type="subTitle" idx="1"/>
          </p:nvPr>
        </p:nvSpPr>
        <p:spPr>
          <a:xfrm>
            <a:off x="0" y="449375"/>
            <a:ext cx="9144000" cy="46941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700" u="sng">
                <a:solidFill>
                  <a:srgbClr val="FFFF00"/>
                </a:solidFill>
              </a:rPr>
              <a:t>Ps.104:24-26</a:t>
            </a:r>
            <a:r>
              <a:rPr lang="en" sz="3700">
                <a:solidFill>
                  <a:schemeClr val="dk1"/>
                </a:solidFill>
              </a:rPr>
              <a:t> </a:t>
            </a:r>
            <a:r>
              <a:rPr lang="en" sz="3700">
                <a:solidFill>
                  <a:srgbClr val="00FFFF"/>
                </a:solidFill>
              </a:rPr>
              <a:t>(NKJV)</a:t>
            </a:r>
            <a:r>
              <a:rPr lang="en" sz="3700">
                <a:solidFill>
                  <a:schemeClr val="dk1"/>
                </a:solidFill>
              </a:rPr>
              <a:t> </a:t>
            </a:r>
            <a:r>
              <a:rPr lang="en" sz="3700" i="1">
                <a:solidFill>
                  <a:schemeClr val="dk1"/>
                </a:solidFill>
              </a:rPr>
              <a:t>“O Lord, how manifold are Your works!  In wisdom You have made them all.  The earth is full of Your possessions - 25 This great and wide sea, in which are innumerable teeming things, living things both small and great. 26 There the ships sail about; </a:t>
            </a:r>
            <a:r>
              <a:rPr lang="en" sz="3700" i="1" u="sng">
                <a:solidFill>
                  <a:srgbClr val="00FFFF"/>
                </a:solidFill>
              </a:rPr>
              <a:t>There is that Leviathan which You have made to play there</a:t>
            </a:r>
            <a:r>
              <a:rPr lang="en" sz="3700" i="1">
                <a:solidFill>
                  <a:srgbClr val="00FFFF"/>
                </a:solidFill>
              </a:rPr>
              <a:t>.</a:t>
            </a:r>
            <a:r>
              <a:rPr lang="en" sz="3700" i="1">
                <a:solidFill>
                  <a:schemeClr val="dk1"/>
                </a:solidFill>
              </a:rPr>
              <a:t>”</a:t>
            </a:r>
            <a:endParaRPr sz="2900" i="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DREAMS AND NIGHTMARES</a:t>
            </a:r>
            <a:endParaRPr sz="5000" b="1">
              <a:solidFill>
                <a:srgbClr val="00FFFF"/>
              </a:solidFill>
            </a:endParaRPr>
          </a:p>
        </p:txBody>
      </p:sp>
      <p:sp>
        <p:nvSpPr>
          <p:cNvPr id="68" name="Google Shape;68;p15"/>
          <p:cNvSpPr txBox="1">
            <a:spLocks noGrp="1"/>
          </p:cNvSpPr>
          <p:nvPr>
            <p:ph type="subTitle" idx="1"/>
          </p:nvPr>
        </p:nvSpPr>
        <p:spPr>
          <a:xfrm>
            <a:off x="0" y="449375"/>
            <a:ext cx="9144000" cy="4694100"/>
          </a:xfrm>
          <a:prstGeom prst="rect">
            <a:avLst/>
          </a:prstGeom>
        </p:spPr>
        <p:txBody>
          <a:bodyPr spcFirstLastPara="1" wrap="square" lIns="91425" tIns="91425" rIns="91425" bIns="91425" anchor="t" anchorCtr="0">
            <a:noAutofit/>
          </a:bodyPr>
          <a:lstStyle/>
          <a:p>
            <a:pPr marL="457200" lvl="0" indent="-419100" algn="l" rtl="0">
              <a:lnSpc>
                <a:spcPct val="90000"/>
              </a:lnSpc>
              <a:spcBef>
                <a:spcPts val="0"/>
              </a:spcBef>
              <a:spcAft>
                <a:spcPts val="0"/>
              </a:spcAft>
              <a:buClr>
                <a:srgbClr val="FFFF00"/>
              </a:buClr>
              <a:buSzPts val="3000"/>
              <a:buChar char="●"/>
            </a:pPr>
            <a:r>
              <a:rPr lang="en" sz="3000">
                <a:solidFill>
                  <a:srgbClr val="FFFF00"/>
                </a:solidFill>
              </a:rPr>
              <a:t>As a young boy I was fascinated with dinosaurs and other ancient creatures - the bigger the better!</a:t>
            </a:r>
            <a:endParaRPr sz="3000">
              <a:solidFill>
                <a:srgbClr val="FFFF00"/>
              </a:solidFill>
            </a:endParaRPr>
          </a:p>
          <a:p>
            <a:pPr marL="457200" lvl="0" indent="-419100" algn="l" rtl="0">
              <a:lnSpc>
                <a:spcPct val="90000"/>
              </a:lnSpc>
              <a:spcBef>
                <a:spcPts val="0"/>
              </a:spcBef>
              <a:spcAft>
                <a:spcPts val="0"/>
              </a:spcAft>
              <a:buClr>
                <a:schemeClr val="dk1"/>
              </a:buClr>
              <a:buSzPts val="3000"/>
              <a:buChar char="●"/>
            </a:pPr>
            <a:r>
              <a:rPr lang="en" sz="3000">
                <a:solidFill>
                  <a:schemeClr val="dk1"/>
                </a:solidFill>
              </a:rPr>
              <a:t>Then I saw my first “monster movies”, like King Kong and other black and white monsters, Godzilla films, several Sinbad films, Jason and the Argonauts, The Hobbit (with the dragon, Smaug), Clash of the Titans, etc - and I was hooked.</a:t>
            </a:r>
            <a:endParaRPr sz="3000">
              <a:solidFill>
                <a:schemeClr val="dk1"/>
              </a:solidFill>
            </a:endParaRPr>
          </a:p>
          <a:p>
            <a:pPr marL="457200" lvl="0" indent="-419100" algn="l" rtl="0">
              <a:lnSpc>
                <a:spcPct val="90000"/>
              </a:lnSpc>
              <a:spcBef>
                <a:spcPts val="0"/>
              </a:spcBef>
              <a:spcAft>
                <a:spcPts val="0"/>
              </a:spcAft>
              <a:buClr>
                <a:srgbClr val="00FFFF"/>
              </a:buClr>
              <a:buSzPts val="3000"/>
              <a:buChar char="●"/>
            </a:pPr>
            <a:r>
              <a:rPr lang="en" sz="3000">
                <a:solidFill>
                  <a:srgbClr val="00FFFF"/>
                </a:solidFill>
              </a:rPr>
              <a:t>The idea of people having to fight with and hopefully defeat such monstrous, frightening foes enthralled me.  But then I came across a REAL monster </a:t>
            </a:r>
            <a:r>
              <a:rPr lang="en" sz="3000" u="sng">
                <a:solidFill>
                  <a:srgbClr val="00FFFF"/>
                </a:solidFill>
              </a:rPr>
              <a:t>in scripture</a:t>
            </a:r>
            <a:r>
              <a:rPr lang="en" sz="3000">
                <a:solidFill>
                  <a:srgbClr val="00FFFF"/>
                </a:solidFill>
              </a:rPr>
              <a:t>, in Job 41 - Leviathan!</a:t>
            </a:r>
            <a:endParaRPr sz="300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BACKGROUND …</a:t>
            </a:r>
            <a:endParaRPr sz="5000" b="1">
              <a:solidFill>
                <a:srgbClr val="00FFFF"/>
              </a:solidFill>
            </a:endParaRPr>
          </a:p>
        </p:txBody>
      </p:sp>
      <p:sp>
        <p:nvSpPr>
          <p:cNvPr id="74" name="Google Shape;74;p16"/>
          <p:cNvSpPr txBox="1">
            <a:spLocks noGrp="1"/>
          </p:cNvSpPr>
          <p:nvPr>
            <p:ph type="subTitle" idx="1"/>
          </p:nvPr>
        </p:nvSpPr>
        <p:spPr>
          <a:xfrm>
            <a:off x="-154300" y="449375"/>
            <a:ext cx="9359700" cy="4694100"/>
          </a:xfrm>
          <a:prstGeom prst="rect">
            <a:avLst/>
          </a:prstGeom>
        </p:spPr>
        <p:txBody>
          <a:bodyPr spcFirstLastPara="1" wrap="square" lIns="91425" tIns="91425" rIns="91425" bIns="91425" anchor="t" anchorCtr="0">
            <a:noAutofit/>
          </a:bodyPr>
          <a:lstStyle/>
          <a:p>
            <a:pPr marL="457200" lvl="0" indent="-368300" algn="l" rtl="0">
              <a:lnSpc>
                <a:spcPct val="90000"/>
              </a:lnSpc>
              <a:spcBef>
                <a:spcPts val="0"/>
              </a:spcBef>
              <a:spcAft>
                <a:spcPts val="0"/>
              </a:spcAft>
              <a:buClr>
                <a:srgbClr val="FFFF00"/>
              </a:buClr>
              <a:buSzPts val="2200"/>
              <a:buChar char="●"/>
            </a:pPr>
            <a:r>
              <a:rPr lang="en" sz="2200">
                <a:solidFill>
                  <a:srgbClr val="FFFF00"/>
                </a:solidFill>
              </a:rPr>
              <a:t>All creatures of the sea were made by God on Day 5 (</a:t>
            </a:r>
            <a:r>
              <a:rPr lang="en" sz="2200" u="sng">
                <a:solidFill>
                  <a:srgbClr val="FFFF00"/>
                </a:solidFill>
              </a:rPr>
              <a:t>Gen.1:20-21)</a:t>
            </a:r>
            <a:r>
              <a:rPr lang="en" sz="2200">
                <a:solidFill>
                  <a:srgbClr val="FFFF00"/>
                </a:solidFill>
              </a:rPr>
              <a:t>.</a:t>
            </a:r>
            <a:endParaRPr sz="2200">
              <a:solidFill>
                <a:srgbClr val="FFFF00"/>
              </a:solidFill>
            </a:endParaRPr>
          </a:p>
          <a:p>
            <a:pPr marL="457200" lvl="0" indent="-368300" algn="l" rtl="0">
              <a:lnSpc>
                <a:spcPct val="90000"/>
              </a:lnSpc>
              <a:spcBef>
                <a:spcPts val="0"/>
              </a:spcBef>
              <a:spcAft>
                <a:spcPts val="0"/>
              </a:spcAft>
              <a:buClr>
                <a:srgbClr val="00FFFF"/>
              </a:buClr>
              <a:buSzPts val="2200"/>
              <a:buChar char="●"/>
            </a:pPr>
            <a:r>
              <a:rPr lang="en" sz="2200">
                <a:solidFill>
                  <a:srgbClr val="00FFFF"/>
                </a:solidFill>
              </a:rPr>
              <a:t>God created large serpents and creatures in the sea.  </a:t>
            </a:r>
            <a:r>
              <a:rPr lang="en" sz="2200" u="sng">
                <a:solidFill>
                  <a:srgbClr val="FFFF00"/>
                </a:solidFill>
              </a:rPr>
              <a:t>Ps.74:12-13</a:t>
            </a:r>
            <a:r>
              <a:rPr lang="en" sz="2200">
                <a:solidFill>
                  <a:srgbClr val="00FFFF"/>
                </a:solidFill>
              </a:rPr>
              <a:t> </a:t>
            </a:r>
            <a:r>
              <a:rPr lang="en" sz="2200" i="1">
                <a:solidFill>
                  <a:schemeClr val="dk1"/>
                </a:solidFill>
              </a:rPr>
              <a:t>“For God is my King from of old, working salvation in the midst of the earth. 13 You divided the sea by Your strength; You broke the heads of the sea serpents in the waters.”</a:t>
            </a:r>
            <a:endParaRPr sz="2200" i="1">
              <a:solidFill>
                <a:schemeClr val="dk1"/>
              </a:solidFill>
            </a:endParaRPr>
          </a:p>
          <a:p>
            <a:pPr marL="457200" lvl="0" indent="-368300" algn="l" rtl="0">
              <a:lnSpc>
                <a:spcPct val="90000"/>
              </a:lnSpc>
              <a:spcBef>
                <a:spcPts val="0"/>
              </a:spcBef>
              <a:spcAft>
                <a:spcPts val="0"/>
              </a:spcAft>
              <a:buClr>
                <a:srgbClr val="FFFF00"/>
              </a:buClr>
              <a:buSzPts val="2200"/>
              <a:buChar char="●"/>
            </a:pPr>
            <a:r>
              <a:rPr lang="en" sz="2200" u="sng">
                <a:solidFill>
                  <a:srgbClr val="FFFF00"/>
                </a:solidFill>
              </a:rPr>
              <a:t>Ps.148:7</a:t>
            </a:r>
            <a:r>
              <a:rPr lang="en" sz="2200">
                <a:solidFill>
                  <a:srgbClr val="00FFFF"/>
                </a:solidFill>
              </a:rPr>
              <a:t> </a:t>
            </a:r>
            <a:r>
              <a:rPr lang="en" sz="2200" i="1">
                <a:solidFill>
                  <a:schemeClr val="dk1"/>
                </a:solidFill>
              </a:rPr>
              <a:t>“Praise the Lord from the earth, you great sea creatures and all the depths;”</a:t>
            </a:r>
            <a:endParaRPr sz="2200" i="1">
              <a:solidFill>
                <a:schemeClr val="dk1"/>
              </a:solidFill>
            </a:endParaRPr>
          </a:p>
          <a:p>
            <a:pPr marL="457200" lvl="0" indent="-368300" algn="l" rtl="0">
              <a:lnSpc>
                <a:spcPct val="90000"/>
              </a:lnSpc>
              <a:spcBef>
                <a:spcPts val="0"/>
              </a:spcBef>
              <a:spcAft>
                <a:spcPts val="0"/>
              </a:spcAft>
              <a:buClr>
                <a:srgbClr val="FFFF00"/>
              </a:buClr>
              <a:buSzPts val="2200"/>
              <a:buChar char="●"/>
            </a:pPr>
            <a:r>
              <a:rPr lang="en" sz="2200" u="sng">
                <a:solidFill>
                  <a:srgbClr val="FFFF00"/>
                </a:solidFill>
              </a:rPr>
              <a:t>Amos 9:3</a:t>
            </a:r>
            <a:r>
              <a:rPr lang="en" sz="2200">
                <a:solidFill>
                  <a:srgbClr val="00FFFF"/>
                </a:solidFill>
              </a:rPr>
              <a:t> </a:t>
            </a:r>
            <a:r>
              <a:rPr lang="en" sz="2200" i="1">
                <a:solidFill>
                  <a:schemeClr val="dk1"/>
                </a:solidFill>
              </a:rPr>
              <a:t>“Though they hide from My sight at the bottom of the sea, from there I will command the serpent, and it shall bite them;”</a:t>
            </a:r>
            <a:r>
              <a:rPr lang="en" sz="2200">
                <a:solidFill>
                  <a:srgbClr val="00FFFF"/>
                </a:solidFill>
              </a:rPr>
              <a:t> </a:t>
            </a:r>
            <a:endParaRPr sz="2200">
              <a:solidFill>
                <a:srgbClr val="00FFFF"/>
              </a:solidFill>
            </a:endParaRPr>
          </a:p>
          <a:p>
            <a:pPr marL="457200" lvl="0" indent="-368300" algn="l" rtl="0">
              <a:lnSpc>
                <a:spcPct val="90000"/>
              </a:lnSpc>
              <a:spcBef>
                <a:spcPts val="0"/>
              </a:spcBef>
              <a:spcAft>
                <a:spcPts val="0"/>
              </a:spcAft>
              <a:buClr>
                <a:srgbClr val="00FFFF"/>
              </a:buClr>
              <a:buSzPts val="2200"/>
              <a:buChar char="●"/>
            </a:pPr>
            <a:r>
              <a:rPr lang="en" sz="2200">
                <a:solidFill>
                  <a:srgbClr val="00FFFF"/>
                </a:solidFill>
              </a:rPr>
              <a:t>As a sea creature, Leviathan would have survived the flood. </a:t>
            </a:r>
            <a:r>
              <a:rPr lang="en" sz="2200" u="sng">
                <a:solidFill>
                  <a:srgbClr val="FFFF00"/>
                </a:solidFill>
              </a:rPr>
              <a:t>Gen.7:22</a:t>
            </a:r>
            <a:r>
              <a:rPr lang="en" sz="2200">
                <a:solidFill>
                  <a:srgbClr val="FFFF00"/>
                </a:solidFill>
              </a:rPr>
              <a:t> </a:t>
            </a:r>
            <a:r>
              <a:rPr lang="en" sz="2200" i="1">
                <a:solidFill>
                  <a:schemeClr val="dk1"/>
                </a:solidFill>
              </a:rPr>
              <a:t>“All in whose nostrils was the breath of the spirit of life, all that was on the dry land, died.”</a:t>
            </a:r>
            <a:endParaRPr sz="2200" i="1">
              <a:solidFill>
                <a:schemeClr val="dk1"/>
              </a:solidFill>
            </a:endParaRPr>
          </a:p>
          <a:p>
            <a:pPr marL="457200" lvl="0" indent="-368300" algn="l" rtl="0">
              <a:lnSpc>
                <a:spcPct val="90000"/>
              </a:lnSpc>
              <a:spcBef>
                <a:spcPts val="0"/>
              </a:spcBef>
              <a:spcAft>
                <a:spcPts val="0"/>
              </a:spcAft>
              <a:buClr>
                <a:srgbClr val="FFFF00"/>
              </a:buClr>
              <a:buSzPts val="2200"/>
              <a:buChar char="●"/>
            </a:pPr>
            <a:r>
              <a:rPr lang="en" sz="2200">
                <a:solidFill>
                  <a:srgbClr val="FFFF00"/>
                </a:solidFill>
              </a:rPr>
              <a:t>At the start of Job 38, God has appeared to Job and has asked him dozens of questions designed to humble him.  Job 41, God speaking with Job about Leviathan, is the culmination of that discussion.</a:t>
            </a:r>
            <a:endParaRPr sz="22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INDESTRUCTIBLE</a:t>
            </a:r>
            <a:endParaRPr sz="5000" b="1">
              <a:solidFill>
                <a:srgbClr val="00FFFF"/>
              </a:solidFill>
            </a:endParaRPr>
          </a:p>
        </p:txBody>
      </p:sp>
      <p:sp>
        <p:nvSpPr>
          <p:cNvPr id="80" name="Google Shape;80;p17"/>
          <p:cNvSpPr txBox="1">
            <a:spLocks noGrp="1"/>
          </p:cNvSpPr>
          <p:nvPr>
            <p:ph type="subTitle" idx="1"/>
          </p:nvPr>
        </p:nvSpPr>
        <p:spPr>
          <a:xfrm>
            <a:off x="-154300" y="407425"/>
            <a:ext cx="9359700" cy="4736100"/>
          </a:xfrm>
          <a:prstGeom prst="rect">
            <a:avLst/>
          </a:prstGeom>
        </p:spPr>
        <p:txBody>
          <a:bodyPr spcFirstLastPara="1" wrap="square" lIns="91425" tIns="91425" rIns="91425" bIns="91425" anchor="t" anchorCtr="0">
            <a:noAutofit/>
          </a:bodyPr>
          <a:lstStyle/>
          <a:p>
            <a:pPr marL="457200" lvl="0" indent="-361950" algn="l" rtl="0">
              <a:lnSpc>
                <a:spcPct val="90000"/>
              </a:lnSpc>
              <a:spcBef>
                <a:spcPts val="0"/>
              </a:spcBef>
              <a:spcAft>
                <a:spcPts val="0"/>
              </a:spcAft>
              <a:buClr>
                <a:srgbClr val="FFFF00"/>
              </a:buClr>
              <a:buSzPts val="2100"/>
              <a:buChar char="●"/>
            </a:pPr>
            <a:r>
              <a:rPr lang="en" sz="2100" u="sng" dirty="0">
                <a:solidFill>
                  <a:srgbClr val="FFFF00"/>
                </a:solidFill>
              </a:rPr>
              <a:t>Job 41:12-17</a:t>
            </a:r>
            <a:r>
              <a:rPr lang="en" sz="2100" dirty="0">
                <a:solidFill>
                  <a:srgbClr val="FFFF00"/>
                </a:solidFill>
              </a:rPr>
              <a:t> </a:t>
            </a:r>
            <a:r>
              <a:rPr lang="en" sz="2100" i="1" dirty="0">
                <a:solidFill>
                  <a:schemeClr val="dk1"/>
                </a:solidFill>
              </a:rPr>
              <a:t>“I will not conceal his limbs, his mighty power, or his graceful proportions. 13 </a:t>
            </a:r>
            <a:r>
              <a:rPr lang="en" sz="2100" i="1" u="sng" dirty="0">
                <a:solidFill>
                  <a:schemeClr val="dk1"/>
                </a:solidFill>
              </a:rPr>
              <a:t>Who can remove his outer coat</a:t>
            </a:r>
            <a:r>
              <a:rPr lang="en" sz="2100" i="1" dirty="0">
                <a:solidFill>
                  <a:schemeClr val="dk1"/>
                </a:solidFill>
              </a:rPr>
              <a:t>?  Who can approach him with a double bridle? 14 </a:t>
            </a:r>
            <a:r>
              <a:rPr lang="en" sz="2100" i="1" u="sng" dirty="0">
                <a:solidFill>
                  <a:schemeClr val="dk1"/>
                </a:solidFill>
              </a:rPr>
              <a:t>Who can open the doors of his face, with his terrible teeth all around</a:t>
            </a:r>
            <a:r>
              <a:rPr lang="en" sz="2100" i="1" dirty="0">
                <a:solidFill>
                  <a:schemeClr val="dk1"/>
                </a:solidFill>
              </a:rPr>
              <a:t>? 15 </a:t>
            </a:r>
            <a:r>
              <a:rPr lang="en" sz="2100" i="1" u="sng" dirty="0">
                <a:solidFill>
                  <a:schemeClr val="dk1"/>
                </a:solidFill>
              </a:rPr>
              <a:t>His rows of scales are his pride, shut up tightly as with a seal</a:t>
            </a:r>
            <a:r>
              <a:rPr lang="en" sz="2100" i="1" dirty="0">
                <a:solidFill>
                  <a:schemeClr val="dk1"/>
                </a:solidFill>
              </a:rPr>
              <a:t>; 16 One is so near another that no air can come between them; 17 They are joined one to another, </a:t>
            </a:r>
            <a:r>
              <a:rPr lang="en" sz="2100" i="1" u="sng" dirty="0">
                <a:solidFill>
                  <a:schemeClr val="dk1"/>
                </a:solidFill>
              </a:rPr>
              <a:t>they stick together and cannot be parted</a:t>
            </a:r>
            <a:r>
              <a:rPr lang="en" sz="2100" i="1" dirty="0">
                <a:solidFill>
                  <a:schemeClr val="dk1"/>
                </a:solidFill>
              </a:rPr>
              <a:t>.”</a:t>
            </a:r>
            <a:endParaRPr sz="2100" i="1" dirty="0">
              <a:solidFill>
                <a:schemeClr val="dk1"/>
              </a:solidFill>
            </a:endParaRPr>
          </a:p>
          <a:p>
            <a:pPr marL="457200" lvl="0" indent="-361950" algn="l" rtl="0">
              <a:lnSpc>
                <a:spcPct val="90000"/>
              </a:lnSpc>
              <a:spcBef>
                <a:spcPts val="0"/>
              </a:spcBef>
              <a:spcAft>
                <a:spcPts val="0"/>
              </a:spcAft>
              <a:buClr>
                <a:srgbClr val="FFFF00"/>
              </a:buClr>
              <a:buSzPts val="2100"/>
              <a:buChar char="●"/>
            </a:pPr>
            <a:r>
              <a:rPr lang="en" sz="2100" u="sng" dirty="0">
                <a:solidFill>
                  <a:srgbClr val="FFFF00"/>
                </a:solidFill>
              </a:rPr>
              <a:t>Job 41:22-29</a:t>
            </a:r>
            <a:r>
              <a:rPr lang="en" sz="2100" dirty="0">
                <a:solidFill>
                  <a:srgbClr val="FFFF00"/>
                </a:solidFill>
              </a:rPr>
              <a:t> </a:t>
            </a:r>
            <a:r>
              <a:rPr lang="en" sz="2100" i="1" dirty="0">
                <a:solidFill>
                  <a:schemeClr val="dk1"/>
                </a:solidFill>
              </a:rPr>
              <a:t>“Strength dwells in his neck, and sorrow dances before him. 23 The folds of his flesh are joined together; </a:t>
            </a:r>
            <a:r>
              <a:rPr lang="en" sz="2100" i="1" u="sng" dirty="0">
                <a:solidFill>
                  <a:schemeClr val="dk1"/>
                </a:solidFill>
              </a:rPr>
              <a:t>they are firm on him and cannot be moved</a:t>
            </a:r>
            <a:r>
              <a:rPr lang="en" sz="2100" i="1" dirty="0">
                <a:solidFill>
                  <a:schemeClr val="dk1"/>
                </a:solidFill>
              </a:rPr>
              <a:t>. 24 </a:t>
            </a:r>
            <a:r>
              <a:rPr lang="en" sz="2100" i="1" u="sng" dirty="0">
                <a:solidFill>
                  <a:schemeClr val="dk1"/>
                </a:solidFill>
              </a:rPr>
              <a:t>His heart is as hard as stone, even as hard as the lower millstone</a:t>
            </a:r>
            <a:r>
              <a:rPr lang="en" sz="2100" i="1" dirty="0">
                <a:solidFill>
                  <a:schemeClr val="dk1"/>
                </a:solidFill>
              </a:rPr>
              <a:t>. 25 When he raises himself up, the mighty are afraid; because of his crashings they are beside themselves. 26 Though the sword reaches him, it cannot avail; nor does spear, dart, or javelin. 27 </a:t>
            </a:r>
            <a:r>
              <a:rPr lang="en" sz="2100" i="1" u="sng" dirty="0">
                <a:solidFill>
                  <a:schemeClr val="dk1"/>
                </a:solidFill>
              </a:rPr>
              <a:t>He regards iron as straw, and bronze as rotten wood</a:t>
            </a:r>
            <a:r>
              <a:rPr lang="en" sz="2100" i="1" dirty="0">
                <a:solidFill>
                  <a:schemeClr val="dk1"/>
                </a:solidFill>
              </a:rPr>
              <a:t>. 28 The arrow cannot make him flee; slingstones become like stubble to him. 29 </a:t>
            </a:r>
            <a:r>
              <a:rPr lang="en" sz="2100" i="1" u="sng" dirty="0">
                <a:solidFill>
                  <a:schemeClr val="dk1"/>
                </a:solidFill>
              </a:rPr>
              <a:t>Darts are regarded as straw; he laughs at the threat of javelins</a:t>
            </a:r>
            <a:r>
              <a:rPr lang="en" sz="2100" i="1" dirty="0">
                <a:solidFill>
                  <a:schemeClr val="dk1"/>
                </a:solidFill>
              </a:rPr>
              <a:t>.”</a:t>
            </a:r>
            <a:endParaRPr sz="2100" i="1"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dirty="0">
                <a:solidFill>
                  <a:srgbClr val="00FFFF"/>
                </a:solidFill>
              </a:rPr>
              <a:t>AND MORE …</a:t>
            </a:r>
            <a:endParaRPr sz="5000" b="1" dirty="0">
              <a:solidFill>
                <a:srgbClr val="00FFFF"/>
              </a:solidFill>
            </a:endParaRPr>
          </a:p>
        </p:txBody>
      </p:sp>
      <p:sp>
        <p:nvSpPr>
          <p:cNvPr id="86" name="Google Shape;86;p18"/>
          <p:cNvSpPr txBox="1">
            <a:spLocks noGrp="1"/>
          </p:cNvSpPr>
          <p:nvPr>
            <p:ph type="subTitle" idx="1"/>
          </p:nvPr>
        </p:nvSpPr>
        <p:spPr>
          <a:xfrm>
            <a:off x="-154300" y="407425"/>
            <a:ext cx="9359700" cy="4736100"/>
          </a:xfrm>
          <a:prstGeom prst="rect">
            <a:avLst/>
          </a:prstGeom>
        </p:spPr>
        <p:txBody>
          <a:bodyPr spcFirstLastPara="1" wrap="square" lIns="91425" tIns="91425" rIns="91425" bIns="91425" anchor="t" anchorCtr="0">
            <a:noAutofit/>
          </a:bodyPr>
          <a:lstStyle/>
          <a:p>
            <a:pPr marL="457200" lvl="0" indent="0" algn="l" rtl="0">
              <a:lnSpc>
                <a:spcPct val="90000"/>
              </a:lnSpc>
              <a:spcBef>
                <a:spcPts val="0"/>
              </a:spcBef>
              <a:spcAft>
                <a:spcPts val="0"/>
              </a:spcAft>
              <a:buNone/>
            </a:pPr>
            <a:endParaRPr sz="2100" i="1" dirty="0">
              <a:solidFill>
                <a:schemeClr val="dk1"/>
              </a:solidFill>
            </a:endParaRPr>
          </a:p>
          <a:p>
            <a:pPr marL="0" lvl="0" indent="0" algn="l" rtl="0">
              <a:lnSpc>
                <a:spcPct val="90000"/>
              </a:lnSpc>
              <a:spcBef>
                <a:spcPts val="0"/>
              </a:spcBef>
              <a:spcAft>
                <a:spcPts val="0"/>
              </a:spcAft>
              <a:buNone/>
            </a:pPr>
            <a:endParaRPr sz="2100" dirty="0">
              <a:solidFill>
                <a:srgbClr val="FFFF00"/>
              </a:solidFill>
            </a:endParaRPr>
          </a:p>
        </p:txBody>
      </p:sp>
      <p:pic>
        <p:nvPicPr>
          <p:cNvPr id="87" name="Google Shape;87;p18"/>
          <p:cNvPicPr preferRelativeResize="0"/>
          <p:nvPr/>
        </p:nvPicPr>
        <p:blipFill>
          <a:blip r:embed="rId3">
            <a:alphaModFix/>
          </a:blip>
          <a:stretch>
            <a:fillRect/>
          </a:stretch>
        </p:blipFill>
        <p:spPr>
          <a:xfrm>
            <a:off x="1950475" y="483300"/>
            <a:ext cx="5251776" cy="4660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EYES AND BREATH OF FIRE</a:t>
            </a:r>
            <a:endParaRPr sz="5000" b="1">
              <a:solidFill>
                <a:srgbClr val="00FFFF"/>
              </a:solidFill>
            </a:endParaRPr>
          </a:p>
        </p:txBody>
      </p:sp>
      <p:sp>
        <p:nvSpPr>
          <p:cNvPr id="93" name="Google Shape;93;p19"/>
          <p:cNvSpPr txBox="1">
            <a:spLocks noGrp="1"/>
          </p:cNvSpPr>
          <p:nvPr>
            <p:ph type="subTitle" idx="1"/>
          </p:nvPr>
        </p:nvSpPr>
        <p:spPr>
          <a:xfrm>
            <a:off x="-66300" y="361400"/>
            <a:ext cx="9271800" cy="4782000"/>
          </a:xfrm>
          <a:prstGeom prst="rect">
            <a:avLst/>
          </a:prstGeom>
        </p:spPr>
        <p:txBody>
          <a:bodyPr spcFirstLastPara="1" wrap="square" lIns="91425" tIns="91425" rIns="91425" bIns="91425" anchor="t" anchorCtr="0">
            <a:noAutofit/>
          </a:bodyPr>
          <a:lstStyle/>
          <a:p>
            <a:pPr marL="457200" lvl="0" indent="-425450" algn="l" rtl="0">
              <a:lnSpc>
                <a:spcPct val="90000"/>
              </a:lnSpc>
              <a:spcBef>
                <a:spcPts val="0"/>
              </a:spcBef>
              <a:spcAft>
                <a:spcPts val="0"/>
              </a:spcAft>
              <a:buClr>
                <a:srgbClr val="FFFF00"/>
              </a:buClr>
              <a:buSzPts val="3100"/>
              <a:buChar char="●"/>
            </a:pPr>
            <a:r>
              <a:rPr lang="en" sz="3100" u="sng" dirty="0">
                <a:solidFill>
                  <a:srgbClr val="FFFF00"/>
                </a:solidFill>
              </a:rPr>
              <a:t>Job 41:18-21</a:t>
            </a:r>
            <a:r>
              <a:rPr lang="en" sz="3100" i="1" dirty="0">
                <a:solidFill>
                  <a:schemeClr val="dk1"/>
                </a:solidFill>
              </a:rPr>
              <a:t> “His sneezings flash forth light, and </a:t>
            </a:r>
            <a:r>
              <a:rPr lang="en" sz="3100" i="1" u="sng" dirty="0">
                <a:solidFill>
                  <a:schemeClr val="dk1"/>
                </a:solidFill>
              </a:rPr>
              <a:t>his eyes are like the eyelids of the morning</a:t>
            </a:r>
            <a:r>
              <a:rPr lang="en" sz="3100" i="1" dirty="0">
                <a:solidFill>
                  <a:schemeClr val="dk1"/>
                </a:solidFill>
              </a:rPr>
              <a:t>.19 Out of his mouth go burning lights; sparks of fire shoot out. 20 </a:t>
            </a:r>
            <a:r>
              <a:rPr lang="en" sz="3100" i="1" u="sng" dirty="0">
                <a:solidFill>
                  <a:schemeClr val="dk1"/>
                </a:solidFill>
              </a:rPr>
              <a:t>Smoke goes out of his nostrils, as from a boiling pot and burning rushes. 21 His breath kindles coals, and a flame goes out of his mouth</a:t>
            </a:r>
            <a:r>
              <a:rPr lang="en" sz="3100" i="1" dirty="0">
                <a:solidFill>
                  <a:schemeClr val="dk1"/>
                </a:solidFill>
              </a:rPr>
              <a:t>.”</a:t>
            </a:r>
            <a:endParaRPr sz="3100" i="1" dirty="0">
              <a:solidFill>
                <a:schemeClr val="dk1"/>
              </a:solidFill>
            </a:endParaRPr>
          </a:p>
          <a:p>
            <a:pPr marL="457200" lvl="0" indent="-425450" algn="l" rtl="0">
              <a:lnSpc>
                <a:spcPct val="90000"/>
              </a:lnSpc>
              <a:spcBef>
                <a:spcPts val="0"/>
              </a:spcBef>
              <a:spcAft>
                <a:spcPts val="0"/>
              </a:spcAft>
              <a:buClr>
                <a:srgbClr val="FFFF00"/>
              </a:buClr>
              <a:buSzPts val="3100"/>
              <a:buChar char="●"/>
            </a:pPr>
            <a:r>
              <a:rPr lang="en" sz="3100" u="sng" dirty="0">
                <a:solidFill>
                  <a:srgbClr val="FFFF00"/>
                </a:solidFill>
              </a:rPr>
              <a:t>Job 41:31-32</a:t>
            </a:r>
            <a:r>
              <a:rPr lang="en" sz="3100" i="1" dirty="0">
                <a:solidFill>
                  <a:schemeClr val="dk1"/>
                </a:solidFill>
              </a:rPr>
              <a:t> “</a:t>
            </a:r>
            <a:r>
              <a:rPr lang="en" sz="3100" i="1" u="sng" dirty="0">
                <a:solidFill>
                  <a:schemeClr val="dk1"/>
                </a:solidFill>
              </a:rPr>
              <a:t>He makes the deep boil like a pot; he makes the sea like a pot of ointment</a:t>
            </a:r>
            <a:r>
              <a:rPr lang="en" sz="3100" i="1" dirty="0">
                <a:solidFill>
                  <a:schemeClr val="dk1"/>
                </a:solidFill>
              </a:rPr>
              <a:t>. 32 He leaves a shining wake behind him; One would think the deep had white hair.”</a:t>
            </a:r>
            <a:endParaRPr sz="3100" i="1"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NO APPEASEMENT</a:t>
            </a:r>
            <a:endParaRPr sz="5000" b="1">
              <a:solidFill>
                <a:srgbClr val="00FFFF"/>
              </a:solidFill>
            </a:endParaRPr>
          </a:p>
        </p:txBody>
      </p:sp>
      <p:sp>
        <p:nvSpPr>
          <p:cNvPr id="99" name="Google Shape;99;p20"/>
          <p:cNvSpPr txBox="1">
            <a:spLocks noGrp="1"/>
          </p:cNvSpPr>
          <p:nvPr>
            <p:ph type="subTitle" idx="1"/>
          </p:nvPr>
        </p:nvSpPr>
        <p:spPr>
          <a:xfrm>
            <a:off x="-127225" y="368175"/>
            <a:ext cx="9332700" cy="4775400"/>
          </a:xfrm>
          <a:prstGeom prst="rect">
            <a:avLst/>
          </a:prstGeom>
        </p:spPr>
        <p:txBody>
          <a:bodyPr spcFirstLastPara="1" wrap="square" lIns="91425" tIns="91425" rIns="91425" bIns="91425" anchor="t" anchorCtr="0">
            <a:noAutofit/>
          </a:bodyPr>
          <a:lstStyle/>
          <a:p>
            <a:pPr marL="457200" lvl="0" indent="-393700" algn="l" rtl="0">
              <a:lnSpc>
                <a:spcPct val="90000"/>
              </a:lnSpc>
              <a:spcBef>
                <a:spcPts val="0"/>
              </a:spcBef>
              <a:spcAft>
                <a:spcPts val="0"/>
              </a:spcAft>
              <a:buClr>
                <a:srgbClr val="FFFF00"/>
              </a:buClr>
              <a:buSzPts val="2600"/>
              <a:buChar char="●"/>
            </a:pPr>
            <a:r>
              <a:rPr lang="en" sz="2600" u="sng" dirty="0">
                <a:solidFill>
                  <a:srgbClr val="FFFF00"/>
                </a:solidFill>
              </a:rPr>
              <a:t>Job 41:1-9</a:t>
            </a:r>
            <a:r>
              <a:rPr lang="en" sz="2600" i="1" dirty="0">
                <a:solidFill>
                  <a:srgbClr val="FFFF00"/>
                </a:solidFill>
              </a:rPr>
              <a:t> </a:t>
            </a:r>
            <a:r>
              <a:rPr lang="en" sz="2600" i="1" dirty="0">
                <a:solidFill>
                  <a:schemeClr val="dk1"/>
                </a:solidFill>
              </a:rPr>
              <a:t>“Can you draw out Leviathan with a hook, or snare his tongue with a line which you lower? 2 Can you put a reed through his nose, or pierce his jaw with a hook? 3 </a:t>
            </a:r>
            <a:r>
              <a:rPr lang="en" sz="2600" i="1" u="sng" dirty="0">
                <a:solidFill>
                  <a:schemeClr val="dk1"/>
                </a:solidFill>
              </a:rPr>
              <a:t>Will he make  many supplications to you?  Will he speak softly to you? 4 Will he make a covenant with you? Will you take him as a servant forever? 5 Will you play with him as with a bird, or will you leash him for your maidens? 6 Will your companions make a banquet of him? Will they apportion him among the merchants</a:t>
            </a:r>
            <a:r>
              <a:rPr lang="en" sz="2600" i="1" dirty="0">
                <a:solidFill>
                  <a:schemeClr val="dk1"/>
                </a:solidFill>
              </a:rPr>
              <a:t>? 7 Can you fill his skin with harpoons, or his head with fishing spears? 8 Lay your hand on him; remember the battle - Never do it again! 9 Indeed, </a:t>
            </a:r>
            <a:r>
              <a:rPr lang="en" sz="2600" i="1" u="sng" dirty="0">
                <a:solidFill>
                  <a:schemeClr val="dk1"/>
                </a:solidFill>
              </a:rPr>
              <a:t>any hope of overcoming him is false</a:t>
            </a:r>
            <a:r>
              <a:rPr lang="en" sz="2600" i="1" dirty="0">
                <a:solidFill>
                  <a:schemeClr val="dk1"/>
                </a:solidFill>
              </a:rPr>
              <a:t>; Shall one not be overwhelmed at the sight of him?”</a:t>
            </a:r>
            <a:endParaRPr sz="2600" i="1"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ctrTitle"/>
          </p:nvPr>
        </p:nvSpPr>
        <p:spPr>
          <a:xfrm>
            <a:off x="-66325" y="0"/>
            <a:ext cx="92718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00FFFF"/>
                </a:solidFill>
              </a:rPr>
              <a:t>NO FEAR IN HIM - UNIQUE</a:t>
            </a:r>
            <a:endParaRPr sz="5000" b="1">
              <a:solidFill>
                <a:srgbClr val="00FFFF"/>
              </a:solidFill>
            </a:endParaRPr>
          </a:p>
        </p:txBody>
      </p:sp>
      <p:sp>
        <p:nvSpPr>
          <p:cNvPr id="105" name="Google Shape;105;p21"/>
          <p:cNvSpPr txBox="1">
            <a:spLocks noGrp="1"/>
          </p:cNvSpPr>
          <p:nvPr>
            <p:ph type="subTitle" idx="1"/>
          </p:nvPr>
        </p:nvSpPr>
        <p:spPr>
          <a:xfrm>
            <a:off x="-127225" y="422300"/>
            <a:ext cx="9332700" cy="4721400"/>
          </a:xfrm>
          <a:prstGeom prst="rect">
            <a:avLst/>
          </a:prstGeom>
        </p:spPr>
        <p:txBody>
          <a:bodyPr spcFirstLastPara="1" wrap="square" lIns="91425" tIns="91425" rIns="91425" bIns="91425" anchor="t" anchorCtr="0">
            <a:noAutofit/>
          </a:bodyPr>
          <a:lstStyle/>
          <a:p>
            <a:pPr marL="457200" lvl="0" indent="-361950" algn="l" rtl="0">
              <a:lnSpc>
                <a:spcPct val="90000"/>
              </a:lnSpc>
              <a:spcBef>
                <a:spcPts val="0"/>
              </a:spcBef>
              <a:spcAft>
                <a:spcPts val="0"/>
              </a:spcAft>
              <a:buClr>
                <a:srgbClr val="FFFF00"/>
              </a:buClr>
              <a:buSzPts val="2100"/>
              <a:buChar char="●"/>
            </a:pPr>
            <a:r>
              <a:rPr lang="en" sz="2100" u="sng" dirty="0">
                <a:solidFill>
                  <a:srgbClr val="FFFF00"/>
                </a:solidFill>
              </a:rPr>
              <a:t>Job 41:33-34</a:t>
            </a:r>
            <a:r>
              <a:rPr lang="en" sz="2100" i="1" dirty="0">
                <a:solidFill>
                  <a:schemeClr val="dk1"/>
                </a:solidFill>
              </a:rPr>
              <a:t> “</a:t>
            </a:r>
            <a:r>
              <a:rPr lang="en" sz="2100" i="1" u="sng" dirty="0">
                <a:solidFill>
                  <a:schemeClr val="dk1"/>
                </a:solidFill>
              </a:rPr>
              <a:t>On earth there is nothing like him, which is made without fear</a:t>
            </a:r>
            <a:r>
              <a:rPr lang="en" sz="2100" i="1" dirty="0">
                <a:solidFill>
                  <a:schemeClr val="dk1"/>
                </a:solidFill>
              </a:rPr>
              <a:t>. 34 He beholds every high thing; </a:t>
            </a:r>
            <a:r>
              <a:rPr lang="en" sz="2100" i="1" u="sng" dirty="0">
                <a:solidFill>
                  <a:schemeClr val="dk1"/>
                </a:solidFill>
              </a:rPr>
              <a:t>he is king over all the children of pride</a:t>
            </a:r>
            <a:r>
              <a:rPr lang="en" sz="2100" i="1" dirty="0">
                <a:solidFill>
                  <a:schemeClr val="dk1"/>
                </a:solidFill>
              </a:rPr>
              <a:t>.”</a:t>
            </a:r>
            <a:endParaRPr sz="2100" i="1" dirty="0">
              <a:solidFill>
                <a:schemeClr val="dk1"/>
              </a:solidFill>
            </a:endParaRPr>
          </a:p>
          <a:p>
            <a:pPr marL="457200" lvl="0" indent="-361950" algn="l" rtl="0">
              <a:lnSpc>
                <a:spcPct val="90000"/>
              </a:lnSpc>
              <a:spcBef>
                <a:spcPts val="0"/>
              </a:spcBef>
              <a:spcAft>
                <a:spcPts val="0"/>
              </a:spcAft>
              <a:buClr>
                <a:srgbClr val="FFFF00"/>
              </a:buClr>
              <a:buSzPts val="2100"/>
              <a:buChar char="●"/>
            </a:pPr>
            <a:r>
              <a:rPr lang="en" sz="2100" dirty="0">
                <a:solidFill>
                  <a:srgbClr val="FFFF00"/>
                </a:solidFill>
              </a:rPr>
              <a:t>Why does God tell Job that there is no other creature like Leviathan on the earth, which is made without fear?</a:t>
            </a:r>
            <a:endParaRPr sz="2100" dirty="0">
              <a:solidFill>
                <a:srgbClr val="FFFF00"/>
              </a:solidFill>
            </a:endParaRPr>
          </a:p>
          <a:p>
            <a:pPr marL="457200" lvl="0" indent="-361950" algn="l" rtl="0">
              <a:lnSpc>
                <a:spcPct val="90000"/>
              </a:lnSpc>
              <a:spcBef>
                <a:spcPts val="0"/>
              </a:spcBef>
              <a:spcAft>
                <a:spcPts val="0"/>
              </a:spcAft>
              <a:buClr>
                <a:srgbClr val="FFFF00"/>
              </a:buClr>
              <a:buSzPts val="2100"/>
              <a:buChar char="●"/>
            </a:pPr>
            <a:r>
              <a:rPr lang="en" sz="2100" u="sng" dirty="0">
                <a:solidFill>
                  <a:srgbClr val="FFFF00"/>
                </a:solidFill>
              </a:rPr>
              <a:t>Gen.9:2</a:t>
            </a:r>
            <a:r>
              <a:rPr lang="en" sz="2100" dirty="0">
                <a:solidFill>
                  <a:srgbClr val="FFFF00"/>
                </a:solidFill>
              </a:rPr>
              <a:t> </a:t>
            </a:r>
            <a:r>
              <a:rPr lang="en" sz="2100" i="1" dirty="0">
                <a:solidFill>
                  <a:schemeClr val="dk1"/>
                </a:solidFill>
              </a:rPr>
              <a:t>“And the fear of you </a:t>
            </a:r>
            <a:r>
              <a:rPr lang="en" sz="2100" dirty="0">
                <a:solidFill>
                  <a:srgbClr val="00FFFF"/>
                </a:solidFill>
              </a:rPr>
              <a:t>(mankind)</a:t>
            </a:r>
            <a:r>
              <a:rPr lang="en" sz="2100" i="1" dirty="0">
                <a:solidFill>
                  <a:schemeClr val="dk1"/>
                </a:solidFill>
              </a:rPr>
              <a:t> and the dread of you shall be on every beast of the earth, on every bird of the air, on all that move on the earth, and on all the fish of the sea. </a:t>
            </a:r>
            <a:r>
              <a:rPr lang="en" sz="2100" i="1" u="sng" dirty="0">
                <a:solidFill>
                  <a:schemeClr val="dk1"/>
                </a:solidFill>
              </a:rPr>
              <a:t>They are given into your hand</a:t>
            </a:r>
            <a:r>
              <a:rPr lang="en" sz="2100" i="1" dirty="0">
                <a:solidFill>
                  <a:schemeClr val="dk1"/>
                </a:solidFill>
              </a:rPr>
              <a:t>.”  </a:t>
            </a:r>
            <a:r>
              <a:rPr lang="en" sz="2100" dirty="0">
                <a:solidFill>
                  <a:srgbClr val="FFFF00"/>
                </a:solidFill>
              </a:rPr>
              <a:t>Animal-kind, after the flood, was given an innate fear of man, for our protection and to keep THEM subservient to US.</a:t>
            </a:r>
            <a:endParaRPr sz="2100" dirty="0">
              <a:solidFill>
                <a:srgbClr val="FFFF00"/>
              </a:solidFill>
            </a:endParaRPr>
          </a:p>
          <a:p>
            <a:pPr marL="457200" lvl="0" indent="-361950" algn="l" rtl="0">
              <a:lnSpc>
                <a:spcPct val="90000"/>
              </a:lnSpc>
              <a:spcBef>
                <a:spcPts val="0"/>
              </a:spcBef>
              <a:spcAft>
                <a:spcPts val="0"/>
              </a:spcAft>
              <a:buClr>
                <a:srgbClr val="FFFF00"/>
              </a:buClr>
              <a:buSzPts val="2100"/>
              <a:buChar char="●"/>
            </a:pPr>
            <a:r>
              <a:rPr lang="en" sz="2100" u="sng" dirty="0">
                <a:solidFill>
                  <a:srgbClr val="FFFF00"/>
                </a:solidFill>
              </a:rPr>
              <a:t>Js.3:7</a:t>
            </a:r>
            <a:r>
              <a:rPr lang="en" sz="2100" dirty="0">
                <a:solidFill>
                  <a:schemeClr val="dk1"/>
                </a:solidFill>
              </a:rPr>
              <a:t> </a:t>
            </a:r>
            <a:r>
              <a:rPr lang="en" sz="2100" i="1" dirty="0">
                <a:solidFill>
                  <a:schemeClr val="dk1"/>
                </a:solidFill>
              </a:rPr>
              <a:t>“For every kind of beast and bird, of reptile and creature of the sea, is tamed and has been tamed by mankind.”</a:t>
            </a:r>
            <a:endParaRPr sz="2100" i="1" dirty="0">
              <a:solidFill>
                <a:schemeClr val="dk1"/>
              </a:solidFill>
            </a:endParaRPr>
          </a:p>
          <a:p>
            <a:pPr marL="457200" lvl="0" indent="-361950" algn="l" rtl="0">
              <a:lnSpc>
                <a:spcPct val="90000"/>
              </a:lnSpc>
              <a:spcBef>
                <a:spcPts val="0"/>
              </a:spcBef>
              <a:spcAft>
                <a:spcPts val="0"/>
              </a:spcAft>
              <a:buClr>
                <a:srgbClr val="00FFFF"/>
              </a:buClr>
              <a:buSzPts val="2100"/>
              <a:buChar char="●"/>
            </a:pPr>
            <a:r>
              <a:rPr lang="en" sz="2100" dirty="0">
                <a:solidFill>
                  <a:srgbClr val="00FFFF"/>
                </a:solidFill>
              </a:rPr>
              <a:t>EXCEPT one - which God made WITHOUT fear.  But why?  Why leave one giant sea serpent out there in the ocean, frightening people for centuries?  What are the lessons that Job AND WE are to learn from Leviathan?</a:t>
            </a:r>
            <a:endParaRPr sz="2100" dirty="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2218</Words>
  <Application>Microsoft Office PowerPoint</Application>
  <PresentationFormat>On-screen Show (16:9)</PresentationFormat>
  <Paragraphs>65</Paragraphs>
  <Slides>18</Slides>
  <Notes>18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18</vt:i4>
      </vt:variant>
    </vt:vector>
  </HeadingPairs>
  <TitlesOfParts>
    <vt:vector size="20" baseType="lpstr">
      <vt:lpstr>Arial</vt:lpstr>
      <vt:lpstr>Simple Dark</vt:lpstr>
      <vt:lpstr>The OTHER serpent</vt:lpstr>
      <vt:lpstr>LEVIATHAN!</vt:lpstr>
      <vt:lpstr>DREAMS AND NIGHTMARES</vt:lpstr>
      <vt:lpstr>BACKGROUND …</vt:lpstr>
      <vt:lpstr>INDESTRUCTIBLE</vt:lpstr>
      <vt:lpstr>AND MORE …</vt:lpstr>
      <vt:lpstr>EYES AND BREATH OF FIRE</vt:lpstr>
      <vt:lpstr>NO APPEASEMENT</vt:lpstr>
      <vt:lpstr>NO FEAR IN HIM - UNIQUE</vt:lpstr>
      <vt:lpstr>WHO MADE LEVIATHAN?!</vt:lpstr>
      <vt:lpstr>LEVIATHAN FEARED GOD!</vt:lpstr>
      <vt:lpstr>WHERE IS OUR FEAR OF GOD?</vt:lpstr>
      <vt:lpstr>STORM OR STORM-KILLER?</vt:lpstr>
      <vt:lpstr>OUR FEARS TODAY …</vt:lpstr>
      <vt:lpstr>WHEN YOU ARE AFRAID …</vt:lpstr>
      <vt:lpstr>WHEN YOU ARE IMPRESSED</vt:lpstr>
      <vt:lpstr>WHEN YOU ARE IN AWE …</vt:lpstr>
      <vt:lpstr>THERE IS A CREATOR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OTHER serpent</dc:title>
  <dc:creator>Eric Bridge</dc:creator>
  <cp:lastModifiedBy>Eric Bridge</cp:lastModifiedBy>
  <cp:revision>1</cp:revision>
  <dcterms:modified xsi:type="dcterms:W3CDTF">2024-01-07T05:21:40Z</dcterms:modified>
</cp:coreProperties>
</file>