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horzBarState="maximized">
    <p:restoredLeft sz="0" autoAdjust="0"/>
    <p:restoredTop sz="97386" autoAdjust="0"/>
  </p:normalViewPr>
  <p:slideViewPr>
    <p:cSldViewPr snapToGrid="0">
      <p:cViewPr varScale="1">
        <p:scale>
          <a:sx n="210" d="100"/>
          <a:sy n="210" d="100"/>
        </p:scale>
        <p:origin x="4014" y="18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b114652abf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b114652abf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b114652abf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b114652abf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b114652abf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b114652abf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g2b114652abf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4" name="Google Shape;124;g2b114652abf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2b114652abf_0_1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2b114652abf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b114652abf_0_4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b114652abf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b114652abf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b114652abf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b114652abf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b114652abf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b114652abf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b114652abf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b114652abf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b114652abf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b114652abf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b114652abf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b114652abf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b114652abf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b114652abf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b114652abf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11262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sz="6000" b="1">
                <a:solidFill>
                  <a:srgbClr val="00FFFF"/>
                </a:solidFill>
              </a:rPr>
              <a:t>One more day</a:t>
            </a:r>
            <a:endParaRPr sz="6000" b="1">
              <a:solidFill>
                <a:srgbClr val="00FFFF"/>
              </a:solidFill>
            </a:endParaRPr>
          </a:p>
        </p:txBody>
      </p:sp>
      <p:sp>
        <p:nvSpPr>
          <p:cNvPr id="55" name="Google Shape;55;p13"/>
          <p:cNvSpPr txBox="1">
            <a:spLocks noGrp="1"/>
          </p:cNvSpPr>
          <p:nvPr>
            <p:ph type="subTitle" idx="1"/>
          </p:nvPr>
        </p:nvSpPr>
        <p:spPr>
          <a:xfrm>
            <a:off x="-46025" y="1126200"/>
            <a:ext cx="9224400" cy="4017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000" u="sng">
                <a:solidFill>
                  <a:srgbClr val="FFFF00"/>
                </a:solidFill>
              </a:rPr>
              <a:t>John 13:1</a:t>
            </a:r>
            <a:r>
              <a:rPr lang="en" sz="4000">
                <a:solidFill>
                  <a:schemeClr val="dk1"/>
                </a:solidFill>
              </a:rPr>
              <a:t> </a:t>
            </a:r>
            <a:r>
              <a:rPr lang="en" sz="4000">
                <a:solidFill>
                  <a:srgbClr val="00FFFF"/>
                </a:solidFill>
              </a:rPr>
              <a:t>(NKJV)</a:t>
            </a:r>
            <a:r>
              <a:rPr lang="en" sz="4000">
                <a:solidFill>
                  <a:schemeClr val="dk1"/>
                </a:solidFill>
              </a:rPr>
              <a:t> </a:t>
            </a:r>
            <a:r>
              <a:rPr lang="en" sz="4000" i="1">
                <a:solidFill>
                  <a:schemeClr val="dk1"/>
                </a:solidFill>
              </a:rPr>
              <a:t>“Now before the Feast of the Passover, </a:t>
            </a:r>
            <a:r>
              <a:rPr lang="en" sz="4000" i="1" u="sng">
                <a:solidFill>
                  <a:schemeClr val="dk1"/>
                </a:solidFill>
              </a:rPr>
              <a:t>when Jesus knew that His hour had come</a:t>
            </a:r>
            <a:r>
              <a:rPr lang="en" sz="4000" i="1">
                <a:solidFill>
                  <a:schemeClr val="dk1"/>
                </a:solidFill>
              </a:rPr>
              <a:t> that He should depart from this world to the Father, having loved His own who were in the world, </a:t>
            </a:r>
            <a:r>
              <a:rPr lang="en" sz="4000" i="1" u="sng">
                <a:solidFill>
                  <a:schemeClr val="dk1"/>
                </a:solidFill>
              </a:rPr>
              <a:t>He loved them to the end</a:t>
            </a:r>
            <a:r>
              <a:rPr lang="en" sz="4000" i="1">
                <a:solidFill>
                  <a:schemeClr val="dk1"/>
                </a:solidFill>
              </a:rPr>
              <a:t>.”</a:t>
            </a:r>
            <a:endParaRPr sz="40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20475" y="0"/>
            <a:ext cx="9380100" cy="441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700" b="1">
                <a:solidFill>
                  <a:srgbClr val="00FFFF"/>
                </a:solidFill>
              </a:rPr>
              <a:t>Forgive those who wronged you</a:t>
            </a:r>
            <a:endParaRPr sz="4700" b="1">
              <a:solidFill>
                <a:srgbClr val="00FFFF"/>
              </a:solidFill>
            </a:endParaRPr>
          </a:p>
        </p:txBody>
      </p:sp>
      <p:sp>
        <p:nvSpPr>
          <p:cNvPr id="109" name="Google Shape;109;p22"/>
          <p:cNvSpPr txBox="1">
            <a:spLocks noGrp="1"/>
          </p:cNvSpPr>
          <p:nvPr>
            <p:ph type="subTitle" idx="1"/>
          </p:nvPr>
        </p:nvSpPr>
        <p:spPr>
          <a:xfrm>
            <a:off x="-186519" y="441300"/>
            <a:ext cx="9378644" cy="4702800"/>
          </a:xfrm>
          <a:prstGeom prst="rect">
            <a:avLst/>
          </a:prstGeom>
        </p:spPr>
        <p:txBody>
          <a:bodyPr spcFirstLastPara="1" wrap="square" lIns="91425" tIns="91425" rIns="91425" bIns="91425" anchor="t" anchorCtr="0">
            <a:noAutofit/>
          </a:bodyPr>
          <a:lstStyle/>
          <a:p>
            <a:pPr marL="457200" lvl="0" indent="-393700" algn="l" rtl="0">
              <a:spcBef>
                <a:spcPts val="0"/>
              </a:spcBef>
              <a:spcAft>
                <a:spcPts val="0"/>
              </a:spcAft>
              <a:buClr>
                <a:srgbClr val="FFFF00"/>
              </a:buClr>
              <a:buSzPts val="2600"/>
              <a:buChar char="●"/>
            </a:pPr>
            <a:r>
              <a:rPr lang="en" sz="2600" u="sng" dirty="0">
                <a:solidFill>
                  <a:srgbClr val="FFFF00"/>
                </a:solidFill>
              </a:rPr>
              <a:t>Luke 22:49-51</a:t>
            </a:r>
            <a:r>
              <a:rPr lang="en" sz="2600" i="1" dirty="0">
                <a:solidFill>
                  <a:schemeClr val="dk1"/>
                </a:solidFill>
              </a:rPr>
              <a:t> “When those around Him saw what was going to happen, they said to Him, “Lord, shall we strike with the sword?” 50 And one of them struck the servant of the high priest and cut off his right ear. 51 But Jesus answered and said, “Permit even this.” And He touched his ear and healed him.”</a:t>
            </a:r>
            <a:endParaRPr sz="2600" i="1" dirty="0">
              <a:solidFill>
                <a:schemeClr val="dk1"/>
              </a:solidFill>
            </a:endParaRPr>
          </a:p>
          <a:p>
            <a:pPr marL="457200" lvl="0" indent="-393700" algn="l" rtl="0">
              <a:spcBef>
                <a:spcPts val="0"/>
              </a:spcBef>
              <a:spcAft>
                <a:spcPts val="0"/>
              </a:spcAft>
              <a:buClr>
                <a:srgbClr val="FFFF00"/>
              </a:buClr>
              <a:buSzPts val="2600"/>
              <a:buChar char="●"/>
            </a:pPr>
            <a:r>
              <a:rPr lang="en" sz="2600" u="sng" dirty="0">
                <a:solidFill>
                  <a:srgbClr val="FFFF00"/>
                </a:solidFill>
              </a:rPr>
              <a:t>Luke 23:33-34</a:t>
            </a:r>
            <a:r>
              <a:rPr lang="en" sz="2600" i="1" dirty="0">
                <a:solidFill>
                  <a:schemeClr val="dk1"/>
                </a:solidFill>
              </a:rPr>
              <a:t> “And when they had come to the place called Calvary, there they crucified Him, and the criminals, one on the right hand and the other on the left. 34 Then Jesus said, “Father, forgive them, for they do not know what they do.”And they divided His garments and cast lots.”</a:t>
            </a:r>
            <a:endParaRPr sz="26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20475" y="0"/>
            <a:ext cx="9380100" cy="50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Be assured of the joy ahead!</a:t>
            </a:r>
            <a:endParaRPr sz="4900" b="1">
              <a:solidFill>
                <a:srgbClr val="00FFFF"/>
              </a:solidFill>
            </a:endParaRPr>
          </a:p>
        </p:txBody>
      </p:sp>
      <p:sp>
        <p:nvSpPr>
          <p:cNvPr id="115" name="Google Shape;115;p23"/>
          <p:cNvSpPr txBox="1">
            <a:spLocks noGrp="1"/>
          </p:cNvSpPr>
          <p:nvPr>
            <p:ph type="subTitle" idx="1"/>
          </p:nvPr>
        </p:nvSpPr>
        <p:spPr>
          <a:xfrm>
            <a:off x="-120475" y="475100"/>
            <a:ext cx="9325800" cy="46689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u="sng">
                <a:solidFill>
                  <a:srgbClr val="FFFF00"/>
                </a:solidFill>
              </a:rPr>
              <a:t>Jn.13:2-3</a:t>
            </a:r>
            <a:r>
              <a:rPr lang="en" sz="2500">
                <a:solidFill>
                  <a:srgbClr val="FFFF00"/>
                </a:solidFill>
              </a:rPr>
              <a:t> </a:t>
            </a:r>
            <a:r>
              <a:rPr lang="en" sz="2500" i="1">
                <a:solidFill>
                  <a:schemeClr val="dk1"/>
                </a:solidFill>
              </a:rPr>
              <a:t>“And supper being ended, the devil having already put it into the heart of Judas Iscariot, Simon’s son, to betray Him, 3 Jesus, knowing that the Father had given all things into His hands, and that He had come from God and was going to God,”</a:t>
            </a:r>
            <a:endParaRPr sz="2500" i="1">
              <a:solidFill>
                <a:schemeClr val="dk1"/>
              </a:solidFill>
            </a:endParaRPr>
          </a:p>
          <a:p>
            <a:pPr marL="457200" lvl="0" indent="-387350" algn="l" rtl="0">
              <a:spcBef>
                <a:spcPts val="0"/>
              </a:spcBef>
              <a:spcAft>
                <a:spcPts val="0"/>
              </a:spcAft>
              <a:buClr>
                <a:srgbClr val="FFFF00"/>
              </a:buClr>
              <a:buSzPts val="2500"/>
              <a:buChar char="●"/>
            </a:pPr>
            <a:r>
              <a:rPr lang="en" sz="2500" u="sng">
                <a:solidFill>
                  <a:srgbClr val="FFFF00"/>
                </a:solidFill>
              </a:rPr>
              <a:t>Heb.12:1-2</a:t>
            </a:r>
            <a:r>
              <a:rPr lang="en" sz="2500">
                <a:solidFill>
                  <a:srgbClr val="FFFF00"/>
                </a:solidFill>
              </a:rPr>
              <a:t> </a:t>
            </a:r>
            <a:r>
              <a:rPr lang="en" sz="2500" i="1">
                <a:solidFill>
                  <a:schemeClr val="dk1"/>
                </a:solidFill>
              </a:rPr>
              <a:t>“Therefore we also, since we are surrounded by so great a cloud of witnesses, let us lay aside every weight, and the sin which so easily ensnares us, and let us run with endurance the race that is set before us, 2 looking unto Jesus, the author and finisher of our faith, who for the joy that was set before Him endured the cross, despising the shame, and has sat down at the right hand of the throne of God.”</a:t>
            </a:r>
            <a:endParaRPr sz="25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20475" y="0"/>
            <a:ext cx="9380100" cy="50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Leave a powerful example</a:t>
            </a:r>
            <a:endParaRPr sz="5000" b="1">
              <a:solidFill>
                <a:srgbClr val="00FFFF"/>
              </a:solidFill>
            </a:endParaRPr>
          </a:p>
        </p:txBody>
      </p:sp>
      <p:sp>
        <p:nvSpPr>
          <p:cNvPr id="121" name="Google Shape;121;p24"/>
          <p:cNvSpPr txBox="1">
            <a:spLocks noGrp="1"/>
          </p:cNvSpPr>
          <p:nvPr>
            <p:ph type="subTitle" idx="1"/>
          </p:nvPr>
        </p:nvSpPr>
        <p:spPr>
          <a:xfrm>
            <a:off x="-120475" y="475100"/>
            <a:ext cx="9325800" cy="466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Jn.18:3-5</a:t>
            </a:r>
            <a:r>
              <a:rPr lang="en" sz="2000">
                <a:solidFill>
                  <a:srgbClr val="FFFF00"/>
                </a:solidFill>
              </a:rPr>
              <a:t> </a:t>
            </a:r>
            <a:r>
              <a:rPr lang="en" sz="2000" i="1">
                <a:solidFill>
                  <a:schemeClr val="dk1"/>
                </a:solidFill>
              </a:rPr>
              <a:t>“Then Judas, having received a detachment of troops, and officers from the chief priests and Pharisees, came there with lanterns, torches, and weapons. 4 Jesus therefore, knowing all things that would come upon Him, went forward and said to them, “Whom are you seeking?” 5 They answered Him, “Jesus of Nazareth.”Jesus said to them, “I am He.” And Judas, who betrayed Him, also stood with them.”</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Luke 23:27-28</a:t>
            </a:r>
            <a:r>
              <a:rPr lang="en" sz="2000">
                <a:solidFill>
                  <a:srgbClr val="FFFF00"/>
                </a:solidFill>
              </a:rPr>
              <a:t> </a:t>
            </a:r>
            <a:r>
              <a:rPr lang="en" sz="2000" i="1">
                <a:solidFill>
                  <a:schemeClr val="dk1"/>
                </a:solidFill>
              </a:rPr>
              <a:t>“And a great multitude of the people followed Him, and women who also mourned and lamented Him. 28 But Jesus, turning to them, said, “Daughters of Jerusalem, do not weep for Me, but weep for yourselves and for your children.”</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1 Pet.2:21-23</a:t>
            </a:r>
            <a:r>
              <a:rPr lang="en" sz="2000">
                <a:solidFill>
                  <a:srgbClr val="FFFF00"/>
                </a:solidFill>
              </a:rPr>
              <a:t> </a:t>
            </a:r>
            <a:r>
              <a:rPr lang="en" sz="2000" i="1">
                <a:solidFill>
                  <a:schemeClr val="dk1"/>
                </a:solidFill>
              </a:rPr>
              <a:t>“For to this you were called, because Christ also suffered for us, leaving us an example, that you should follow His steps: 22 “Who committed no sin, nor was deceit found in His mouth”; 23 who, when He was reviled, did not revile in return; when He suffered, He did not threaten, but committed Himself to Him who judges righteously;”</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5"/>
          <p:cNvSpPr txBox="1">
            <a:spLocks noGrp="1"/>
          </p:cNvSpPr>
          <p:nvPr>
            <p:ph type="ctrTitle"/>
          </p:nvPr>
        </p:nvSpPr>
        <p:spPr>
          <a:xfrm>
            <a:off x="-120475" y="0"/>
            <a:ext cx="9380100" cy="50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Is it really about dying?</a:t>
            </a:r>
            <a:endParaRPr sz="5000" b="1">
              <a:solidFill>
                <a:srgbClr val="00FFFF"/>
              </a:solidFill>
            </a:endParaRPr>
          </a:p>
        </p:txBody>
      </p:sp>
      <p:sp>
        <p:nvSpPr>
          <p:cNvPr id="127" name="Google Shape;127;p25"/>
          <p:cNvSpPr txBox="1">
            <a:spLocks noGrp="1"/>
          </p:cNvSpPr>
          <p:nvPr>
            <p:ph type="subTitle" idx="1"/>
          </p:nvPr>
        </p:nvSpPr>
        <p:spPr>
          <a:xfrm>
            <a:off x="-120475" y="475100"/>
            <a:ext cx="9325800" cy="46689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u="sng">
                <a:solidFill>
                  <a:srgbClr val="FFFF00"/>
                </a:solidFill>
              </a:rPr>
              <a:t>I Pet.4:1-2</a:t>
            </a:r>
            <a:r>
              <a:rPr lang="en" sz="2300">
                <a:solidFill>
                  <a:srgbClr val="FFFF00"/>
                </a:solidFill>
              </a:rPr>
              <a:t> </a:t>
            </a:r>
            <a:r>
              <a:rPr lang="en" sz="2300" i="1">
                <a:solidFill>
                  <a:schemeClr val="dk1"/>
                </a:solidFill>
              </a:rPr>
              <a:t>“Therefore, since Christ suffered for us in the flesh, arm yourselves also with the same mind, for he who has suffered in the flesh has ceased from sin, 2 that he no longer should live the rest of his time in the flesh for the lusts of men, but for the will of God.”</a:t>
            </a:r>
            <a:endParaRPr sz="2300" i="1">
              <a:solidFill>
                <a:schemeClr val="dk1"/>
              </a:solidFill>
            </a:endParaRPr>
          </a:p>
          <a:p>
            <a:pPr marL="457200" lvl="0" indent="-374650" algn="l" rtl="0">
              <a:spcBef>
                <a:spcPts val="0"/>
              </a:spcBef>
              <a:spcAft>
                <a:spcPts val="0"/>
              </a:spcAft>
              <a:buClr>
                <a:srgbClr val="FFFF00"/>
              </a:buClr>
              <a:buSzPts val="2300"/>
              <a:buChar char="●"/>
            </a:pPr>
            <a:r>
              <a:rPr lang="en" sz="2300">
                <a:solidFill>
                  <a:srgbClr val="FFFF00"/>
                </a:solidFill>
              </a:rPr>
              <a:t>We have seen in this lesson how much Jesus accomplished, how much He did for others, in just ONE day - the day of His death.</a:t>
            </a:r>
            <a:endParaRPr sz="2300">
              <a:solidFill>
                <a:srgbClr val="FFFF00"/>
              </a:solidFill>
            </a:endParaRPr>
          </a:p>
          <a:p>
            <a:pPr marL="457200" lvl="0" indent="-374650" algn="l" rtl="0">
              <a:spcBef>
                <a:spcPts val="0"/>
              </a:spcBef>
              <a:spcAft>
                <a:spcPts val="0"/>
              </a:spcAft>
              <a:buClr>
                <a:srgbClr val="00FFFF"/>
              </a:buClr>
              <a:buSzPts val="2300"/>
              <a:buChar char="●"/>
            </a:pPr>
            <a:r>
              <a:rPr lang="en" sz="2300">
                <a:solidFill>
                  <a:srgbClr val="00FFFF"/>
                </a:solidFill>
              </a:rPr>
              <a:t>But here’s the most amazing part.  Jesus knew EXACTLY when He was going to die.  So did He waste His OTHER days with those trivial and personal desires that we spend our time on?  Of course not.  Instead, the way He lived His LAST DAY here was the same way He lived ALL His days!</a:t>
            </a:r>
            <a:endParaRPr sz="2300">
              <a:solidFill>
                <a:srgbClr val="00FFFF"/>
              </a:solidFill>
            </a:endParaRPr>
          </a:p>
          <a:p>
            <a:pPr marL="457200" lvl="0" indent="-374650" algn="l" rtl="0">
              <a:spcBef>
                <a:spcPts val="0"/>
              </a:spcBef>
              <a:spcAft>
                <a:spcPts val="0"/>
              </a:spcAft>
              <a:buClr>
                <a:schemeClr val="dk1"/>
              </a:buClr>
              <a:buSzPts val="2300"/>
              <a:buChar char="●"/>
            </a:pPr>
            <a:r>
              <a:rPr lang="en" sz="2300">
                <a:solidFill>
                  <a:schemeClr val="dk1"/>
                </a:solidFill>
              </a:rPr>
              <a:t>And THAT is the true lesson for us all.  Was Jesus showing us how to die, or was He showing us how to LIVE?</a:t>
            </a:r>
            <a:endParaRPr sz="230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6"/>
          <p:cNvSpPr txBox="1">
            <a:spLocks noGrp="1"/>
          </p:cNvSpPr>
          <p:nvPr>
            <p:ph type="ctrTitle"/>
          </p:nvPr>
        </p:nvSpPr>
        <p:spPr>
          <a:xfrm>
            <a:off x="-120475" y="0"/>
            <a:ext cx="9380100" cy="50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Do it NOW, not later</a:t>
            </a:r>
            <a:endParaRPr sz="5000" b="1">
              <a:solidFill>
                <a:srgbClr val="00FFFF"/>
              </a:solidFill>
            </a:endParaRPr>
          </a:p>
        </p:txBody>
      </p:sp>
      <p:sp>
        <p:nvSpPr>
          <p:cNvPr id="133" name="Google Shape;133;p26"/>
          <p:cNvSpPr txBox="1">
            <a:spLocks noGrp="1"/>
          </p:cNvSpPr>
          <p:nvPr>
            <p:ph type="subTitle" idx="1"/>
          </p:nvPr>
        </p:nvSpPr>
        <p:spPr>
          <a:xfrm>
            <a:off x="-120475" y="433125"/>
            <a:ext cx="9325800" cy="4710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I have seen multiple Christians in their last hours.  And because of medical advancements and because we want them free of pain, many of those Christians could do nothing in those last hours except slowly fade away.  Be this version of yourself NOW while you still can!  Don’t wait until you believe you only have “one more day.”  Every day when you awake is one more day.</a:t>
            </a:r>
            <a:endParaRPr sz="2000" dirty="0">
              <a:solidFill>
                <a:srgbClr val="FFFF00"/>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Rom.13:12</a:t>
            </a:r>
            <a:r>
              <a:rPr lang="en" sz="2000" dirty="0">
                <a:solidFill>
                  <a:srgbClr val="FFFF00"/>
                </a:solidFill>
              </a:rPr>
              <a:t> </a:t>
            </a:r>
            <a:r>
              <a:rPr lang="en" sz="2000" i="1" dirty="0">
                <a:solidFill>
                  <a:schemeClr val="dk1"/>
                </a:solidFill>
              </a:rPr>
              <a:t>“The night is far spent, the day is at hand. Therefore let us cast off the works of darkness, and let us put on the armor of light.”</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Gal.6:9-10</a:t>
            </a:r>
            <a:r>
              <a:rPr lang="en" sz="2000" dirty="0">
                <a:solidFill>
                  <a:srgbClr val="FFFF00"/>
                </a:solidFill>
              </a:rPr>
              <a:t> </a:t>
            </a:r>
            <a:r>
              <a:rPr lang="en" sz="2000" i="1" dirty="0">
                <a:solidFill>
                  <a:schemeClr val="dk1"/>
                </a:solidFill>
              </a:rPr>
              <a:t>“And let us not grow weary while doing good, for in due season we shall reap if we do not lose heart. 10 Therefore, </a:t>
            </a:r>
            <a:r>
              <a:rPr lang="en" sz="2000" i="1" u="sng" dirty="0">
                <a:solidFill>
                  <a:schemeClr val="dk1"/>
                </a:solidFill>
              </a:rPr>
              <a:t>as we have opportunity, let us do good to all</a:t>
            </a:r>
            <a:r>
              <a:rPr lang="en" sz="2000" i="1" dirty="0">
                <a:solidFill>
                  <a:schemeClr val="dk1"/>
                </a:solidFill>
              </a:rPr>
              <a:t>, especially to those who are of the household of faith.”</a:t>
            </a:r>
            <a:endParaRPr sz="2000" i="1" dirty="0">
              <a:solidFill>
                <a:schemeClr val="dk1"/>
              </a:solidFill>
            </a:endParaRPr>
          </a:p>
          <a:p>
            <a:pPr marL="457200" lvl="0" indent="-355600" algn="l" rtl="0">
              <a:spcBef>
                <a:spcPts val="0"/>
              </a:spcBef>
              <a:spcAft>
                <a:spcPts val="0"/>
              </a:spcAft>
              <a:buClr>
                <a:srgbClr val="FFFF00"/>
              </a:buClr>
              <a:buSzPts val="2000"/>
              <a:buChar char="●"/>
            </a:pPr>
            <a:r>
              <a:rPr lang="en" sz="2000" u="sng" dirty="0">
                <a:solidFill>
                  <a:srgbClr val="FFFF00"/>
                </a:solidFill>
              </a:rPr>
              <a:t>Eccl.8:8</a:t>
            </a:r>
            <a:r>
              <a:rPr lang="en" sz="2000" dirty="0">
                <a:solidFill>
                  <a:schemeClr val="dk1"/>
                </a:solidFill>
              </a:rPr>
              <a:t> </a:t>
            </a:r>
            <a:r>
              <a:rPr lang="en" sz="2000" i="1" dirty="0">
                <a:solidFill>
                  <a:schemeClr val="dk1"/>
                </a:solidFill>
              </a:rPr>
              <a:t>“No one has power over the spirit to retain the spirit, and </a:t>
            </a:r>
            <a:r>
              <a:rPr lang="en" sz="2000" i="1" u="sng" dirty="0">
                <a:solidFill>
                  <a:schemeClr val="dk1"/>
                </a:solidFill>
              </a:rPr>
              <a:t>no one has power in the day of death</a:t>
            </a:r>
            <a:r>
              <a:rPr lang="en" sz="2000" i="1" dirty="0">
                <a:solidFill>
                  <a:schemeClr val="dk1"/>
                </a:solidFill>
              </a:rPr>
              <a:t>. There is no release from that war, and wickedness will not deliver those who are given to it.”</a:t>
            </a:r>
            <a:endParaRPr sz="2000" i="1"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If you are not a Christian, not forgiven of your sins, become one TODAY!</a:t>
            </a:r>
            <a:endParaRPr sz="20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3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0" y="0"/>
            <a:ext cx="9144000" cy="609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A common question</a:t>
            </a:r>
            <a:endParaRPr sz="6000" b="1">
              <a:solidFill>
                <a:srgbClr val="00FFFF"/>
              </a:solidFill>
            </a:endParaRPr>
          </a:p>
        </p:txBody>
      </p:sp>
      <p:sp>
        <p:nvSpPr>
          <p:cNvPr id="61" name="Google Shape;61;p14"/>
          <p:cNvSpPr txBox="1">
            <a:spLocks noGrp="1"/>
          </p:cNvSpPr>
          <p:nvPr>
            <p:ph type="subTitle" idx="1"/>
          </p:nvPr>
        </p:nvSpPr>
        <p:spPr>
          <a:xfrm>
            <a:off x="-134000" y="609000"/>
            <a:ext cx="9312300" cy="4534500"/>
          </a:xfrm>
          <a:prstGeom prst="rect">
            <a:avLst/>
          </a:prstGeom>
        </p:spPr>
        <p:txBody>
          <a:bodyPr spcFirstLastPara="1" wrap="square" lIns="91425" tIns="91425" rIns="91425" bIns="91425" anchor="t" anchorCtr="0">
            <a:noAutofit/>
          </a:bodyPr>
          <a:lstStyle/>
          <a:p>
            <a:pPr marL="457200" lvl="0" indent="-387350" algn="l" rtl="0">
              <a:spcBef>
                <a:spcPts val="0"/>
              </a:spcBef>
              <a:spcAft>
                <a:spcPts val="0"/>
              </a:spcAft>
              <a:buClr>
                <a:srgbClr val="FFFF00"/>
              </a:buClr>
              <a:buSzPts val="2500"/>
              <a:buChar char="●"/>
            </a:pPr>
            <a:r>
              <a:rPr lang="en" sz="2500">
                <a:solidFill>
                  <a:srgbClr val="FFFF00"/>
                </a:solidFill>
              </a:rPr>
              <a:t>What would YOU do with your last 24 hours?</a:t>
            </a:r>
            <a:endParaRPr sz="2500">
              <a:solidFill>
                <a:srgbClr val="FFFF00"/>
              </a:solidFill>
            </a:endParaRPr>
          </a:p>
          <a:p>
            <a:pPr marL="457200" lvl="0" indent="-387350" algn="l" rtl="0">
              <a:spcBef>
                <a:spcPts val="0"/>
              </a:spcBef>
              <a:spcAft>
                <a:spcPts val="0"/>
              </a:spcAft>
              <a:buClr>
                <a:srgbClr val="FFFF00"/>
              </a:buClr>
              <a:buSzPts val="2500"/>
              <a:buChar char="●"/>
            </a:pPr>
            <a:r>
              <a:rPr lang="en" sz="2500" u="sng">
                <a:solidFill>
                  <a:srgbClr val="FFFF00"/>
                </a:solidFill>
              </a:rPr>
              <a:t>2 Ki.20:1</a:t>
            </a:r>
            <a:r>
              <a:rPr lang="en" sz="2500">
                <a:solidFill>
                  <a:srgbClr val="FFFF00"/>
                </a:solidFill>
              </a:rPr>
              <a:t> </a:t>
            </a:r>
            <a:r>
              <a:rPr lang="en" sz="2500" i="1">
                <a:solidFill>
                  <a:schemeClr val="dk1"/>
                </a:solidFill>
              </a:rPr>
              <a:t>“In those days Hezekiah was sick and near death. And Isaiah the prophet, the son of Amoz, went to him and said to him, “Thus says the Lord: ‘Set your house in order, for you shall die, and not live.’”</a:t>
            </a:r>
            <a:endParaRPr sz="2500" i="1">
              <a:solidFill>
                <a:schemeClr val="dk1"/>
              </a:solidFill>
            </a:endParaRPr>
          </a:p>
          <a:p>
            <a:pPr marL="457200" lvl="0" indent="-387350" algn="l" rtl="0">
              <a:spcBef>
                <a:spcPts val="0"/>
              </a:spcBef>
              <a:spcAft>
                <a:spcPts val="0"/>
              </a:spcAft>
              <a:buClr>
                <a:srgbClr val="00FFFF"/>
              </a:buClr>
              <a:buSzPts val="2500"/>
              <a:buChar char="●"/>
            </a:pPr>
            <a:r>
              <a:rPr lang="en" sz="2500">
                <a:solidFill>
                  <a:srgbClr val="00FFFF"/>
                </a:solidFill>
              </a:rPr>
              <a:t>This is the subject of various popular songs and TV shows, or films.  Maybe a character gets a terminal diagnosis, so their focus changes.</a:t>
            </a:r>
            <a:endParaRPr sz="2500">
              <a:solidFill>
                <a:srgbClr val="00FFFF"/>
              </a:solidFill>
            </a:endParaRPr>
          </a:p>
          <a:p>
            <a:pPr marL="457200" lvl="0" indent="-387350" algn="l" rtl="0">
              <a:spcBef>
                <a:spcPts val="0"/>
              </a:spcBef>
              <a:spcAft>
                <a:spcPts val="0"/>
              </a:spcAft>
              <a:buClr>
                <a:srgbClr val="FFFF00"/>
              </a:buClr>
              <a:buSzPts val="2500"/>
              <a:buChar char="●"/>
            </a:pPr>
            <a:r>
              <a:rPr lang="en" sz="2500">
                <a:solidFill>
                  <a:srgbClr val="FFFF00"/>
                </a:solidFill>
              </a:rPr>
              <a:t>In this lesson, as we think about what we would do in this situation, I want us to closely look at what our Lord Jesus Christ did when He knew He only had one more day.</a:t>
            </a:r>
            <a:endParaRPr sz="25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0" y="0"/>
            <a:ext cx="9144000" cy="568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What Jesus DIDN’T do</a:t>
            </a:r>
            <a:endParaRPr sz="5000" b="1">
              <a:solidFill>
                <a:srgbClr val="00FFFF"/>
              </a:solidFill>
            </a:endParaRPr>
          </a:p>
        </p:txBody>
      </p:sp>
      <p:sp>
        <p:nvSpPr>
          <p:cNvPr id="67" name="Google Shape;67;p15"/>
          <p:cNvSpPr txBox="1">
            <a:spLocks noGrp="1"/>
          </p:cNvSpPr>
          <p:nvPr>
            <p:ph type="subTitle" idx="1"/>
          </p:nvPr>
        </p:nvSpPr>
        <p:spPr>
          <a:xfrm>
            <a:off x="-161075" y="454800"/>
            <a:ext cx="9373500" cy="46887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He didn’t feel He had further experiences in THIS WORLD on His “bucket list” that He wanted to complete.</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(“Live like you were dying”, Tim McGraw lyrics) “I went skydiving, I went rocky mountain climbing, I went 2.7 seconds on a bull named Fumanchu!” (the song adds “better things” later on)</a:t>
            </a:r>
            <a:endParaRPr sz="2300">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Even for criminals being executed we let them choose their last meal - one final “thrill” before they leave this world.</a:t>
            </a:r>
            <a:endParaRPr sz="2300">
              <a:solidFill>
                <a:srgbClr val="00FFFF"/>
              </a:solidFill>
            </a:endParaRPr>
          </a:p>
          <a:p>
            <a:pPr marL="457200" lvl="0" indent="-374650" algn="l" rtl="0">
              <a:spcBef>
                <a:spcPts val="0"/>
              </a:spcBef>
              <a:spcAft>
                <a:spcPts val="0"/>
              </a:spcAft>
              <a:buClr>
                <a:srgbClr val="FFFF00"/>
              </a:buClr>
              <a:buSzPts val="2300"/>
              <a:buChar char="●"/>
            </a:pPr>
            <a:r>
              <a:rPr lang="en" sz="2300">
                <a:solidFill>
                  <a:srgbClr val="FFFF00"/>
                </a:solidFill>
              </a:rPr>
              <a:t>But this world had nothing to offer Jesus greater than heaven!</a:t>
            </a:r>
            <a:endParaRPr sz="2300">
              <a:solidFill>
                <a:srgbClr val="FFFF00"/>
              </a:solidFill>
            </a:endParaRPr>
          </a:p>
          <a:p>
            <a:pPr marL="457200" lvl="0" indent="-374650" algn="l" rtl="0">
              <a:spcBef>
                <a:spcPts val="0"/>
              </a:spcBef>
              <a:spcAft>
                <a:spcPts val="0"/>
              </a:spcAft>
              <a:buClr>
                <a:schemeClr val="dk1"/>
              </a:buClr>
              <a:buSzPts val="2300"/>
              <a:buChar char="●"/>
            </a:pPr>
            <a:r>
              <a:rPr lang="en" sz="2300">
                <a:solidFill>
                  <a:schemeClr val="dk1"/>
                </a:solidFill>
              </a:rPr>
              <a:t>Jesus also did not have any lusts of the flesh/eyes that He wanted to fulfill, </a:t>
            </a:r>
            <a:r>
              <a:rPr lang="en" sz="2300" u="sng">
                <a:solidFill>
                  <a:schemeClr val="dk1"/>
                </a:solidFill>
              </a:rPr>
              <a:t>especially</a:t>
            </a:r>
            <a:r>
              <a:rPr lang="en" sz="2300">
                <a:solidFill>
                  <a:schemeClr val="dk1"/>
                </a:solidFill>
              </a:rPr>
              <a:t> if it would require Him to sin. </a:t>
            </a:r>
            <a:endParaRPr sz="2300">
              <a:solidFill>
                <a:schemeClr val="dk1"/>
              </a:solidFill>
            </a:endParaRPr>
          </a:p>
          <a:p>
            <a:pPr marL="457200" lvl="0" indent="-374650" algn="l" rtl="0">
              <a:spcBef>
                <a:spcPts val="0"/>
              </a:spcBef>
              <a:spcAft>
                <a:spcPts val="0"/>
              </a:spcAft>
              <a:buClr>
                <a:srgbClr val="00FFFF"/>
              </a:buClr>
              <a:buSzPts val="2300"/>
              <a:buChar char="●"/>
            </a:pPr>
            <a:r>
              <a:rPr lang="en" sz="2300">
                <a:solidFill>
                  <a:srgbClr val="00FFFF"/>
                </a:solidFill>
              </a:rPr>
              <a:t>And He also did not have anyone He had wronged that He wanted to reconcile with, because He had never sinned! </a:t>
            </a:r>
            <a:r>
              <a:rPr lang="en" sz="2300">
                <a:solidFill>
                  <a:srgbClr val="FFFF00"/>
                </a:solidFill>
              </a:rPr>
              <a:t>(</a:t>
            </a:r>
            <a:r>
              <a:rPr lang="en" sz="2300" u="sng">
                <a:solidFill>
                  <a:srgbClr val="FFFF00"/>
                </a:solidFill>
              </a:rPr>
              <a:t>Heb.4:15</a:t>
            </a:r>
            <a:r>
              <a:rPr lang="en" sz="2300">
                <a:solidFill>
                  <a:srgbClr val="FFFF00"/>
                </a:solidFill>
              </a:rPr>
              <a:t>)</a:t>
            </a:r>
            <a:r>
              <a:rPr lang="en" sz="2300">
                <a:solidFill>
                  <a:srgbClr val="00FFFF"/>
                </a:solidFill>
              </a:rPr>
              <a:t>  Imagine the peace one must feel being blameless in this regard!</a:t>
            </a:r>
            <a:endParaRPr sz="23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46025" y="0"/>
            <a:ext cx="9224400" cy="49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PRAY for yourself</a:t>
            </a:r>
            <a:endParaRPr sz="5000" b="1">
              <a:solidFill>
                <a:srgbClr val="00FFFF"/>
              </a:solidFill>
            </a:endParaRPr>
          </a:p>
        </p:txBody>
      </p:sp>
      <p:sp>
        <p:nvSpPr>
          <p:cNvPr id="73" name="Google Shape;73;p16"/>
          <p:cNvSpPr txBox="1">
            <a:spLocks noGrp="1"/>
          </p:cNvSpPr>
          <p:nvPr>
            <p:ph type="subTitle" idx="1"/>
          </p:nvPr>
        </p:nvSpPr>
        <p:spPr>
          <a:xfrm>
            <a:off x="-161075" y="462925"/>
            <a:ext cx="9373500" cy="46806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Jesus did pray for Himself in His final hours before He died.</a:t>
            </a:r>
            <a:endParaRPr sz="2300">
              <a:solidFill>
                <a:srgbClr val="FFFF00"/>
              </a:solidFill>
            </a:endParaRPr>
          </a:p>
          <a:p>
            <a:pPr marL="457200" lvl="0" indent="-374650" algn="l" rtl="0">
              <a:spcBef>
                <a:spcPts val="0"/>
              </a:spcBef>
              <a:spcAft>
                <a:spcPts val="0"/>
              </a:spcAft>
              <a:buClr>
                <a:srgbClr val="FFFF00"/>
              </a:buClr>
              <a:buSzPts val="2300"/>
              <a:buChar char="●"/>
            </a:pPr>
            <a:r>
              <a:rPr lang="en" sz="2300" u="sng">
                <a:solidFill>
                  <a:srgbClr val="FFFF00"/>
                </a:solidFill>
              </a:rPr>
              <a:t>Jn.17:1,5</a:t>
            </a:r>
            <a:r>
              <a:rPr lang="en" sz="2300">
                <a:solidFill>
                  <a:srgbClr val="00FFFF"/>
                </a:solidFill>
              </a:rPr>
              <a:t> </a:t>
            </a:r>
            <a:r>
              <a:rPr lang="en" sz="2300" i="1">
                <a:solidFill>
                  <a:schemeClr val="dk1"/>
                </a:solidFill>
              </a:rPr>
              <a:t>“Jesus spoke these words, lifted up His eyes to heaven, and said: “Father, the hour has come. Glorify Your Son, that Your Son also may glorify You, … 5 And now, O Father, glorify Me together with Yourself, with the glory which I had with You before the world was.”</a:t>
            </a:r>
            <a:endParaRPr sz="2300" i="1">
              <a:solidFill>
                <a:schemeClr val="dk1"/>
              </a:solidFill>
            </a:endParaRPr>
          </a:p>
          <a:p>
            <a:pPr marL="457200" lvl="0" indent="-374650" algn="l" rtl="0">
              <a:spcBef>
                <a:spcPts val="0"/>
              </a:spcBef>
              <a:spcAft>
                <a:spcPts val="0"/>
              </a:spcAft>
              <a:buClr>
                <a:srgbClr val="FFFF00"/>
              </a:buClr>
              <a:buSzPts val="2300"/>
              <a:buChar char="●"/>
            </a:pPr>
            <a:r>
              <a:rPr lang="en" sz="2300" u="sng">
                <a:solidFill>
                  <a:srgbClr val="FFFF00"/>
                </a:solidFill>
              </a:rPr>
              <a:t>Luke 22:41-44</a:t>
            </a:r>
            <a:r>
              <a:rPr lang="en" sz="2300">
                <a:solidFill>
                  <a:srgbClr val="00FFFF"/>
                </a:solidFill>
              </a:rPr>
              <a:t> </a:t>
            </a:r>
            <a:r>
              <a:rPr lang="en" sz="2300" i="1">
                <a:solidFill>
                  <a:schemeClr val="dk1"/>
                </a:solidFill>
              </a:rPr>
              <a:t>“And He was withdrawn from them about a stone’s throw, and He knelt down and prayed, 42 saying, “Father, if it is Your will, take this cup away from Me; nevertheless not My will, but Yours, be done.” 43 Then an angel appeared to Him from heaven, strengthening Him. 44 And being in agony, He prayed more earnestly. Then His sweat became like great drops of blood falling down to the ground.”</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46025" y="0"/>
            <a:ext cx="9224400" cy="49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And He prayed for OTHERS!</a:t>
            </a:r>
            <a:endParaRPr sz="5000" b="1">
              <a:solidFill>
                <a:srgbClr val="00FFFF"/>
              </a:solidFill>
            </a:endParaRPr>
          </a:p>
        </p:txBody>
      </p:sp>
      <p:sp>
        <p:nvSpPr>
          <p:cNvPr id="79" name="Google Shape;79;p17"/>
          <p:cNvSpPr txBox="1">
            <a:spLocks noGrp="1"/>
          </p:cNvSpPr>
          <p:nvPr>
            <p:ph type="subTitle" idx="1"/>
          </p:nvPr>
        </p:nvSpPr>
        <p:spPr>
          <a:xfrm>
            <a:off x="-161075" y="462925"/>
            <a:ext cx="9339300" cy="46806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200" u="sng" dirty="0">
                <a:solidFill>
                  <a:srgbClr val="FFFF00"/>
                </a:solidFill>
              </a:rPr>
              <a:t>Lk.22:31-32</a:t>
            </a:r>
            <a:r>
              <a:rPr lang="en" sz="2200" dirty="0">
                <a:solidFill>
                  <a:srgbClr val="00FFFF"/>
                </a:solidFill>
              </a:rPr>
              <a:t> </a:t>
            </a:r>
            <a:r>
              <a:rPr lang="en" sz="2200" i="1" dirty="0">
                <a:solidFill>
                  <a:schemeClr val="dk1"/>
                </a:solidFill>
              </a:rPr>
              <a:t>“And the Lord said, “Simon, Simon! Indeed, Satan has asked for you, that he may sift you as wheat. 32 But I have prayed for you, that your faith should not fail; and when you have returned to Me, strengthen your brethren.”</a:t>
            </a:r>
            <a:r>
              <a:rPr lang="en" sz="2200" dirty="0">
                <a:solidFill>
                  <a:srgbClr val="00FFFF"/>
                </a:solidFill>
              </a:rPr>
              <a:t> </a:t>
            </a:r>
            <a:endParaRPr sz="2200" dirty="0">
              <a:solidFill>
                <a:srgbClr val="00FFFF"/>
              </a:solidFill>
            </a:endParaRPr>
          </a:p>
          <a:p>
            <a:pPr marL="457200" lvl="0" indent="-374650" algn="l" rtl="0">
              <a:spcBef>
                <a:spcPts val="0"/>
              </a:spcBef>
              <a:spcAft>
                <a:spcPts val="0"/>
              </a:spcAft>
              <a:buClr>
                <a:srgbClr val="FFFF00"/>
              </a:buClr>
              <a:buSzPts val="2300"/>
              <a:buChar char="●"/>
            </a:pPr>
            <a:r>
              <a:rPr lang="en" sz="2200" u="sng" dirty="0">
                <a:solidFill>
                  <a:srgbClr val="FFFF00"/>
                </a:solidFill>
              </a:rPr>
              <a:t>Jn.17:9-21</a:t>
            </a:r>
            <a:r>
              <a:rPr lang="en" sz="2200" dirty="0">
                <a:solidFill>
                  <a:srgbClr val="00FFFF"/>
                </a:solidFill>
              </a:rPr>
              <a:t> </a:t>
            </a:r>
            <a:r>
              <a:rPr lang="en" sz="2200" i="1" dirty="0">
                <a:solidFill>
                  <a:schemeClr val="dk1"/>
                </a:solidFill>
              </a:rPr>
              <a:t>“I pray for them</a:t>
            </a:r>
            <a:r>
              <a:rPr lang="en" sz="2200" dirty="0">
                <a:solidFill>
                  <a:srgbClr val="00FFFF"/>
                </a:solidFill>
              </a:rPr>
              <a:t> </a:t>
            </a:r>
            <a:r>
              <a:rPr lang="en" sz="2200" dirty="0">
                <a:solidFill>
                  <a:srgbClr val="FFFF00"/>
                </a:solidFill>
              </a:rPr>
              <a:t>(the apostles)</a:t>
            </a:r>
            <a:r>
              <a:rPr lang="en" sz="2200" i="1" dirty="0">
                <a:solidFill>
                  <a:schemeClr val="dk1"/>
                </a:solidFill>
              </a:rPr>
              <a:t>. I do not pray for the world but for those whom You have given Me, for they are Yours…15 I do not pray that You should take them out of the world, but that You should keep them from the evil one. 16 They are not of the world, just as I am not of the world. 17 Sanctify them by Your truth. Your word is truth…20 I do not pray for these alone, but also for those who will believe in Me through their word; 21 that they all may be one, as You, Father, are in Me, and I in You; that they also may be one in Us, that the world may believe that You sent Me.”</a:t>
            </a:r>
            <a:endParaRPr sz="22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46025" y="0"/>
            <a:ext cx="9224400" cy="49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Provide for your “family”</a:t>
            </a:r>
            <a:endParaRPr sz="5000" b="1">
              <a:solidFill>
                <a:srgbClr val="00FFFF"/>
              </a:solidFill>
            </a:endParaRPr>
          </a:p>
        </p:txBody>
      </p:sp>
      <p:sp>
        <p:nvSpPr>
          <p:cNvPr id="85" name="Google Shape;85;p18"/>
          <p:cNvSpPr txBox="1">
            <a:spLocks noGrp="1"/>
          </p:cNvSpPr>
          <p:nvPr>
            <p:ph type="subTitle" idx="1"/>
          </p:nvPr>
        </p:nvSpPr>
        <p:spPr>
          <a:xfrm>
            <a:off x="-161075" y="458850"/>
            <a:ext cx="9339300" cy="46848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Jn.19:25-27</a:t>
            </a:r>
            <a:r>
              <a:rPr lang="en" sz="2000">
                <a:solidFill>
                  <a:schemeClr val="dk1"/>
                </a:solidFill>
              </a:rPr>
              <a:t> </a:t>
            </a:r>
            <a:r>
              <a:rPr lang="en" sz="2000" i="1">
                <a:solidFill>
                  <a:schemeClr val="dk1"/>
                </a:solidFill>
              </a:rPr>
              <a:t>“Now there stood by the cross of Jesus His mother, and His mother’s sister, Mary the wife of Clopas, and Mary Magdalene. 26 When Jesus therefore saw His mother, and the disciple whom He loved standing by, He said to His mother, “Woman, behold your son!” 27 Then He said to the disciple, “Behold your mother!” And from that hour that disciple took her to his own home.”</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And your spiritual “family” too!</a:t>
            </a:r>
            <a:endParaRPr sz="2000">
              <a:solidFill>
                <a:srgbClr val="00FFFF"/>
              </a:solidFill>
            </a:endParaRPr>
          </a:p>
          <a:p>
            <a:pPr marL="457200" lvl="0" indent="-355600" algn="l" rtl="0">
              <a:spcBef>
                <a:spcPts val="0"/>
              </a:spcBef>
              <a:spcAft>
                <a:spcPts val="0"/>
              </a:spcAft>
              <a:buClr>
                <a:srgbClr val="FFFF00"/>
              </a:buClr>
              <a:buSzPts val="2000"/>
              <a:buChar char="●"/>
            </a:pPr>
            <a:r>
              <a:rPr lang="en" sz="2000" u="sng">
                <a:solidFill>
                  <a:srgbClr val="FFFF00"/>
                </a:solidFill>
              </a:rPr>
              <a:t>Jn.18:8-9</a:t>
            </a:r>
            <a:r>
              <a:rPr lang="en" sz="2000">
                <a:solidFill>
                  <a:schemeClr val="dk1"/>
                </a:solidFill>
              </a:rPr>
              <a:t> </a:t>
            </a:r>
            <a:r>
              <a:rPr lang="en" sz="2000" i="1">
                <a:solidFill>
                  <a:schemeClr val="dk1"/>
                </a:solidFill>
              </a:rPr>
              <a:t>“Jesus answered, “I have told you that I am He. Therefore, if you seek Me, let these go their way,” 9 that the saying might be fulfilled which He spoke, “Of those whom You gave Me I have lost none.”</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Jn.14:15-18</a:t>
            </a:r>
            <a:r>
              <a:rPr lang="en" sz="2000">
                <a:solidFill>
                  <a:schemeClr val="dk1"/>
                </a:solidFill>
              </a:rPr>
              <a:t> </a:t>
            </a:r>
            <a:r>
              <a:rPr lang="en" sz="2000" i="1">
                <a:solidFill>
                  <a:schemeClr val="dk1"/>
                </a:solidFill>
              </a:rPr>
              <a:t>“If you love Me, keep My commandments. 16 And I will pray the Father, and He will give you another Helper, that He may abide with you forever - 17 the Spirit of truth, whom the world cannot receive, because it neither sees Him nor knows Him; but you know Him, for He dwells with you and will be in you. 18 I will not leave you orphans; I will come to you.”</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46025" y="0"/>
            <a:ext cx="9224400" cy="1280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Worship and honor God together</a:t>
            </a:r>
            <a:endParaRPr sz="5000" b="1">
              <a:solidFill>
                <a:srgbClr val="00FFFF"/>
              </a:solidFill>
            </a:endParaRPr>
          </a:p>
        </p:txBody>
      </p:sp>
      <p:sp>
        <p:nvSpPr>
          <p:cNvPr id="91" name="Google Shape;91;p19"/>
          <p:cNvSpPr txBox="1">
            <a:spLocks noGrp="1"/>
          </p:cNvSpPr>
          <p:nvPr>
            <p:ph type="subTitle" idx="1"/>
          </p:nvPr>
        </p:nvSpPr>
        <p:spPr>
          <a:xfrm>
            <a:off x="-46025" y="1413100"/>
            <a:ext cx="9251400" cy="3730500"/>
          </a:xfrm>
          <a:prstGeom prst="rect">
            <a:avLst/>
          </a:prstGeom>
        </p:spPr>
        <p:txBody>
          <a:bodyPr spcFirstLastPara="1" wrap="square" lIns="91425" tIns="91425" rIns="91425" bIns="91425" anchor="t" anchorCtr="0">
            <a:noAutofit/>
          </a:bodyPr>
          <a:lstStyle/>
          <a:p>
            <a:pPr marL="457200" lvl="0" indent="-419100" algn="l" rtl="0">
              <a:spcBef>
                <a:spcPts val="0"/>
              </a:spcBef>
              <a:spcAft>
                <a:spcPts val="0"/>
              </a:spcAft>
              <a:buClr>
                <a:srgbClr val="FFFF00"/>
              </a:buClr>
              <a:buSzPts val="3000"/>
              <a:buChar char="●"/>
            </a:pPr>
            <a:r>
              <a:rPr lang="en" sz="3000" u="sng">
                <a:solidFill>
                  <a:srgbClr val="FFFF00"/>
                </a:solidFill>
              </a:rPr>
              <a:t>Luke 22:14-15</a:t>
            </a:r>
            <a:r>
              <a:rPr lang="en" sz="3000">
                <a:solidFill>
                  <a:srgbClr val="FFFF00"/>
                </a:solidFill>
              </a:rPr>
              <a:t> </a:t>
            </a:r>
            <a:r>
              <a:rPr lang="en" sz="3000" i="1">
                <a:solidFill>
                  <a:schemeClr val="dk1"/>
                </a:solidFill>
              </a:rPr>
              <a:t>“When the hour had come, He sat down, and the twelve apostles with Him. 15 Then He said to them, “With fervent desire I have desired to eat this Passover with you before I suffer;”</a:t>
            </a:r>
            <a:endParaRPr sz="3000" i="1">
              <a:solidFill>
                <a:schemeClr val="dk1"/>
              </a:solidFill>
            </a:endParaRPr>
          </a:p>
          <a:p>
            <a:pPr marL="457200" lvl="0" indent="-419100" algn="l" rtl="0">
              <a:spcBef>
                <a:spcPts val="0"/>
              </a:spcBef>
              <a:spcAft>
                <a:spcPts val="0"/>
              </a:spcAft>
              <a:buClr>
                <a:srgbClr val="FFFF00"/>
              </a:buClr>
              <a:buSzPts val="3000"/>
              <a:buChar char="●"/>
            </a:pPr>
            <a:r>
              <a:rPr lang="en" sz="3000" u="sng">
                <a:solidFill>
                  <a:srgbClr val="FFFF00"/>
                </a:solidFill>
              </a:rPr>
              <a:t>Mark.14:26</a:t>
            </a:r>
            <a:r>
              <a:rPr lang="en" sz="3000">
                <a:solidFill>
                  <a:srgbClr val="FFFF00"/>
                </a:solidFill>
              </a:rPr>
              <a:t> </a:t>
            </a:r>
            <a:r>
              <a:rPr lang="en" sz="3000" i="1">
                <a:solidFill>
                  <a:schemeClr val="dk1"/>
                </a:solidFill>
              </a:rPr>
              <a:t>“And when they had sung a hymn, they went out to the Mount of Olives.”</a:t>
            </a:r>
            <a:endParaRPr sz="3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20475" y="0"/>
            <a:ext cx="9380100" cy="50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Tend to others’ physical needs</a:t>
            </a:r>
            <a:endParaRPr sz="4900" b="1">
              <a:solidFill>
                <a:srgbClr val="00FFFF"/>
              </a:solidFill>
            </a:endParaRPr>
          </a:p>
        </p:txBody>
      </p:sp>
      <p:sp>
        <p:nvSpPr>
          <p:cNvPr id="97" name="Google Shape;97;p20"/>
          <p:cNvSpPr txBox="1">
            <a:spLocks noGrp="1"/>
          </p:cNvSpPr>
          <p:nvPr>
            <p:ph type="subTitle" idx="1"/>
          </p:nvPr>
        </p:nvSpPr>
        <p:spPr>
          <a:xfrm>
            <a:off x="-46025" y="475100"/>
            <a:ext cx="9251400" cy="4668600"/>
          </a:xfrm>
          <a:prstGeom prst="rect">
            <a:avLst/>
          </a:prstGeom>
        </p:spPr>
        <p:txBody>
          <a:bodyPr spcFirstLastPara="1" wrap="square" lIns="91425" tIns="91425" rIns="91425" bIns="91425" anchor="t" anchorCtr="0">
            <a:noAutofit/>
          </a:bodyPr>
          <a:lstStyle/>
          <a:p>
            <a:pPr marL="457200" lvl="0" indent="-374650" algn="l" rtl="0">
              <a:spcBef>
                <a:spcPts val="0"/>
              </a:spcBef>
              <a:spcAft>
                <a:spcPts val="0"/>
              </a:spcAft>
              <a:buClr>
                <a:srgbClr val="FFFF00"/>
              </a:buClr>
              <a:buSzPts val="2300"/>
              <a:buChar char="●"/>
            </a:pPr>
            <a:r>
              <a:rPr lang="en" sz="2300">
                <a:solidFill>
                  <a:srgbClr val="FFFF00"/>
                </a:solidFill>
              </a:rPr>
              <a:t>I have little doubt that earlier in the day Jesus miraculously healed the injured and sick as He had always done.  But He also taught His apostles a valuable lesson that night.</a:t>
            </a:r>
            <a:endParaRPr sz="2300">
              <a:solidFill>
                <a:srgbClr val="FFFF00"/>
              </a:solidFill>
            </a:endParaRPr>
          </a:p>
          <a:p>
            <a:pPr marL="457200" lvl="0" indent="-374650" algn="l" rtl="0">
              <a:spcBef>
                <a:spcPts val="0"/>
              </a:spcBef>
              <a:spcAft>
                <a:spcPts val="0"/>
              </a:spcAft>
              <a:buClr>
                <a:srgbClr val="FFFF00"/>
              </a:buClr>
              <a:buSzPts val="2300"/>
              <a:buChar char="●"/>
            </a:pPr>
            <a:r>
              <a:rPr lang="en" sz="2300" u="sng">
                <a:solidFill>
                  <a:srgbClr val="FFFF00"/>
                </a:solidFill>
              </a:rPr>
              <a:t>Jn.13:4-9</a:t>
            </a:r>
            <a:r>
              <a:rPr lang="en" sz="2300">
                <a:solidFill>
                  <a:srgbClr val="FFFF00"/>
                </a:solidFill>
              </a:rPr>
              <a:t> </a:t>
            </a:r>
            <a:r>
              <a:rPr lang="en" sz="2300" i="1">
                <a:solidFill>
                  <a:schemeClr val="dk1"/>
                </a:solidFill>
              </a:rPr>
              <a:t>“</a:t>
            </a:r>
            <a:r>
              <a:rPr lang="en" sz="2300">
                <a:solidFill>
                  <a:srgbClr val="FFFF00"/>
                </a:solidFill>
              </a:rPr>
              <a:t>(Jesus) </a:t>
            </a:r>
            <a:r>
              <a:rPr lang="en" sz="2300" i="1">
                <a:solidFill>
                  <a:schemeClr val="dk1"/>
                </a:solidFill>
              </a:rPr>
              <a:t>rose from supper and laid aside His garments, took a towel and girded Himself. 5 After that, He poured water into a basin and began to wash the disciples’ feet, and to wipe them with the towel with which He was girded. 6 Then He came to Simon Peter.  And Peter said to Him, “Lord, are You washing my feet?” 7 Jesus answered and said to him, “What I am doing you do not understand now, but you will know after this.” 8 Peter said to Him, “You shall never wash my feet!”  Jesus answered him, “If I do not wash you, you have no part with Me.” 9 Simon Peter said to Him, “Lord, not my feet only, but also my hands and my head!’”</a:t>
            </a:r>
            <a:endParaRPr sz="23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20475" y="0"/>
            <a:ext cx="9380100" cy="50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a:solidFill>
                  <a:srgbClr val="00FFFF"/>
                </a:solidFill>
              </a:rPr>
              <a:t>And to their SPIRITUAL needs!</a:t>
            </a:r>
            <a:endParaRPr sz="4900" b="1">
              <a:solidFill>
                <a:srgbClr val="00FFFF"/>
              </a:solidFill>
            </a:endParaRPr>
          </a:p>
        </p:txBody>
      </p:sp>
      <p:sp>
        <p:nvSpPr>
          <p:cNvPr id="103" name="Google Shape;103;p21"/>
          <p:cNvSpPr txBox="1">
            <a:spLocks noGrp="1"/>
          </p:cNvSpPr>
          <p:nvPr>
            <p:ph type="subTitle" idx="1"/>
          </p:nvPr>
        </p:nvSpPr>
        <p:spPr>
          <a:xfrm>
            <a:off x="-46025" y="361400"/>
            <a:ext cx="9251400" cy="47826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rgbClr val="FFFF00"/>
              </a:buClr>
              <a:buSzPts val="2200"/>
              <a:buChar char="●"/>
            </a:pPr>
            <a:r>
              <a:rPr lang="en" sz="2200">
                <a:solidFill>
                  <a:srgbClr val="FFFF00"/>
                </a:solidFill>
              </a:rPr>
              <a:t>Jesus was CONSTANTLY teaching, and the day before His death was no exception.</a:t>
            </a:r>
            <a:endParaRPr sz="2200">
              <a:solidFill>
                <a:srgbClr val="FFFF00"/>
              </a:solidFill>
            </a:endParaRPr>
          </a:p>
          <a:p>
            <a:pPr marL="457200" lvl="0" indent="-368300" algn="l" rtl="0">
              <a:spcBef>
                <a:spcPts val="0"/>
              </a:spcBef>
              <a:spcAft>
                <a:spcPts val="0"/>
              </a:spcAft>
              <a:buClr>
                <a:srgbClr val="FFFF00"/>
              </a:buClr>
              <a:buSzPts val="2200"/>
              <a:buChar char="●"/>
            </a:pPr>
            <a:r>
              <a:rPr lang="en" sz="2200" u="sng">
                <a:solidFill>
                  <a:srgbClr val="FFFF00"/>
                </a:solidFill>
              </a:rPr>
              <a:t>Luke 22:24-27</a:t>
            </a:r>
            <a:r>
              <a:rPr lang="en" sz="2200">
                <a:solidFill>
                  <a:srgbClr val="FFFF00"/>
                </a:solidFill>
              </a:rPr>
              <a:t> </a:t>
            </a:r>
            <a:r>
              <a:rPr lang="en" sz="2200" i="1">
                <a:solidFill>
                  <a:schemeClr val="dk1"/>
                </a:solidFill>
              </a:rPr>
              <a:t>“Now there was also a dispute among them, as to which of them should be considered the greatest. 25 And He said to them, “The kings of the Gentiles exercise lordship over them, and those who exercise authority over them are called ‘benefactors.’ 26 But not so among you; on the contrary, he who is greatest among you, let him be as the younger, and he who governs as he who serves. 27 For who is greater, he who sits at the table, or he who serves? Is it not he who sits at the table? Yet I am among you as the One who serves.”</a:t>
            </a:r>
            <a:endParaRPr sz="2200" i="1">
              <a:solidFill>
                <a:schemeClr val="dk1"/>
              </a:solidFill>
            </a:endParaRPr>
          </a:p>
          <a:p>
            <a:pPr marL="457200" lvl="0" indent="-368300" algn="l" rtl="0">
              <a:spcBef>
                <a:spcPts val="0"/>
              </a:spcBef>
              <a:spcAft>
                <a:spcPts val="0"/>
              </a:spcAft>
              <a:buClr>
                <a:srgbClr val="FFFF00"/>
              </a:buClr>
              <a:buSzPts val="2200"/>
              <a:buChar char="●"/>
            </a:pPr>
            <a:r>
              <a:rPr lang="en" sz="2200" u="sng">
                <a:solidFill>
                  <a:srgbClr val="FFFF00"/>
                </a:solidFill>
              </a:rPr>
              <a:t>Luke 23:42-43</a:t>
            </a:r>
            <a:r>
              <a:rPr lang="en" sz="2200">
                <a:solidFill>
                  <a:srgbClr val="FFFF00"/>
                </a:solidFill>
              </a:rPr>
              <a:t> </a:t>
            </a:r>
            <a:r>
              <a:rPr lang="en" sz="2200" i="1">
                <a:solidFill>
                  <a:schemeClr val="dk1"/>
                </a:solidFill>
              </a:rPr>
              <a:t>“Then he said to Jesus, “Lord, remember me when You come into Your kingdom.” 43 And Jesus said to him, “Assuredly, I say to you, today you will be with Me in Paradise.”</a:t>
            </a:r>
            <a:endParaRPr sz="22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2391</Words>
  <Application>Microsoft Office PowerPoint</Application>
  <PresentationFormat>On-screen Show (16:9)</PresentationFormat>
  <Paragraphs>57</Paragraphs>
  <Slides>14</Slides>
  <Notes>14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Simple Dark</vt:lpstr>
      <vt:lpstr>One more day</vt:lpstr>
      <vt:lpstr>A common question</vt:lpstr>
      <vt:lpstr>What Jesus DIDN’T do</vt:lpstr>
      <vt:lpstr>PRAY for yourself</vt:lpstr>
      <vt:lpstr>And He prayed for OTHERS!</vt:lpstr>
      <vt:lpstr>Provide for your “family”</vt:lpstr>
      <vt:lpstr>Worship and honor God together</vt:lpstr>
      <vt:lpstr>Tend to others’ physical needs</vt:lpstr>
      <vt:lpstr>And to their SPIRITUAL needs!</vt:lpstr>
      <vt:lpstr>Forgive those who wronged you</vt:lpstr>
      <vt:lpstr>Be assured of the joy ahead!</vt:lpstr>
      <vt:lpstr>Leave a powerful example</vt:lpstr>
      <vt:lpstr>Is it really about dying?</vt:lpstr>
      <vt:lpstr>Do it NOW, not later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more day</dc:title>
  <dc:creator>Eric Bridge</dc:creator>
  <cp:lastModifiedBy>Eric Bridge</cp:lastModifiedBy>
  <cp:revision>1</cp:revision>
  <dcterms:modified xsi:type="dcterms:W3CDTF">2024-01-21T08:25:06Z</dcterms:modified>
</cp:coreProperties>
</file>