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7386" autoAdjust="0"/>
  </p:normalViewPr>
  <p:slideViewPr>
    <p:cSldViewPr snapToGrid="0">
      <p:cViewPr varScale="1">
        <p:scale>
          <a:sx n="210" d="100"/>
          <a:sy n="210" d="100"/>
        </p:scale>
        <p:origin x="4014" y="18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8e8bf77fdf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28e8bf77fdf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8e8bf77fdf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8e8bf77fdf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ae41bae50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ae41bae50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ae41bae507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ae41bae50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ae41baec7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2ae41baec7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8e8bf77fd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8e8bf77fd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8e8bf77fdf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8e8bf77fd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8e8bf77fdf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8e8bf77fd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8e8bf77fdf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8e8bf77fdf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8e8bf77fdf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8e8bf77fdf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8e8bf77fdf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8e8bf77fdf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8e8bf77fdf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8e8bf77fdf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8e8bf77fdf_0_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28e8bf77fdf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06925" y="0"/>
            <a:ext cx="9366600" cy="66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“OTHER PEOPLE”</a:t>
            </a:r>
            <a:endParaRPr sz="6000" b="1">
              <a:solidFill>
                <a:srgbClr val="00FFFF"/>
              </a:solidFill>
            </a:endParaRPr>
          </a:p>
        </p:txBody>
      </p:sp>
      <p:sp>
        <p:nvSpPr>
          <p:cNvPr id="55" name="Google Shape;55;p13"/>
          <p:cNvSpPr txBox="1">
            <a:spLocks noGrp="1"/>
          </p:cNvSpPr>
          <p:nvPr>
            <p:ph type="subTitle" idx="1"/>
          </p:nvPr>
        </p:nvSpPr>
        <p:spPr>
          <a:xfrm>
            <a:off x="-66325" y="611700"/>
            <a:ext cx="9271800" cy="45318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4000">
              <a:solidFill>
                <a:schemeClr val="dk1"/>
              </a:solidFill>
            </a:endParaRPr>
          </a:p>
          <a:p>
            <a:pPr marL="0" lvl="0" indent="0" algn="ctr" rtl="0">
              <a:spcBef>
                <a:spcPts val="0"/>
              </a:spcBef>
              <a:spcAft>
                <a:spcPts val="0"/>
              </a:spcAft>
              <a:buNone/>
            </a:pPr>
            <a:endParaRPr sz="4000">
              <a:solidFill>
                <a:schemeClr val="dk1"/>
              </a:solidFill>
            </a:endParaRPr>
          </a:p>
          <a:p>
            <a:pPr marL="0" lvl="0" indent="0" algn="ctr" rtl="0">
              <a:spcBef>
                <a:spcPts val="0"/>
              </a:spcBef>
              <a:spcAft>
                <a:spcPts val="0"/>
              </a:spcAft>
              <a:buNone/>
            </a:pPr>
            <a:r>
              <a:rPr lang="en" sz="6000" b="1">
                <a:solidFill>
                  <a:srgbClr val="FFFF00"/>
                </a:solidFill>
              </a:rPr>
              <a:t>Lessons from the book </a:t>
            </a:r>
            <a:endParaRPr sz="6000" b="1">
              <a:solidFill>
                <a:srgbClr val="FFFF00"/>
              </a:solidFill>
            </a:endParaRPr>
          </a:p>
          <a:p>
            <a:pPr marL="0" lvl="0" indent="0" algn="ctr" rtl="0">
              <a:spcBef>
                <a:spcPts val="0"/>
              </a:spcBef>
              <a:spcAft>
                <a:spcPts val="0"/>
              </a:spcAft>
              <a:buNone/>
            </a:pPr>
            <a:r>
              <a:rPr lang="en" sz="6000" b="1">
                <a:solidFill>
                  <a:srgbClr val="FFFF00"/>
                </a:solidFill>
              </a:rPr>
              <a:t>of Amos</a:t>
            </a:r>
            <a:endParaRPr sz="6000" b="1">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2"/>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Jerusalem, capital of Judah!</a:t>
            </a:r>
            <a:endParaRPr sz="5000" b="1">
              <a:solidFill>
                <a:srgbClr val="00FFFF"/>
              </a:solidFill>
            </a:endParaRPr>
          </a:p>
        </p:txBody>
      </p:sp>
      <p:sp>
        <p:nvSpPr>
          <p:cNvPr id="110" name="Google Shape;110;p22"/>
          <p:cNvSpPr txBox="1">
            <a:spLocks noGrp="1"/>
          </p:cNvSpPr>
          <p:nvPr>
            <p:ph type="subTitle" idx="1"/>
          </p:nvPr>
        </p:nvSpPr>
        <p:spPr>
          <a:xfrm>
            <a:off x="-188150" y="605050"/>
            <a:ext cx="9359100" cy="4538400"/>
          </a:xfrm>
          <a:prstGeom prst="rect">
            <a:avLst/>
          </a:prstGeom>
        </p:spPr>
        <p:txBody>
          <a:bodyPr spcFirstLastPara="1" wrap="square" lIns="91425" tIns="91425" rIns="91425" bIns="91425" anchor="t" anchorCtr="0">
            <a:noAutofit/>
          </a:bodyPr>
          <a:lstStyle/>
          <a:p>
            <a:pPr marL="457200" lvl="0" indent="-342900" algn="l" rtl="0">
              <a:lnSpc>
                <a:spcPct val="80000"/>
              </a:lnSpc>
              <a:spcBef>
                <a:spcPts val="0"/>
              </a:spcBef>
              <a:spcAft>
                <a:spcPts val="0"/>
              </a:spcAft>
              <a:buClr>
                <a:srgbClr val="FFFF00"/>
              </a:buClr>
              <a:buSzPts val="1800"/>
              <a:buChar char="●"/>
            </a:pPr>
            <a:r>
              <a:rPr lang="en" sz="1800" u="sng">
                <a:solidFill>
                  <a:srgbClr val="FFFF00"/>
                </a:solidFill>
              </a:rPr>
              <a:t>Amos 2:4-5</a:t>
            </a:r>
            <a:r>
              <a:rPr lang="en" sz="1800">
                <a:solidFill>
                  <a:schemeClr val="dk1"/>
                </a:solidFill>
              </a:rPr>
              <a:t> </a:t>
            </a:r>
            <a:r>
              <a:rPr lang="en" sz="1800" i="1">
                <a:solidFill>
                  <a:schemeClr val="dk1"/>
                </a:solidFill>
              </a:rPr>
              <a:t>“Thus says the Lord, “For three transgressions of Judah and for four I will not revoke its punishment, because they rejected the law of the Lord and have not kept His statutes; their lies also have led them astray, those after which their fathers walked. 5 So I will send fire upon Judah and it will consume the citadels of Jerusalem.”</a:t>
            </a:r>
            <a:endParaRPr sz="1800" i="1">
              <a:solidFill>
                <a:schemeClr val="dk1"/>
              </a:solidFill>
            </a:endParaRPr>
          </a:p>
          <a:p>
            <a:pPr marL="457200" lvl="0" indent="-342900" algn="l" rtl="0">
              <a:lnSpc>
                <a:spcPct val="80000"/>
              </a:lnSpc>
              <a:spcBef>
                <a:spcPts val="0"/>
              </a:spcBef>
              <a:spcAft>
                <a:spcPts val="0"/>
              </a:spcAft>
              <a:buClr>
                <a:srgbClr val="FFFF00"/>
              </a:buClr>
              <a:buSzPts val="1800"/>
              <a:buChar char="●"/>
            </a:pPr>
            <a:r>
              <a:rPr lang="en" sz="1800">
                <a:solidFill>
                  <a:srgbClr val="FFFF00"/>
                </a:solidFill>
              </a:rPr>
              <a:t>Remember that Amos is sending this prophecy to the northern kingdom of Israel, but he makes clear that even that southern kingdom of Judah, their brothers, their fellow descendants of Jacob to the south, will not be spared.</a:t>
            </a:r>
            <a:endParaRPr sz="1800">
              <a:solidFill>
                <a:srgbClr val="FFFF00"/>
              </a:solidFill>
            </a:endParaRPr>
          </a:p>
          <a:p>
            <a:pPr marL="457200" lvl="0" indent="-342900" algn="l" rtl="0">
              <a:lnSpc>
                <a:spcPct val="80000"/>
              </a:lnSpc>
              <a:spcBef>
                <a:spcPts val="0"/>
              </a:spcBef>
              <a:spcAft>
                <a:spcPts val="0"/>
              </a:spcAft>
              <a:buClr>
                <a:schemeClr val="dk1"/>
              </a:buClr>
              <a:buSzPts val="1800"/>
              <a:buChar char="●"/>
            </a:pPr>
            <a:r>
              <a:rPr lang="en" sz="1800">
                <a:solidFill>
                  <a:schemeClr val="dk1"/>
                </a:solidFill>
              </a:rPr>
              <a:t>At this time Israel and Judah have recently been at war with each other.  The Israelites considered Judah to be “arrogant” because they had the temple in Jerusalem.  Here, God was going to punish those “other people” in Judah too.</a:t>
            </a:r>
            <a:endParaRPr sz="1800">
              <a:solidFill>
                <a:schemeClr val="dk1"/>
              </a:solidFill>
            </a:endParaRPr>
          </a:p>
          <a:p>
            <a:pPr marL="457200" lvl="0" indent="-342900" algn="l" rtl="0">
              <a:lnSpc>
                <a:spcPct val="80000"/>
              </a:lnSpc>
              <a:spcBef>
                <a:spcPts val="0"/>
              </a:spcBef>
              <a:spcAft>
                <a:spcPts val="0"/>
              </a:spcAft>
              <a:buClr>
                <a:srgbClr val="00FFFF"/>
              </a:buClr>
              <a:buSzPts val="1800"/>
              <a:buChar char="●"/>
            </a:pPr>
            <a:r>
              <a:rPr lang="en" sz="1800">
                <a:solidFill>
                  <a:srgbClr val="00FFFF"/>
                </a:solidFill>
              </a:rPr>
              <a:t>Think now on those we call our “institutional” brethren (our term, not God’s).  Many of us, sadly, want nothing to do with them, mainly over the ways they use their church buildings, their “sponsoring church” arrangements, colleges and missionary societies they financially support, local charities, etc.  I do make a plea to them to reconsider those matters they consider liberties, in light of the examples we have in scripture.</a:t>
            </a:r>
            <a:endParaRPr sz="1800">
              <a:solidFill>
                <a:srgbClr val="00FFFF"/>
              </a:solidFill>
            </a:endParaRPr>
          </a:p>
          <a:p>
            <a:pPr marL="457200" lvl="0" indent="-342900" algn="l" rtl="0">
              <a:lnSpc>
                <a:spcPct val="80000"/>
              </a:lnSpc>
              <a:spcBef>
                <a:spcPts val="0"/>
              </a:spcBef>
              <a:spcAft>
                <a:spcPts val="0"/>
              </a:spcAft>
              <a:buClr>
                <a:srgbClr val="FFFF00"/>
              </a:buClr>
              <a:buSzPts val="1800"/>
              <a:buChar char="●"/>
            </a:pPr>
            <a:r>
              <a:rPr lang="en" sz="1800" u="sng">
                <a:solidFill>
                  <a:srgbClr val="FFFF00"/>
                </a:solidFill>
              </a:rPr>
              <a:t>Rom.10:17</a:t>
            </a:r>
            <a:r>
              <a:rPr lang="en" sz="1800">
                <a:solidFill>
                  <a:srgbClr val="FFFF00"/>
                </a:solidFill>
              </a:rPr>
              <a:t> </a:t>
            </a:r>
            <a:r>
              <a:rPr lang="en" sz="1800" i="1">
                <a:solidFill>
                  <a:schemeClr val="dk1"/>
                </a:solidFill>
              </a:rPr>
              <a:t>“So faith comes from hearing, and hearing by the word of Christ.”</a:t>
            </a:r>
            <a:endParaRPr sz="1800" i="1">
              <a:solidFill>
                <a:schemeClr val="dk1"/>
              </a:solidFill>
            </a:endParaRPr>
          </a:p>
          <a:p>
            <a:pPr marL="457200" lvl="0" indent="-342900" algn="l" rtl="0">
              <a:lnSpc>
                <a:spcPct val="80000"/>
              </a:lnSpc>
              <a:spcBef>
                <a:spcPts val="0"/>
              </a:spcBef>
              <a:spcAft>
                <a:spcPts val="0"/>
              </a:spcAft>
              <a:buClr>
                <a:srgbClr val="FFFF00"/>
              </a:buClr>
              <a:buSzPts val="1800"/>
              <a:buChar char="●"/>
            </a:pPr>
            <a:r>
              <a:rPr lang="en" sz="1800" u="sng">
                <a:solidFill>
                  <a:srgbClr val="FFFF00"/>
                </a:solidFill>
              </a:rPr>
              <a:t>Rom.14:23</a:t>
            </a:r>
            <a:r>
              <a:rPr lang="en" sz="1800">
                <a:solidFill>
                  <a:schemeClr val="dk1"/>
                </a:solidFill>
              </a:rPr>
              <a:t> </a:t>
            </a:r>
            <a:r>
              <a:rPr lang="en" sz="1800" i="1">
                <a:solidFill>
                  <a:schemeClr val="dk1"/>
                </a:solidFill>
              </a:rPr>
              <a:t>“But he who doubts is condemned if he eats, because his eating is not from faith; and whatever is not from faith is sin.”</a:t>
            </a:r>
            <a:endParaRPr sz="18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And thus ends Amos?</a:t>
            </a:r>
            <a:endParaRPr sz="5000" b="1">
              <a:solidFill>
                <a:srgbClr val="00FFFF"/>
              </a:solidFill>
            </a:endParaRPr>
          </a:p>
        </p:txBody>
      </p:sp>
      <p:sp>
        <p:nvSpPr>
          <p:cNvPr id="116" name="Google Shape;116;p23"/>
          <p:cNvSpPr txBox="1">
            <a:spLocks noGrp="1"/>
          </p:cNvSpPr>
          <p:nvPr>
            <p:ph type="subTitle" idx="1"/>
          </p:nvPr>
        </p:nvSpPr>
        <p:spPr>
          <a:xfrm>
            <a:off x="-148125" y="605050"/>
            <a:ext cx="9319200" cy="45384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a:solidFill>
                  <a:srgbClr val="FFFF00"/>
                </a:solidFill>
              </a:rPr>
              <a:t>Imagine you are a citizen of the northern kingdom of Israel hearing these words read for the very first time, and you hear Amos rebuking all these sinful nations around you.  These nations have been bothering you for quite some time, so you’re cheering the prophet on as God rebukes those “other people”!  But then you hear this:</a:t>
            </a:r>
            <a:endParaRPr sz="2200">
              <a:solidFill>
                <a:srgbClr val="FFFF00"/>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Amos 2:6</a:t>
            </a:r>
            <a:r>
              <a:rPr lang="en" sz="2200">
                <a:solidFill>
                  <a:schemeClr val="dk1"/>
                </a:solidFill>
              </a:rPr>
              <a:t> </a:t>
            </a:r>
            <a:r>
              <a:rPr lang="en" sz="2200" i="1">
                <a:solidFill>
                  <a:schemeClr val="dk1"/>
                </a:solidFill>
              </a:rPr>
              <a:t>“Thus says the Lord, “For three transgressions </a:t>
            </a:r>
            <a:r>
              <a:rPr lang="en" sz="2200" i="1" u="sng">
                <a:solidFill>
                  <a:schemeClr val="dk1"/>
                </a:solidFill>
              </a:rPr>
              <a:t>of Israel</a:t>
            </a:r>
            <a:r>
              <a:rPr lang="en" sz="2200" i="1">
                <a:solidFill>
                  <a:schemeClr val="dk1"/>
                </a:solidFill>
              </a:rPr>
              <a:t> and for four </a:t>
            </a:r>
            <a:r>
              <a:rPr lang="en" sz="2200" i="1" u="sng">
                <a:solidFill>
                  <a:schemeClr val="dk1"/>
                </a:solidFill>
              </a:rPr>
              <a:t>I will not revoke its punishment</a:t>
            </a:r>
            <a:r>
              <a:rPr lang="en" sz="2200" i="1">
                <a:solidFill>
                  <a:schemeClr val="dk1"/>
                </a:solidFill>
              </a:rPr>
              <a:t>,”  </a:t>
            </a:r>
            <a:r>
              <a:rPr lang="en" sz="2200">
                <a:solidFill>
                  <a:srgbClr val="FFFF00"/>
                </a:solidFill>
              </a:rPr>
              <a:t>Wait .. what?</a:t>
            </a:r>
            <a:endParaRPr sz="2200">
              <a:solidFill>
                <a:srgbClr val="FFFF00"/>
              </a:solidFill>
            </a:endParaRPr>
          </a:p>
          <a:p>
            <a:pPr marL="457200" lvl="0" indent="-368300" algn="l" rtl="0">
              <a:lnSpc>
                <a:spcPct val="80000"/>
              </a:lnSpc>
              <a:spcBef>
                <a:spcPts val="0"/>
              </a:spcBef>
              <a:spcAft>
                <a:spcPts val="0"/>
              </a:spcAft>
              <a:buClr>
                <a:srgbClr val="00FFFF"/>
              </a:buClr>
              <a:buSzPts val="2200"/>
              <a:buChar char="●"/>
            </a:pPr>
            <a:r>
              <a:rPr lang="en" sz="2200">
                <a:solidFill>
                  <a:srgbClr val="00FFFF"/>
                </a:solidFill>
              </a:rPr>
              <a:t>And indeed ALL the remaining 7 chapters are about God’s wrath on Israel itself!  Whose behavior should they have been focusing on?</a:t>
            </a:r>
            <a:endParaRPr sz="220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Amos 5:4-7</a:t>
            </a:r>
            <a:r>
              <a:rPr lang="en" sz="2200">
                <a:solidFill>
                  <a:schemeClr val="dk1"/>
                </a:solidFill>
              </a:rPr>
              <a:t> </a:t>
            </a:r>
            <a:r>
              <a:rPr lang="en" sz="2200" i="1">
                <a:solidFill>
                  <a:schemeClr val="dk1"/>
                </a:solidFill>
              </a:rPr>
              <a:t>“For thus says the Lord to the house of Israel, “Seek Me that you may live. 5 But do not resort to Bethel and do not come to Gilgal, nor cross over to Beersheba; for Gilgal will certainly go into captivity and Bethel will come to trouble. 6 </a:t>
            </a:r>
            <a:r>
              <a:rPr lang="en" sz="2200" i="1" u="sng">
                <a:solidFill>
                  <a:schemeClr val="dk1"/>
                </a:solidFill>
              </a:rPr>
              <a:t>Seek the Lord that you may live, or He will break forth like a fire</a:t>
            </a:r>
            <a:r>
              <a:rPr lang="en" sz="2200" i="1">
                <a:solidFill>
                  <a:schemeClr val="dk1"/>
                </a:solidFill>
              </a:rPr>
              <a:t>, O house of Joseph, and it will consume with none to quench it for Bethel, 7 for </a:t>
            </a:r>
            <a:r>
              <a:rPr lang="en" sz="2200" i="1" u="sng">
                <a:solidFill>
                  <a:schemeClr val="dk1"/>
                </a:solidFill>
              </a:rPr>
              <a:t>those who turn justice into wormwood and cast righteousness down to the earth</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ctrTitle"/>
          </p:nvPr>
        </p:nvSpPr>
        <p:spPr>
          <a:xfrm>
            <a:off x="-148125" y="0"/>
            <a:ext cx="9441600" cy="45492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dirty="0">
                <a:solidFill>
                  <a:srgbClr val="00FFFF"/>
                </a:solidFill>
              </a:rPr>
              <a:t>“Itching ears” today</a:t>
            </a:r>
            <a:endParaRPr sz="5000" b="1" dirty="0">
              <a:solidFill>
                <a:srgbClr val="00FFFF"/>
              </a:solidFill>
            </a:endParaRPr>
          </a:p>
        </p:txBody>
      </p:sp>
      <p:sp>
        <p:nvSpPr>
          <p:cNvPr id="122" name="Google Shape;122;p24"/>
          <p:cNvSpPr txBox="1">
            <a:spLocks noGrp="1"/>
          </p:cNvSpPr>
          <p:nvPr>
            <p:ph type="subTitle" idx="1"/>
          </p:nvPr>
        </p:nvSpPr>
        <p:spPr>
          <a:xfrm>
            <a:off x="-148125" y="523164"/>
            <a:ext cx="9380700" cy="4620286"/>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2 Tim.4:3</a:t>
            </a:r>
            <a:r>
              <a:rPr lang="en" sz="2200" dirty="0">
                <a:solidFill>
                  <a:schemeClr val="dk1"/>
                </a:solidFill>
              </a:rPr>
              <a:t> </a:t>
            </a:r>
            <a:r>
              <a:rPr lang="en" sz="2200" i="1" dirty="0">
                <a:solidFill>
                  <a:schemeClr val="dk1"/>
                </a:solidFill>
              </a:rPr>
              <a:t>“For the time will come when they will not endure sound doctrine; but wanting to have their ears tickled, they will accumulate for themselves teachers in accordance to their own desires,”</a:t>
            </a:r>
            <a:r>
              <a:rPr lang="en" sz="2200" dirty="0">
                <a:solidFill>
                  <a:schemeClr val="dk1"/>
                </a:solidFill>
              </a:rPr>
              <a:t>  </a:t>
            </a:r>
            <a:r>
              <a:rPr lang="en" sz="2200" dirty="0">
                <a:solidFill>
                  <a:srgbClr val="FFFF00"/>
                </a:solidFill>
              </a:rPr>
              <a:t>When we read this verse we usually think about people in denominations and false religions, as if WE, God’s people, can’t be like this ourselves.</a:t>
            </a:r>
            <a:endParaRPr sz="2200" dirty="0">
              <a:solidFill>
                <a:srgbClr val="FFFF00"/>
              </a:solidFill>
            </a:endParaRPr>
          </a:p>
          <a:p>
            <a:pPr marL="457200" lvl="0" indent="-368300" algn="l" rtl="0">
              <a:lnSpc>
                <a:spcPct val="80000"/>
              </a:lnSpc>
              <a:spcBef>
                <a:spcPts val="0"/>
              </a:spcBef>
              <a:spcAft>
                <a:spcPts val="0"/>
              </a:spcAft>
              <a:buClr>
                <a:schemeClr val="dk1"/>
              </a:buClr>
              <a:buSzPts val="2200"/>
              <a:buChar char="●"/>
            </a:pPr>
            <a:r>
              <a:rPr lang="en" sz="2200" dirty="0">
                <a:solidFill>
                  <a:schemeClr val="dk1"/>
                </a:solidFill>
              </a:rPr>
              <a:t>Do you know which lessons I have preached, both here and elsewhere, where I get the most “Great lesson!” comments from my brethren afterward?</a:t>
            </a:r>
            <a:endParaRPr sz="2200" dirty="0">
              <a:solidFill>
                <a:schemeClr val="dk1"/>
              </a:solidFill>
            </a:endParaRPr>
          </a:p>
          <a:p>
            <a:pPr marL="457200" lvl="0" indent="-368300" algn="l" rtl="0">
              <a:lnSpc>
                <a:spcPct val="80000"/>
              </a:lnSpc>
              <a:spcBef>
                <a:spcPts val="0"/>
              </a:spcBef>
              <a:spcAft>
                <a:spcPts val="0"/>
              </a:spcAft>
              <a:buClr>
                <a:srgbClr val="00FFFF"/>
              </a:buClr>
              <a:buSzPts val="2200"/>
              <a:buChar char="●"/>
            </a:pPr>
            <a:r>
              <a:rPr lang="en" sz="2200" dirty="0">
                <a:solidFill>
                  <a:srgbClr val="00FFFF"/>
                </a:solidFill>
              </a:rPr>
              <a:t>It’s the lessons where I’m coming down hard (with the word of God of course) on “OTHER people”!  Those “fire and brimstone” lessons to inspire NON-Christians to become Christians.  And there is a need for occasional lessons like that.  But do you know what is the greatest comment a preacher could receive from their brother or sister?</a:t>
            </a:r>
            <a:endParaRPr sz="2200" dirty="0">
              <a:solidFill>
                <a:srgbClr val="00FFFF"/>
              </a:solidFill>
            </a:endParaRPr>
          </a:p>
          <a:p>
            <a:pPr marL="457200" lvl="0" indent="-368300" algn="l" rtl="0">
              <a:lnSpc>
                <a:spcPct val="80000"/>
              </a:lnSpc>
              <a:spcBef>
                <a:spcPts val="0"/>
              </a:spcBef>
              <a:spcAft>
                <a:spcPts val="0"/>
              </a:spcAft>
              <a:buClr>
                <a:schemeClr val="dk1"/>
              </a:buClr>
              <a:buSzPts val="2200"/>
              <a:buChar char="●"/>
            </a:pPr>
            <a:r>
              <a:rPr lang="en" sz="2200" dirty="0">
                <a:solidFill>
                  <a:schemeClr val="dk1"/>
                </a:solidFill>
              </a:rPr>
              <a:t>“</a:t>
            </a:r>
            <a:r>
              <a:rPr lang="en" sz="2200" u="sng" dirty="0">
                <a:solidFill>
                  <a:schemeClr val="dk1"/>
                </a:solidFill>
              </a:rPr>
              <a:t>I</a:t>
            </a:r>
            <a:r>
              <a:rPr lang="en" sz="2200" dirty="0">
                <a:solidFill>
                  <a:schemeClr val="dk1"/>
                </a:solidFill>
              </a:rPr>
              <a:t> needed to hear those passages from God’s word.  They spoke to </a:t>
            </a:r>
            <a:r>
              <a:rPr lang="en" sz="2200" u="sng" dirty="0">
                <a:solidFill>
                  <a:schemeClr val="dk1"/>
                </a:solidFill>
              </a:rPr>
              <a:t>ME</a:t>
            </a:r>
            <a:r>
              <a:rPr lang="en" sz="2200" dirty="0">
                <a:solidFill>
                  <a:schemeClr val="dk1"/>
                </a:solidFill>
              </a:rPr>
              <a:t> personally, and they make </a:t>
            </a:r>
            <a:r>
              <a:rPr lang="en" sz="2200" u="sng" dirty="0">
                <a:solidFill>
                  <a:schemeClr val="dk1"/>
                </a:solidFill>
              </a:rPr>
              <a:t>ME</a:t>
            </a:r>
            <a:r>
              <a:rPr lang="en" sz="2200" dirty="0">
                <a:solidFill>
                  <a:schemeClr val="dk1"/>
                </a:solidFill>
              </a:rPr>
              <a:t> want to be a better servant of God.”</a:t>
            </a:r>
            <a:endParaRPr sz="2200"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dirty="0">
                <a:solidFill>
                  <a:srgbClr val="FFFF00"/>
                </a:solidFill>
              </a:rPr>
              <a:t>When “other people” are all of our focus, it’s so much harder to fix US!</a:t>
            </a:r>
            <a:endParaRPr sz="2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5"/>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Keeping it personal</a:t>
            </a:r>
            <a:endParaRPr sz="5000" b="1">
              <a:solidFill>
                <a:srgbClr val="00FFFF"/>
              </a:solidFill>
            </a:endParaRPr>
          </a:p>
        </p:txBody>
      </p:sp>
      <p:sp>
        <p:nvSpPr>
          <p:cNvPr id="128" name="Google Shape;128;p25"/>
          <p:cNvSpPr txBox="1">
            <a:spLocks noGrp="1"/>
          </p:cNvSpPr>
          <p:nvPr>
            <p:ph type="subTitle" idx="1"/>
          </p:nvPr>
        </p:nvSpPr>
        <p:spPr>
          <a:xfrm>
            <a:off x="-181375" y="541425"/>
            <a:ext cx="9414000" cy="46020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I imagine there were some in Israel who heard Amos’ message and thought “You’re right, Amos, my fellow Israelites are pretty messed up!”</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There are Christians today who love to talk about the problems in OTHER churches of Christ.  I’m not saying there aren’t problems out there, but if we claim (correctly so) that each local congregation is autonomous (self-governing), how can you decide what other congregations do?</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Even on social media I see some evangelists essentially admonishing and rebuking the worldwide brotherhood online.  What authority does an uninspired preacher have to do that?  Only Christ and His apostles could do that.  And as I have said before, I can’t personally find one command given to the universal church in the New Testament.  They were all given to local congregations (like the “7 churches of Asia” in </a:t>
            </a:r>
            <a:r>
              <a:rPr lang="en" sz="2000" u="sng">
                <a:solidFill>
                  <a:srgbClr val="FFFF00"/>
                </a:solidFill>
              </a:rPr>
              <a:t>Rev.2-3</a:t>
            </a:r>
            <a:r>
              <a:rPr lang="en" sz="2000">
                <a:solidFill>
                  <a:srgbClr val="00FFFF"/>
                </a:solidFill>
              </a:rPr>
              <a:t>), and/or to individuals.</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“Well, OK Eric, you’re right, our focus should be closer to home.  And I see some problems in some ‘other people’ here at Chatham Heights.”  If there is actual unrepented sin in your local brother, what are you doing about it? </a:t>
            </a:r>
            <a:endParaRPr sz="2000">
              <a:solidFill>
                <a:srgbClr val="FFFF00"/>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Gal.6:1</a:t>
            </a:r>
            <a:r>
              <a:rPr lang="en" sz="2000">
                <a:solidFill>
                  <a:srgbClr val="FFFF00"/>
                </a:solidFill>
              </a:rPr>
              <a:t> </a:t>
            </a:r>
            <a:r>
              <a:rPr lang="en" sz="2000" i="1">
                <a:solidFill>
                  <a:schemeClr val="dk1"/>
                </a:solidFill>
              </a:rPr>
              <a:t>“Brethren, even if anyone is caught in any trespass, </a:t>
            </a:r>
            <a:r>
              <a:rPr lang="en" sz="2000" i="1" u="sng">
                <a:solidFill>
                  <a:schemeClr val="dk1"/>
                </a:solidFill>
              </a:rPr>
              <a:t>you who are spiritual</a:t>
            </a:r>
            <a:r>
              <a:rPr lang="en" sz="2000" i="1">
                <a:solidFill>
                  <a:schemeClr val="dk1"/>
                </a:solidFill>
              </a:rPr>
              <a:t>, </a:t>
            </a:r>
            <a:r>
              <a:rPr lang="en" sz="2000" i="1" u="sng">
                <a:solidFill>
                  <a:schemeClr val="dk1"/>
                </a:solidFill>
              </a:rPr>
              <a:t>restore such a one in a spirit of gentleness</a:t>
            </a:r>
            <a:r>
              <a:rPr lang="en" sz="2000" i="1">
                <a:solidFill>
                  <a:schemeClr val="dk1"/>
                </a:solidFill>
              </a:rPr>
              <a:t>; each one looking to yourself, so that you too will not be tempted.”  </a:t>
            </a:r>
            <a:r>
              <a:rPr lang="en" sz="2000">
                <a:solidFill>
                  <a:srgbClr val="00FFFF"/>
                </a:solidFill>
              </a:rPr>
              <a:t>Is this just for the evangelist?</a:t>
            </a:r>
            <a:endParaRPr sz="2000">
              <a:solidFill>
                <a:srgbClr val="00FFFF"/>
              </a:solidFill>
            </a:endParaRPr>
          </a:p>
          <a:p>
            <a:pPr marL="457200" lvl="0" indent="0" algn="l" rtl="0">
              <a:lnSpc>
                <a:spcPct val="80000"/>
              </a:lnSpc>
              <a:spcBef>
                <a:spcPts val="0"/>
              </a:spcBef>
              <a:spcAft>
                <a:spcPts val="0"/>
              </a:spcAft>
              <a:buNone/>
            </a:pPr>
            <a:endParaRPr sz="22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“Other people”</a:t>
            </a:r>
            <a:endParaRPr sz="5000" b="1">
              <a:solidFill>
                <a:srgbClr val="00FFFF"/>
              </a:solidFill>
            </a:endParaRPr>
          </a:p>
        </p:txBody>
      </p:sp>
      <p:sp>
        <p:nvSpPr>
          <p:cNvPr id="134" name="Google Shape;134;p26"/>
          <p:cNvSpPr txBox="1">
            <a:spLocks noGrp="1"/>
          </p:cNvSpPr>
          <p:nvPr>
            <p:ph type="subTitle" idx="1"/>
          </p:nvPr>
        </p:nvSpPr>
        <p:spPr>
          <a:xfrm>
            <a:off x="-208975" y="541425"/>
            <a:ext cx="9441600" cy="46020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Luke 18:11</a:t>
            </a:r>
            <a:r>
              <a:rPr lang="en" sz="2000">
                <a:solidFill>
                  <a:srgbClr val="00FFFF"/>
                </a:solidFill>
              </a:rPr>
              <a:t> </a:t>
            </a:r>
            <a:r>
              <a:rPr lang="en" sz="2000" i="1">
                <a:solidFill>
                  <a:schemeClr val="dk1"/>
                </a:solidFill>
              </a:rPr>
              <a:t>“The Pharisee stood and was praying this to himself: ‘God, </a:t>
            </a:r>
            <a:r>
              <a:rPr lang="en" sz="2000" i="1" u="sng">
                <a:solidFill>
                  <a:schemeClr val="dk1"/>
                </a:solidFill>
              </a:rPr>
              <a:t>I thank You that I am not like</a:t>
            </a:r>
            <a:r>
              <a:rPr lang="en" sz="2000" i="1">
                <a:solidFill>
                  <a:schemeClr val="dk1"/>
                </a:solidFill>
              </a:rPr>
              <a:t> </a:t>
            </a:r>
            <a:r>
              <a:rPr lang="en" sz="2000" i="1" u="sng">
                <a:solidFill>
                  <a:srgbClr val="00FFFF"/>
                </a:solidFill>
              </a:rPr>
              <a:t>other people</a:t>
            </a:r>
            <a:r>
              <a:rPr lang="en" sz="2000" i="1">
                <a:solidFill>
                  <a:schemeClr val="dk1"/>
                </a:solidFill>
              </a:rPr>
              <a:t>: swindlers, </a:t>
            </a:r>
            <a:r>
              <a:rPr lang="en" sz="2000" i="1" u="sng">
                <a:solidFill>
                  <a:schemeClr val="dk1"/>
                </a:solidFill>
              </a:rPr>
              <a:t>unjust</a:t>
            </a:r>
            <a:r>
              <a:rPr lang="en" sz="2000" i="1">
                <a:solidFill>
                  <a:schemeClr val="dk1"/>
                </a:solidFill>
              </a:rPr>
              <a:t>, adulterers, or even like this tax collector.”  </a:t>
            </a:r>
            <a:r>
              <a:rPr lang="en" sz="2000">
                <a:solidFill>
                  <a:srgbClr val="00FFFF"/>
                </a:solidFill>
              </a:rPr>
              <a:t>Curiously, how did he determine that he was not unjust?</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Are we REALLY as different from other people as we think we are?  Is it only the “other people” who struggle with the lust of the flesh, the lust of the eyes and the pride of life?  If we could just “stay in our lane” more and focus on our own problems I think we would 1) be much better servants of God, and 2) have a lot more love for our brethren, our neighbors and even our enemies.</a:t>
            </a:r>
            <a:endParaRPr sz="2000">
              <a:solidFill>
                <a:srgbClr val="FFFF00"/>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2 Cor.10:12</a:t>
            </a:r>
            <a:r>
              <a:rPr lang="en" sz="2000">
                <a:solidFill>
                  <a:srgbClr val="00FFFF"/>
                </a:solidFill>
              </a:rPr>
              <a:t> </a:t>
            </a:r>
            <a:r>
              <a:rPr lang="en" sz="2000" i="1">
                <a:solidFill>
                  <a:schemeClr val="dk1"/>
                </a:solidFill>
              </a:rPr>
              <a:t>“For we are not bold to class or compare ourselves with some of those who commend themselves; but </a:t>
            </a:r>
            <a:r>
              <a:rPr lang="en" sz="2000" i="1" u="sng">
                <a:solidFill>
                  <a:schemeClr val="dk1"/>
                </a:solidFill>
              </a:rPr>
              <a:t>when they measure themselves by themselves and compare themselves with themselves, they are without understanding</a:t>
            </a:r>
            <a:r>
              <a:rPr lang="en" sz="2000" i="1">
                <a:solidFill>
                  <a:schemeClr val="dk1"/>
                </a:solidFill>
              </a:rPr>
              <a:t>.”  </a:t>
            </a:r>
            <a:r>
              <a:rPr lang="en" sz="2000">
                <a:solidFill>
                  <a:srgbClr val="00FFFF"/>
                </a:solidFill>
              </a:rPr>
              <a:t>Compare yourself to JESUS CHRIST, rather than other men.</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Cor.6:9-11</a:t>
            </a:r>
            <a:r>
              <a:rPr lang="en" sz="2000">
                <a:solidFill>
                  <a:srgbClr val="00FFFF"/>
                </a:solidFill>
              </a:rPr>
              <a:t> </a:t>
            </a:r>
            <a:r>
              <a:rPr lang="en" sz="2000" i="1">
                <a:solidFill>
                  <a:schemeClr val="dk1"/>
                </a:solidFill>
              </a:rPr>
              <a:t>“Do not be deceived; neither fornicators, nor idolaters, nor adulterers, nor effeminate, nor homosexuals, 10 nor thieves, nor the covetous, nor drunkards, nor revilers, nor swindlers, will inherit the kingdom of God. 11 </a:t>
            </a:r>
            <a:r>
              <a:rPr lang="en" sz="2000" i="1" u="sng">
                <a:solidFill>
                  <a:srgbClr val="00FFFF"/>
                </a:solidFill>
              </a:rPr>
              <a:t>Such were some of you</a:t>
            </a:r>
            <a:r>
              <a:rPr lang="en" sz="2000" i="1">
                <a:solidFill>
                  <a:schemeClr val="dk1"/>
                </a:solidFill>
              </a:rPr>
              <a:t>; </a:t>
            </a:r>
            <a:r>
              <a:rPr lang="en" sz="2000" i="1" u="sng">
                <a:solidFill>
                  <a:schemeClr val="dk1"/>
                </a:solidFill>
              </a:rPr>
              <a:t>but you were washed</a:t>
            </a:r>
            <a:r>
              <a:rPr lang="en" sz="2000" i="1">
                <a:solidFill>
                  <a:schemeClr val="dk1"/>
                </a:solidFill>
              </a:rPr>
              <a:t>, </a:t>
            </a:r>
            <a:r>
              <a:rPr lang="en" sz="2000" i="1" u="sng">
                <a:solidFill>
                  <a:schemeClr val="dk1"/>
                </a:solidFill>
              </a:rPr>
              <a:t>but you were sanctified</a:t>
            </a:r>
            <a:r>
              <a:rPr lang="en" sz="2000" i="1">
                <a:solidFill>
                  <a:schemeClr val="dk1"/>
                </a:solidFill>
              </a:rPr>
              <a:t>, </a:t>
            </a:r>
            <a:r>
              <a:rPr lang="en" sz="2000" i="1" u="sng">
                <a:solidFill>
                  <a:schemeClr val="dk1"/>
                </a:solidFill>
              </a:rPr>
              <a:t>but you were justified</a:t>
            </a:r>
            <a:r>
              <a:rPr lang="en" sz="2000" i="1">
                <a:solidFill>
                  <a:schemeClr val="dk1"/>
                </a:solidFill>
              </a:rPr>
              <a:t> in the name of the Lord Jesus Christ and in the Spirit of our God.”</a:t>
            </a:r>
            <a:r>
              <a:rPr lang="en" sz="2000">
                <a:solidFill>
                  <a:srgbClr val="00FFFF"/>
                </a:solidFill>
              </a:rPr>
              <a:t> I am a sinner, and so are you.  Have YOU been washed in His blood?</a:t>
            </a:r>
            <a:endParaRPr sz="2000">
              <a:solidFill>
                <a:srgbClr val="00FFFF"/>
              </a:solidFill>
            </a:endParaRPr>
          </a:p>
          <a:p>
            <a:pPr marL="457200" lvl="0" indent="0" algn="l" rtl="0">
              <a:lnSpc>
                <a:spcPct val="80000"/>
              </a:lnSpc>
              <a:spcBef>
                <a:spcPts val="0"/>
              </a:spcBef>
              <a:spcAft>
                <a:spcPts val="0"/>
              </a:spcAft>
              <a:buNone/>
            </a:pPr>
            <a:endParaRPr sz="22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06925" y="0"/>
            <a:ext cx="9366600" cy="51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dirty="0">
                <a:solidFill>
                  <a:srgbClr val="00FFFF"/>
                </a:solidFill>
              </a:rPr>
              <a:t>Background of Amos</a:t>
            </a:r>
            <a:endParaRPr sz="5000" b="1" dirty="0">
              <a:solidFill>
                <a:srgbClr val="00FFFF"/>
              </a:solidFill>
            </a:endParaRPr>
          </a:p>
        </p:txBody>
      </p:sp>
      <p:sp>
        <p:nvSpPr>
          <p:cNvPr id="61" name="Google Shape;61;p14"/>
          <p:cNvSpPr txBox="1">
            <a:spLocks noGrp="1"/>
          </p:cNvSpPr>
          <p:nvPr>
            <p:ph type="subTitle" idx="1"/>
          </p:nvPr>
        </p:nvSpPr>
        <p:spPr>
          <a:xfrm>
            <a:off x="-161225" y="611700"/>
            <a:ext cx="9366600" cy="4531800"/>
          </a:xfrm>
          <a:prstGeom prst="rect">
            <a:avLst/>
          </a:prstGeom>
        </p:spPr>
        <p:txBody>
          <a:bodyPr spcFirstLastPara="1" wrap="square" lIns="91425" tIns="91425" rIns="91425" bIns="91425" anchor="t" anchorCtr="0">
            <a:noAutofit/>
          </a:bodyPr>
          <a:lstStyle/>
          <a:p>
            <a:pPr marL="457200" lvl="0" indent="-377825" algn="l" rtl="0">
              <a:lnSpc>
                <a:spcPct val="80000"/>
              </a:lnSpc>
              <a:spcBef>
                <a:spcPts val="0"/>
              </a:spcBef>
              <a:spcAft>
                <a:spcPts val="0"/>
              </a:spcAft>
              <a:buClr>
                <a:srgbClr val="FFFF00"/>
              </a:buClr>
              <a:buSzPts val="2350"/>
              <a:buChar char="●"/>
            </a:pPr>
            <a:r>
              <a:rPr lang="en" sz="2300" u="sng" dirty="0">
                <a:solidFill>
                  <a:srgbClr val="FFFF00"/>
                </a:solidFill>
              </a:rPr>
              <a:t>Amos 1:1</a:t>
            </a:r>
            <a:r>
              <a:rPr lang="en" sz="2300" dirty="0">
                <a:solidFill>
                  <a:srgbClr val="FFFF00"/>
                </a:solidFill>
              </a:rPr>
              <a:t> </a:t>
            </a:r>
            <a:r>
              <a:rPr lang="en" sz="2300" dirty="0">
                <a:solidFill>
                  <a:srgbClr val="00FFFF"/>
                </a:solidFill>
              </a:rPr>
              <a:t>(NASB 1995)</a:t>
            </a:r>
            <a:r>
              <a:rPr lang="en" sz="2300" dirty="0">
                <a:solidFill>
                  <a:schemeClr val="dk1"/>
                </a:solidFill>
              </a:rPr>
              <a:t> </a:t>
            </a:r>
            <a:r>
              <a:rPr lang="en" sz="2300" i="1" dirty="0">
                <a:solidFill>
                  <a:schemeClr val="dk1"/>
                </a:solidFill>
              </a:rPr>
              <a:t>“The words of Amos, </a:t>
            </a:r>
            <a:r>
              <a:rPr lang="en" sz="2300" i="1" u="sng" dirty="0">
                <a:solidFill>
                  <a:schemeClr val="dk1"/>
                </a:solidFill>
              </a:rPr>
              <a:t>who was among the sheepherders from Tekoa</a:t>
            </a:r>
            <a:r>
              <a:rPr lang="en" sz="2300" i="1" dirty="0">
                <a:solidFill>
                  <a:schemeClr val="dk1"/>
                </a:solidFill>
              </a:rPr>
              <a:t>, which he envisioned in visions concerning Israel in the days of Uzziah king of Judah, and in the days of Jeroboam son of Joash, king of Israel, two years before the earthquake.”</a:t>
            </a:r>
            <a:endParaRPr sz="2300" i="1" dirty="0">
              <a:solidFill>
                <a:schemeClr val="dk1"/>
              </a:solidFill>
            </a:endParaRPr>
          </a:p>
          <a:p>
            <a:pPr marL="457200" lvl="0" indent="-377825" algn="l" rtl="0">
              <a:lnSpc>
                <a:spcPct val="80000"/>
              </a:lnSpc>
              <a:spcBef>
                <a:spcPts val="0"/>
              </a:spcBef>
              <a:spcAft>
                <a:spcPts val="0"/>
              </a:spcAft>
              <a:buClr>
                <a:srgbClr val="FFFF00"/>
              </a:buClr>
              <a:buSzPts val="2350"/>
              <a:buChar char="●"/>
            </a:pPr>
            <a:r>
              <a:rPr lang="en" sz="2300" dirty="0">
                <a:solidFill>
                  <a:srgbClr val="FFFF00"/>
                </a:solidFill>
              </a:rPr>
              <a:t>Amos prophesies during the period we call the “Divided Kingdom”, even though his hometown, Tekoa, was in Judah, most of his message was to the northern kingdom of Israel, during the reign of Jeroboam II, around 750 BC.  He is prophesying around the same time as Hosea (in Israel) and Isaiah (in Judah).</a:t>
            </a:r>
            <a:endParaRPr sz="2300" dirty="0">
              <a:solidFill>
                <a:srgbClr val="FFFF00"/>
              </a:solidFill>
            </a:endParaRPr>
          </a:p>
          <a:p>
            <a:pPr marL="457200" lvl="0" indent="-377825" algn="l" rtl="0">
              <a:lnSpc>
                <a:spcPct val="80000"/>
              </a:lnSpc>
              <a:spcBef>
                <a:spcPts val="0"/>
              </a:spcBef>
              <a:spcAft>
                <a:spcPts val="0"/>
              </a:spcAft>
              <a:buClr>
                <a:srgbClr val="00FFFF"/>
              </a:buClr>
              <a:buSzPts val="2350"/>
              <a:buChar char="●"/>
            </a:pPr>
            <a:r>
              <a:rPr lang="en" sz="2300" dirty="0">
                <a:solidFill>
                  <a:srgbClr val="00FFFF"/>
                </a:solidFill>
              </a:rPr>
              <a:t>It was a time where false religion and idolatry were rampant in all the surrounding nations, and a time of many wars and conflicts.  Amos begins his prophecy unlike many others, by talking about how much God is going to judge those pagan surrounding nations if they do not repent.</a:t>
            </a:r>
            <a:endParaRPr sz="2300" b="1"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06925" y="0"/>
            <a:ext cx="9366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geography of Amos</a:t>
            </a:r>
            <a:endParaRPr sz="5000" b="1">
              <a:solidFill>
                <a:srgbClr val="00FFFF"/>
              </a:solidFill>
            </a:endParaRPr>
          </a:p>
        </p:txBody>
      </p:sp>
      <p:sp>
        <p:nvSpPr>
          <p:cNvPr id="67" name="Google Shape;67;p15"/>
          <p:cNvSpPr txBox="1">
            <a:spLocks noGrp="1"/>
          </p:cNvSpPr>
          <p:nvPr>
            <p:ph type="subTitle" idx="1"/>
          </p:nvPr>
        </p:nvSpPr>
        <p:spPr>
          <a:xfrm>
            <a:off x="-66325" y="489900"/>
            <a:ext cx="5048700" cy="46536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 sz="2900">
                <a:solidFill>
                  <a:srgbClr val="FFFF00"/>
                </a:solidFill>
              </a:rPr>
              <a:t>Having a map of the “divided</a:t>
            </a:r>
            <a:endParaRPr sz="2900">
              <a:solidFill>
                <a:srgbClr val="FFFF00"/>
              </a:solidFill>
            </a:endParaRPr>
          </a:p>
          <a:p>
            <a:pPr marL="0" lvl="0" indent="0" algn="l" rtl="0">
              <a:lnSpc>
                <a:spcPct val="80000"/>
              </a:lnSpc>
              <a:spcBef>
                <a:spcPts val="0"/>
              </a:spcBef>
              <a:spcAft>
                <a:spcPts val="0"/>
              </a:spcAft>
              <a:buNone/>
            </a:pPr>
            <a:r>
              <a:rPr lang="en" sz="2900">
                <a:solidFill>
                  <a:srgbClr val="FFFF00"/>
                </a:solidFill>
              </a:rPr>
              <a:t>kingdom” is a helpful tool when studying Amos, because it helps us see that Israel would have felt “surrounded”, literally, by pagan and unfaithful nations.  Today we feel we are surrounded by (denomi)nations, and we ARE, so we’ll be making some applications of this as we read.</a:t>
            </a:r>
            <a:endParaRPr sz="2900">
              <a:solidFill>
                <a:srgbClr val="FFFF00"/>
              </a:solidFill>
            </a:endParaRPr>
          </a:p>
        </p:txBody>
      </p:sp>
      <p:pic>
        <p:nvPicPr>
          <p:cNvPr id="68" name="Google Shape;68;p15"/>
          <p:cNvPicPr preferRelativeResize="0"/>
          <p:nvPr/>
        </p:nvPicPr>
        <p:blipFill>
          <a:blip r:embed="rId3">
            <a:alphaModFix/>
          </a:blip>
          <a:stretch>
            <a:fillRect/>
          </a:stretch>
        </p:blipFill>
        <p:spPr>
          <a:xfrm>
            <a:off x="5009500" y="634175"/>
            <a:ext cx="4080950" cy="4473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Damascus, capital of Syria/Aram</a:t>
            </a:r>
            <a:endParaRPr sz="4600" b="1">
              <a:solidFill>
                <a:srgbClr val="00FFFF"/>
              </a:solidFill>
            </a:endParaRPr>
          </a:p>
        </p:txBody>
      </p:sp>
      <p:sp>
        <p:nvSpPr>
          <p:cNvPr id="74" name="Google Shape;74;p16"/>
          <p:cNvSpPr txBox="1">
            <a:spLocks noGrp="1"/>
          </p:cNvSpPr>
          <p:nvPr>
            <p:ph type="subTitle" idx="1"/>
          </p:nvPr>
        </p:nvSpPr>
        <p:spPr>
          <a:xfrm>
            <a:off x="-188150" y="605050"/>
            <a:ext cx="9359100" cy="45384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Amos 1:3-4</a:t>
            </a:r>
            <a:r>
              <a:rPr lang="en" sz="2000">
                <a:solidFill>
                  <a:srgbClr val="FFFF00"/>
                </a:solidFill>
              </a:rPr>
              <a:t> </a:t>
            </a:r>
            <a:r>
              <a:rPr lang="en" sz="2000" i="1">
                <a:solidFill>
                  <a:schemeClr val="dk1"/>
                </a:solidFill>
              </a:rPr>
              <a:t>“Thus says the Lord, “</a:t>
            </a:r>
            <a:r>
              <a:rPr lang="en" sz="2000" i="1" u="sng">
                <a:solidFill>
                  <a:schemeClr val="dk1"/>
                </a:solidFill>
              </a:rPr>
              <a:t>For three transgressions of Damascus and for four</a:t>
            </a:r>
            <a:r>
              <a:rPr lang="en" sz="2000" i="1">
                <a:solidFill>
                  <a:schemeClr val="dk1"/>
                </a:solidFill>
              </a:rPr>
              <a:t> </a:t>
            </a:r>
            <a:r>
              <a:rPr lang="en" sz="2000" i="1" u="sng">
                <a:solidFill>
                  <a:schemeClr val="dk1"/>
                </a:solidFill>
              </a:rPr>
              <a:t>I will not revoke its punishment</a:t>
            </a:r>
            <a:r>
              <a:rPr lang="en" sz="2000" i="1">
                <a:solidFill>
                  <a:schemeClr val="dk1"/>
                </a:solidFill>
              </a:rPr>
              <a:t>, because they threshed Gilead with implements of sharp iron. 4 So </a:t>
            </a:r>
            <a:r>
              <a:rPr lang="en" sz="2000" i="1" u="sng">
                <a:solidFill>
                  <a:schemeClr val="dk1"/>
                </a:solidFill>
              </a:rPr>
              <a:t>I will send fire</a:t>
            </a:r>
            <a:r>
              <a:rPr lang="en" sz="2000" i="1">
                <a:solidFill>
                  <a:schemeClr val="dk1"/>
                </a:solidFill>
              </a:rPr>
              <a:t> upon the house of Hazael and it will consume the citadels of Ben-hadad.”</a:t>
            </a:r>
            <a:r>
              <a:rPr lang="en" sz="2000">
                <a:solidFill>
                  <a:srgbClr val="FFFF00"/>
                </a:solidFill>
              </a:rPr>
              <a:t> </a:t>
            </a:r>
            <a:r>
              <a:rPr lang="en" sz="2000">
                <a:solidFill>
                  <a:srgbClr val="00FFFF"/>
                </a:solidFill>
              </a:rPr>
              <a:t>(Syrian kings)</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To ALL of the nations Amos is going to prophesy to, they have 3 things in common.  They “transgressed” God’s will (whether they were Israelites or not), their punishment is not going to be revoked (God is not going to change His mind), and God describes their punishment as “sending fire”.</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I imagine the Israelites, who had been so bothered by the Syrian nation, were excited and happy to hear this judgment from God on those “other people”.</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Today our nation has a scourge of atheism - a rapidly growing number of persons who do not believe in any God at all.  God’s message to you is that you ARE going to be judged for your sins, and we DON’T want that for you!</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Ps.14:1</a:t>
            </a:r>
            <a:r>
              <a:rPr lang="en" sz="2000">
                <a:solidFill>
                  <a:srgbClr val="FFFF00"/>
                </a:solidFill>
              </a:rPr>
              <a:t> </a:t>
            </a:r>
            <a:r>
              <a:rPr lang="en" sz="2000" i="1">
                <a:solidFill>
                  <a:schemeClr val="dk1"/>
                </a:solidFill>
              </a:rPr>
              <a:t>“The fool has said in his heart, “There is no God.”</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2 Thess.1:8-9</a:t>
            </a:r>
            <a:r>
              <a:rPr lang="en" sz="2000">
                <a:solidFill>
                  <a:srgbClr val="FFFF00"/>
                </a:solidFill>
              </a:rPr>
              <a:t> </a:t>
            </a:r>
            <a:r>
              <a:rPr lang="en" sz="2000" i="1">
                <a:solidFill>
                  <a:schemeClr val="dk1"/>
                </a:solidFill>
              </a:rPr>
              <a:t>“dealing out retribution to those who do not know God and to those who do not obey the gospel of our Lord Jesus.  These will pay the penalty of eternal destruction, away from the presence of the Lord and from the glory of His power,”  </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Gaza, capital of Philistia</a:t>
            </a:r>
            <a:endParaRPr sz="5000" b="1">
              <a:solidFill>
                <a:srgbClr val="00FFFF"/>
              </a:solidFill>
            </a:endParaRPr>
          </a:p>
        </p:txBody>
      </p:sp>
      <p:sp>
        <p:nvSpPr>
          <p:cNvPr id="80" name="Google Shape;80;p17"/>
          <p:cNvSpPr txBox="1">
            <a:spLocks noGrp="1"/>
          </p:cNvSpPr>
          <p:nvPr>
            <p:ph type="subTitle" idx="1"/>
          </p:nvPr>
        </p:nvSpPr>
        <p:spPr>
          <a:xfrm>
            <a:off x="-188150" y="605050"/>
            <a:ext cx="9359100" cy="45384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Amos 1:6-7</a:t>
            </a:r>
            <a:r>
              <a:rPr lang="en" sz="2000">
                <a:solidFill>
                  <a:srgbClr val="FFFF00"/>
                </a:solidFill>
              </a:rPr>
              <a:t> </a:t>
            </a:r>
            <a:r>
              <a:rPr lang="en" sz="2000" i="1">
                <a:solidFill>
                  <a:schemeClr val="dk1"/>
                </a:solidFill>
              </a:rPr>
              <a:t>“Thus says the Lord, “For three transgressions of Gaza and for four I will not revoke its punishment, because they deported an entire population to deliver it up to Edom. 7 So I will send fire upon the wall of Gaza and it will consume her citadels.”</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We know those of Philistia by a different name - PHILISTINES!  We think of how many Philistines Samson killed, their champion Goliath, of the deaths of King Saul and Jonathan his son, and many more.</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I’m sure Israel would have rejoiced to hear God was going to punish those “other people” who had afflicted their ancestors with such cruelty.</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What are we to say to those “religious” persons today who are not worshiping the God of the bible?  Think of major world religions like Islam, Hinduism, Buddhism (though they don’t consider Buddha a god), Shintoism, Taoism, African and Native American tribal and folk deities, etc.  We beseech you, because we love you, to come out of those false religions before it is too late!</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Deut.32:39</a:t>
            </a:r>
            <a:r>
              <a:rPr lang="en" sz="2000">
                <a:solidFill>
                  <a:schemeClr val="dk1"/>
                </a:solidFill>
              </a:rPr>
              <a:t> </a:t>
            </a:r>
            <a:r>
              <a:rPr lang="en" sz="2000" i="1">
                <a:solidFill>
                  <a:schemeClr val="dk1"/>
                </a:solidFill>
              </a:rPr>
              <a:t>“See now that I, I am He, and there is no god besides Me;”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Is.43:11</a:t>
            </a:r>
            <a:r>
              <a:rPr lang="en" sz="2000">
                <a:solidFill>
                  <a:schemeClr val="dk1"/>
                </a:solidFill>
              </a:rPr>
              <a:t> </a:t>
            </a:r>
            <a:r>
              <a:rPr lang="en" sz="2000" i="1">
                <a:solidFill>
                  <a:schemeClr val="dk1"/>
                </a:solidFill>
              </a:rPr>
              <a:t>“I, even I, am the Lord, and there is no savior besides Me.”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John 5:44</a:t>
            </a:r>
            <a:r>
              <a:rPr lang="en" sz="2000">
                <a:solidFill>
                  <a:schemeClr val="dk1"/>
                </a:solidFill>
              </a:rPr>
              <a:t> </a:t>
            </a:r>
            <a:r>
              <a:rPr lang="en" sz="2000" i="1">
                <a:solidFill>
                  <a:schemeClr val="dk1"/>
                </a:solidFill>
              </a:rPr>
              <a:t>“How can you believe, when you receive glory from one another and you do not seek the glory that is from </a:t>
            </a:r>
            <a:r>
              <a:rPr lang="en" sz="2000" i="1" u="sng">
                <a:solidFill>
                  <a:schemeClr val="dk1"/>
                </a:solidFill>
              </a:rPr>
              <a:t>the one and only God</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Tyre, capital of Phoenicia</a:t>
            </a:r>
            <a:endParaRPr sz="5000" b="1">
              <a:solidFill>
                <a:srgbClr val="00FFFF"/>
              </a:solidFill>
            </a:endParaRPr>
          </a:p>
        </p:txBody>
      </p:sp>
      <p:sp>
        <p:nvSpPr>
          <p:cNvPr id="86" name="Google Shape;86;p18"/>
          <p:cNvSpPr txBox="1">
            <a:spLocks noGrp="1"/>
          </p:cNvSpPr>
          <p:nvPr>
            <p:ph type="subTitle" idx="1"/>
          </p:nvPr>
        </p:nvSpPr>
        <p:spPr>
          <a:xfrm>
            <a:off x="-188150" y="605050"/>
            <a:ext cx="9359100" cy="45384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Amos 1:9-10</a:t>
            </a:r>
            <a:r>
              <a:rPr lang="en" sz="2000">
                <a:solidFill>
                  <a:schemeClr val="dk1"/>
                </a:solidFill>
              </a:rPr>
              <a:t> </a:t>
            </a:r>
            <a:r>
              <a:rPr lang="en" sz="2000" i="1">
                <a:solidFill>
                  <a:schemeClr val="dk1"/>
                </a:solidFill>
              </a:rPr>
              <a:t>“Thus says the Lord, “For three transgressions of Tyre and for four I will not revoke its punishment, because they delivered up an entire population to Edom and did not remember the covenant of brotherhood. 10 So I will send fire upon the wall of Tyre and it will consume her citadels.”</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The Phoenicians were the famous seafaring merchants of the Mediterranean.  In David and Solomon’s time there was peace with Tyre, and their King, Hiram even praised Jehovah!  But in later years they became wicked, wealthy and greedy.  Another famous Phoenician you remember was a princess named Jezebel.  How did King Ahab’s marriage to her work out?</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Because the Phoenicians were no longer allies of Israel, I suppose they were happy to hear Amos say those “other people” would also be judged by God.</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Think of those religions in the world today that believe at least portions of the scriptures, but do not honor Jesus Christ as the eternal, almighty God.  Jehovah’s Witnesses, Mormons, Jews.  They are wrong and need to repent!</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Jn.8:58</a:t>
            </a:r>
            <a:r>
              <a:rPr lang="en" sz="2000">
                <a:solidFill>
                  <a:schemeClr val="dk1"/>
                </a:solidFill>
              </a:rPr>
              <a:t> </a:t>
            </a:r>
            <a:r>
              <a:rPr lang="en" sz="2000" i="1">
                <a:solidFill>
                  <a:schemeClr val="dk1"/>
                </a:solidFill>
              </a:rPr>
              <a:t>“Jesus said to them, “Truly, truly, I say to you, before Abraham was born, </a:t>
            </a:r>
            <a:r>
              <a:rPr lang="en" sz="2000" i="1" u="sng">
                <a:solidFill>
                  <a:schemeClr val="dk1"/>
                </a:solidFill>
              </a:rPr>
              <a:t>I am</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Jn.9:38</a:t>
            </a:r>
            <a:r>
              <a:rPr lang="en" sz="2000">
                <a:solidFill>
                  <a:schemeClr val="dk1"/>
                </a:solidFill>
              </a:rPr>
              <a:t> </a:t>
            </a:r>
            <a:r>
              <a:rPr lang="en" sz="2000" i="1">
                <a:solidFill>
                  <a:schemeClr val="dk1"/>
                </a:solidFill>
              </a:rPr>
              <a:t>“And he said, “Lord, I believe.” And he worshiped Him.”</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Bozrah, capital of Edom</a:t>
            </a:r>
            <a:endParaRPr sz="5000" b="1">
              <a:solidFill>
                <a:srgbClr val="00FFFF"/>
              </a:solidFill>
            </a:endParaRPr>
          </a:p>
        </p:txBody>
      </p:sp>
      <p:sp>
        <p:nvSpPr>
          <p:cNvPr id="92" name="Google Shape;92;p19"/>
          <p:cNvSpPr txBox="1">
            <a:spLocks noGrp="1"/>
          </p:cNvSpPr>
          <p:nvPr>
            <p:ph type="subTitle" idx="1"/>
          </p:nvPr>
        </p:nvSpPr>
        <p:spPr>
          <a:xfrm>
            <a:off x="-188150" y="605050"/>
            <a:ext cx="9359100" cy="45384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Amos 1:11-12</a:t>
            </a:r>
            <a:r>
              <a:rPr lang="en" sz="2000">
                <a:solidFill>
                  <a:schemeClr val="dk1"/>
                </a:solidFill>
              </a:rPr>
              <a:t> </a:t>
            </a:r>
            <a:r>
              <a:rPr lang="en" sz="2000" i="1">
                <a:solidFill>
                  <a:schemeClr val="dk1"/>
                </a:solidFill>
              </a:rPr>
              <a:t>“Thus says the Lord,“For three transgressions of Edom and for four I will not revoke its punishment, because he pursued his brother with the sword, while he stifled his compassion; His anger also tore continually, and he maintained his fury forever. 12 So I will send fire upon Teman and it will consume the citadels of Bozrah.”</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Now Amos is getting closer to Israel’s own kin.  If you recall, the Edomites were the descendents of faithful Esau, Jacob’s brother.  So when God is rebuking them for what they did to their “brother”, that is what He means.  Edom constantly harassed and attacked Israel.</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How must it have felt to hear Amos rebuking Edom for their treatment of Israel?  I’m sure it sounded great to hear those “other people” being judged!</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I think of the Roman Catholic church in this analogy.  They literally grew out of Christ’s church, and they DO honor Jesus Christ as God, but then they added so many other false teachings, AND persecuted those who disagreed!</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Matt.23:9</a:t>
            </a:r>
            <a:r>
              <a:rPr lang="en" sz="2000">
                <a:solidFill>
                  <a:schemeClr val="dk1"/>
                </a:solidFill>
              </a:rPr>
              <a:t> </a:t>
            </a:r>
            <a:r>
              <a:rPr lang="en" sz="2000" i="1">
                <a:solidFill>
                  <a:schemeClr val="dk1"/>
                </a:solidFill>
              </a:rPr>
              <a:t>“Do not call anyone on earth your father; for One is your Father, He who is in heaven.”</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Mk.16:16</a:t>
            </a:r>
            <a:r>
              <a:rPr lang="en" sz="2000">
                <a:solidFill>
                  <a:schemeClr val="dk1"/>
                </a:solidFill>
              </a:rPr>
              <a:t> </a:t>
            </a:r>
            <a:r>
              <a:rPr lang="en" sz="2000" i="1">
                <a:solidFill>
                  <a:schemeClr val="dk1"/>
                </a:solidFill>
              </a:rPr>
              <a:t>“He </a:t>
            </a:r>
            <a:r>
              <a:rPr lang="en" sz="2000" i="1" u="sng">
                <a:solidFill>
                  <a:schemeClr val="dk1"/>
                </a:solidFill>
              </a:rPr>
              <a:t>who has believed and has been baptized</a:t>
            </a:r>
            <a:r>
              <a:rPr lang="en" sz="2000" i="1">
                <a:solidFill>
                  <a:schemeClr val="dk1"/>
                </a:solidFill>
              </a:rPr>
              <a:t> shall be saved; but he who has disbelieved shall be condemned.”</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Rabbah, capital of Ammon</a:t>
            </a:r>
            <a:endParaRPr sz="5000" b="1">
              <a:solidFill>
                <a:srgbClr val="00FFFF"/>
              </a:solidFill>
            </a:endParaRPr>
          </a:p>
        </p:txBody>
      </p:sp>
      <p:sp>
        <p:nvSpPr>
          <p:cNvPr id="98" name="Google Shape;98;p20"/>
          <p:cNvSpPr txBox="1">
            <a:spLocks noGrp="1"/>
          </p:cNvSpPr>
          <p:nvPr>
            <p:ph type="subTitle" idx="1"/>
          </p:nvPr>
        </p:nvSpPr>
        <p:spPr>
          <a:xfrm>
            <a:off x="-188150" y="605050"/>
            <a:ext cx="9359100" cy="4538400"/>
          </a:xfrm>
          <a:prstGeom prst="rect">
            <a:avLst/>
          </a:prstGeom>
        </p:spPr>
        <p:txBody>
          <a:bodyPr spcFirstLastPara="1" wrap="square" lIns="91425" tIns="91425" rIns="91425" bIns="91425" anchor="t" anchorCtr="0">
            <a:noAutofit/>
          </a:bodyPr>
          <a:lstStyle/>
          <a:p>
            <a:pPr marL="457200" lvl="0" indent="-342900" algn="l" rtl="0">
              <a:lnSpc>
                <a:spcPct val="80000"/>
              </a:lnSpc>
              <a:spcBef>
                <a:spcPts val="0"/>
              </a:spcBef>
              <a:spcAft>
                <a:spcPts val="0"/>
              </a:spcAft>
              <a:buClr>
                <a:srgbClr val="FFFF00"/>
              </a:buClr>
              <a:buSzPts val="1800"/>
              <a:buChar char="●"/>
            </a:pPr>
            <a:r>
              <a:rPr lang="en" sz="1800" u="sng">
                <a:solidFill>
                  <a:srgbClr val="FFFF00"/>
                </a:solidFill>
              </a:rPr>
              <a:t>Amos 1:13-14</a:t>
            </a:r>
            <a:r>
              <a:rPr lang="en" sz="1800">
                <a:solidFill>
                  <a:schemeClr val="dk1"/>
                </a:solidFill>
              </a:rPr>
              <a:t> </a:t>
            </a:r>
            <a:r>
              <a:rPr lang="en" sz="1800" i="1">
                <a:solidFill>
                  <a:schemeClr val="dk1"/>
                </a:solidFill>
              </a:rPr>
              <a:t>“Thus says the Lord, “For three transgressions of the sons of Ammon and for four I will not revoke its punishment, because they ripped open the pregnant women of Gilead in order to enlarge their borders. 14 So I will kindle a fire on the wall of Rabbah and it will consume her citadels …”</a:t>
            </a:r>
            <a:endParaRPr sz="1800" i="1">
              <a:solidFill>
                <a:schemeClr val="dk1"/>
              </a:solidFill>
            </a:endParaRPr>
          </a:p>
          <a:p>
            <a:pPr marL="457200" lvl="0" indent="-342900" algn="l" rtl="0">
              <a:lnSpc>
                <a:spcPct val="80000"/>
              </a:lnSpc>
              <a:spcBef>
                <a:spcPts val="0"/>
              </a:spcBef>
              <a:spcAft>
                <a:spcPts val="0"/>
              </a:spcAft>
              <a:buClr>
                <a:srgbClr val="FFFF00"/>
              </a:buClr>
              <a:buSzPts val="1800"/>
              <a:buChar char="●"/>
            </a:pPr>
            <a:r>
              <a:rPr lang="en" sz="1800">
                <a:solidFill>
                  <a:srgbClr val="FFFF00"/>
                </a:solidFill>
              </a:rPr>
              <a:t>Ammon and Moab (the next nation named) were “sibling” nations on the east side of the Jordan river.  You may recall that they are descendants of Lot, who was Abraham’s nephew, so again there is a family relation to Israel.  But when Israel wanted to pass through these nations on their way to the promised land, they were refused.  Then in Judges and later they oppressed God’s people.</a:t>
            </a:r>
            <a:endParaRPr sz="1800">
              <a:solidFill>
                <a:srgbClr val="FFFF00"/>
              </a:solidFill>
            </a:endParaRPr>
          </a:p>
          <a:p>
            <a:pPr marL="457200" lvl="0" indent="-342900" algn="l" rtl="0">
              <a:lnSpc>
                <a:spcPct val="80000"/>
              </a:lnSpc>
              <a:spcBef>
                <a:spcPts val="0"/>
              </a:spcBef>
              <a:spcAft>
                <a:spcPts val="0"/>
              </a:spcAft>
              <a:buClr>
                <a:schemeClr val="dk1"/>
              </a:buClr>
              <a:buSzPts val="1800"/>
              <a:buChar char="●"/>
            </a:pPr>
            <a:r>
              <a:rPr lang="en" sz="1800">
                <a:solidFill>
                  <a:schemeClr val="dk1"/>
                </a:solidFill>
              </a:rPr>
              <a:t>By Amos’ time the Israelites would have welcomed God’s wrath on these “other people”.</a:t>
            </a:r>
            <a:endParaRPr sz="1800">
              <a:solidFill>
                <a:schemeClr val="dk1"/>
              </a:solidFill>
            </a:endParaRPr>
          </a:p>
          <a:p>
            <a:pPr marL="457200" lvl="0" indent="-342900" algn="l" rtl="0">
              <a:lnSpc>
                <a:spcPct val="80000"/>
              </a:lnSpc>
              <a:spcBef>
                <a:spcPts val="0"/>
              </a:spcBef>
              <a:spcAft>
                <a:spcPts val="0"/>
              </a:spcAft>
              <a:buClr>
                <a:srgbClr val="00FFFF"/>
              </a:buClr>
              <a:buSzPts val="1800"/>
              <a:buChar char="●"/>
            </a:pPr>
            <a:r>
              <a:rPr lang="en" sz="1800">
                <a:solidFill>
                  <a:srgbClr val="00FFFF"/>
                </a:solidFill>
              </a:rPr>
              <a:t>Think of what are called “Protestant” or “Evangelical” denominations today.  They sprung out of the Roman Catholic church.  While it was good to reject Catholicism, they adopted Calvinism instead, with its teachings of “faith only”, “total depravity”, “once saved always saved”, and “sacraments”, which are not biblical.  We urge you, from sincere love, to compare their teachings to ALL the scriptures!</a:t>
            </a:r>
            <a:endParaRPr sz="1800">
              <a:solidFill>
                <a:srgbClr val="00FFFF"/>
              </a:solidFill>
            </a:endParaRPr>
          </a:p>
          <a:p>
            <a:pPr marL="457200" lvl="0" indent="-342900" algn="l" rtl="0">
              <a:lnSpc>
                <a:spcPct val="80000"/>
              </a:lnSpc>
              <a:spcBef>
                <a:spcPts val="0"/>
              </a:spcBef>
              <a:spcAft>
                <a:spcPts val="0"/>
              </a:spcAft>
              <a:buClr>
                <a:srgbClr val="FFFF00"/>
              </a:buClr>
              <a:buSzPts val="1800"/>
              <a:buChar char="●"/>
            </a:pPr>
            <a:r>
              <a:rPr lang="en" sz="1800" u="sng">
                <a:solidFill>
                  <a:srgbClr val="FFFF00"/>
                </a:solidFill>
              </a:rPr>
              <a:t>Matt.15:13</a:t>
            </a:r>
            <a:r>
              <a:rPr lang="en" sz="1800">
                <a:solidFill>
                  <a:schemeClr val="dk1"/>
                </a:solidFill>
              </a:rPr>
              <a:t> </a:t>
            </a:r>
            <a:r>
              <a:rPr lang="en" sz="1800" i="1">
                <a:solidFill>
                  <a:schemeClr val="dk1"/>
                </a:solidFill>
              </a:rPr>
              <a:t>“But He answered and said, “Every plant which My heavenly Father did not plant shall be uprooted.”</a:t>
            </a:r>
            <a:endParaRPr sz="1800" i="1">
              <a:solidFill>
                <a:schemeClr val="dk1"/>
              </a:solidFill>
            </a:endParaRPr>
          </a:p>
          <a:p>
            <a:pPr marL="457200" lvl="0" indent="-342900" algn="l" rtl="0">
              <a:lnSpc>
                <a:spcPct val="80000"/>
              </a:lnSpc>
              <a:spcBef>
                <a:spcPts val="0"/>
              </a:spcBef>
              <a:spcAft>
                <a:spcPts val="0"/>
              </a:spcAft>
              <a:buClr>
                <a:srgbClr val="FFFF00"/>
              </a:buClr>
              <a:buSzPts val="1800"/>
              <a:buChar char="●"/>
            </a:pPr>
            <a:r>
              <a:rPr lang="en" sz="1800" u="sng">
                <a:solidFill>
                  <a:srgbClr val="FFFF00"/>
                </a:solidFill>
              </a:rPr>
              <a:t>Matt.7:23</a:t>
            </a:r>
            <a:r>
              <a:rPr lang="en" sz="1800">
                <a:solidFill>
                  <a:schemeClr val="dk1"/>
                </a:solidFill>
              </a:rPr>
              <a:t> </a:t>
            </a:r>
            <a:r>
              <a:rPr lang="en" sz="1800" i="1">
                <a:solidFill>
                  <a:schemeClr val="dk1"/>
                </a:solidFill>
              </a:rPr>
              <a:t>“And then I will declare to them, ‘I never knew you; depart from Me, you who practice lawlessness.’”</a:t>
            </a:r>
            <a:endParaRPr sz="18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ctrTitle"/>
          </p:nvPr>
        </p:nvSpPr>
        <p:spPr>
          <a:xfrm>
            <a:off x="-148125" y="0"/>
            <a:ext cx="9441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Kerioth, a city of Moab</a:t>
            </a:r>
            <a:endParaRPr sz="5000" b="1">
              <a:solidFill>
                <a:srgbClr val="00FFFF"/>
              </a:solidFill>
            </a:endParaRPr>
          </a:p>
        </p:txBody>
      </p:sp>
      <p:sp>
        <p:nvSpPr>
          <p:cNvPr id="104" name="Google Shape;104;p21"/>
          <p:cNvSpPr txBox="1">
            <a:spLocks noGrp="1"/>
          </p:cNvSpPr>
          <p:nvPr>
            <p:ph type="subTitle" idx="1"/>
          </p:nvPr>
        </p:nvSpPr>
        <p:spPr>
          <a:xfrm>
            <a:off x="-188150" y="605050"/>
            <a:ext cx="9359100" cy="45384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Amos 2:1-2</a:t>
            </a:r>
            <a:r>
              <a:rPr lang="en" sz="2000">
                <a:solidFill>
                  <a:schemeClr val="dk1"/>
                </a:solidFill>
              </a:rPr>
              <a:t> </a:t>
            </a:r>
            <a:r>
              <a:rPr lang="en" sz="2000" i="1">
                <a:solidFill>
                  <a:schemeClr val="dk1"/>
                </a:solidFill>
              </a:rPr>
              <a:t>“Thus says the Lord,“For three transgressions of Moab and for four I will not revoke its punishment, because he burned the bones of the king of Edom to lime. 2 So I will send fire upon Moab and it will consume the citadels of Kerioth;”</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As we discussed with the Ammonites, the Moabites were kin to Israel through Lot, but they had mistreated Israel and warred with them for many years.  So Amos rebuked these “other people”, and Israel likely was excited by this.</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As we bring this closer to home, think today of our brethren, persons who repented and were baptized in the name of Jesus for the forgiveness of their sins, who have left us to create their own denominations.  They came to Christ and were forgiven in the manner described in the bible, but are today worshiping our Lord with musical instruments He did not authorize, or employing female so-called “pastors”, celebrating man-made holidays in their assemblies, and engaging in all sorts of human organizations and works for which we have no command or example in the word of God.</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Jn.2:19</a:t>
            </a:r>
            <a:r>
              <a:rPr lang="en" sz="2000">
                <a:solidFill>
                  <a:schemeClr val="dk1"/>
                </a:solidFill>
              </a:rPr>
              <a:t> </a:t>
            </a:r>
            <a:r>
              <a:rPr lang="en" sz="2000" i="1">
                <a:solidFill>
                  <a:schemeClr val="dk1"/>
                </a:solidFill>
              </a:rPr>
              <a:t>“They went out from us, but they were not really of us; for if they had been of us, they would have remained with us; but they went out, so that it would be shown that they all are not of us.”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3202</Words>
  <Application>Microsoft Office PowerPoint</Application>
  <PresentationFormat>On-screen Show (16:9)</PresentationFormat>
  <Paragraphs>82</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“OTHER PEOPLE”</vt:lpstr>
      <vt:lpstr>Background of Amos</vt:lpstr>
      <vt:lpstr>The geography of Amos</vt:lpstr>
      <vt:lpstr>Damascus, capital of Syria/Aram</vt:lpstr>
      <vt:lpstr>Gaza, capital of Philistia</vt:lpstr>
      <vt:lpstr>Tyre, capital of Phoenicia</vt:lpstr>
      <vt:lpstr>Bozrah, capital of Edom</vt:lpstr>
      <vt:lpstr>Rabbah, capital of Ammon</vt:lpstr>
      <vt:lpstr>Kerioth, a city of Moab</vt:lpstr>
      <vt:lpstr>Jerusalem, capital of Judah!</vt:lpstr>
      <vt:lpstr>And thus ends Amos?</vt:lpstr>
      <vt:lpstr>“Itching ears” today</vt:lpstr>
      <vt:lpstr>Keeping it personal</vt:lpstr>
      <vt:lpstr>“Other people”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“OTHER PEOPLE”</dc:title>
  <dc:creator>Eric Bridge</dc:creator>
  <cp:lastModifiedBy>Eric Bridge</cp:lastModifiedBy>
  <cp:revision>1</cp:revision>
  <dcterms:modified xsi:type="dcterms:W3CDTF">2024-01-14T05:20:18Z</dcterms:modified>
</cp:coreProperties>
</file>