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0219" autoAdjust="0"/>
  </p:normalViewPr>
  <p:slideViewPr>
    <p:cSldViewPr snapToGrid="0">
      <p:cViewPr varScale="1">
        <p:scale>
          <a:sx n="189" d="100"/>
          <a:sy n="189" d="100"/>
        </p:scale>
        <p:origin x="4614" y="-18"/>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 Bridge" userId="1b5aec563ebd452a" providerId="LiveId" clId="{A7FBC09A-EEE7-48DA-A774-42EAA55727B6}"/>
    <pc:docChg chg="modSld">
      <pc:chgData name="Eric Bridge" userId="1b5aec563ebd452a" providerId="LiveId" clId="{A7FBC09A-EEE7-48DA-A774-42EAA55727B6}" dt="2023-12-31T05:44:25.047" v="4" actId="20577"/>
      <pc:docMkLst>
        <pc:docMk/>
      </pc:docMkLst>
      <pc:sldChg chg="modSp">
        <pc:chgData name="Eric Bridge" userId="1b5aec563ebd452a" providerId="LiveId" clId="{A7FBC09A-EEE7-48DA-A774-42EAA55727B6}" dt="2023-12-31T05:44:25.047" v="4" actId="20577"/>
        <pc:sldMkLst>
          <pc:docMk/>
          <pc:sldMk cId="0" sldId="263"/>
        </pc:sldMkLst>
        <pc:spChg chg="mod">
          <ac:chgData name="Eric Bridge" userId="1b5aec563ebd452a" providerId="LiveId" clId="{A7FBC09A-EEE7-48DA-A774-42EAA55727B6}" dt="2023-12-31T05:44:25.047" v="4" actId="20577"/>
          <ac:spMkLst>
            <pc:docMk/>
            <pc:sldMk cId="0" sldId="263"/>
            <ac:spMk id="9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aa9360fe5c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aa9360fe5c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aa9360fe5c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aa9360fe5c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aa9360fe5c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aa9360fe5c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aa9360fe5c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aa9360fe5c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aa9360fe5c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aa9360fe5c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aa9360fe5c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aa9360fe5c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aa9360fe5c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aa9360fe5c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aa9360fe5c_0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aa9360fe5c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aa9360fe5c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aa9360fe5c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aa9360fe5c_0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aa9360fe5c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aa9360fe5c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aa9360fe5c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73100" y="0"/>
            <a:ext cx="9285300" cy="600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a:solidFill>
                  <a:srgbClr val="00FFFF"/>
                </a:solidFill>
              </a:rPr>
              <a:t>HOW DID YOU DO?</a:t>
            </a:r>
            <a:endParaRPr sz="6000" b="1">
              <a:solidFill>
                <a:srgbClr val="00FFFF"/>
              </a:solidFill>
            </a:endParaRPr>
          </a:p>
        </p:txBody>
      </p:sp>
      <p:sp>
        <p:nvSpPr>
          <p:cNvPr id="55" name="Google Shape;55;p13"/>
          <p:cNvSpPr txBox="1">
            <a:spLocks noGrp="1"/>
          </p:cNvSpPr>
          <p:nvPr>
            <p:ph type="subTitle" idx="1"/>
          </p:nvPr>
        </p:nvSpPr>
        <p:spPr>
          <a:xfrm>
            <a:off x="100" y="515700"/>
            <a:ext cx="9144000" cy="462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700" u="sng" dirty="0">
                <a:solidFill>
                  <a:srgbClr val="FFFF00"/>
                </a:solidFill>
              </a:rPr>
              <a:t>James 1:21-25</a:t>
            </a:r>
            <a:r>
              <a:rPr lang="en" sz="2700" dirty="0">
                <a:solidFill>
                  <a:schemeClr val="dk1"/>
                </a:solidFill>
              </a:rPr>
              <a:t> </a:t>
            </a:r>
            <a:r>
              <a:rPr lang="en" sz="2700" dirty="0">
                <a:solidFill>
                  <a:srgbClr val="00FFFF"/>
                </a:solidFill>
              </a:rPr>
              <a:t>(NKJV)</a:t>
            </a:r>
            <a:r>
              <a:rPr lang="en" sz="2700" dirty="0">
                <a:solidFill>
                  <a:schemeClr val="dk1"/>
                </a:solidFill>
              </a:rPr>
              <a:t> </a:t>
            </a:r>
            <a:r>
              <a:rPr lang="en" sz="2700" i="1" dirty="0">
                <a:solidFill>
                  <a:schemeClr val="dk1"/>
                </a:solidFill>
              </a:rPr>
              <a:t>“Therefore lay aside all filthiness and overflow of wickedness, and </a:t>
            </a:r>
            <a:r>
              <a:rPr lang="en" sz="2700" i="1" u="sng" dirty="0">
                <a:solidFill>
                  <a:schemeClr val="dk1"/>
                </a:solidFill>
              </a:rPr>
              <a:t>receive with meekness the implanted word</a:t>
            </a:r>
            <a:r>
              <a:rPr lang="en" sz="2700" i="1" dirty="0">
                <a:solidFill>
                  <a:schemeClr val="dk1"/>
                </a:solidFill>
              </a:rPr>
              <a:t>, which is able to save your souls. 22 </a:t>
            </a:r>
            <a:r>
              <a:rPr lang="en" sz="2700" i="1" u="sng" dirty="0">
                <a:solidFill>
                  <a:srgbClr val="00FFFF"/>
                </a:solidFill>
              </a:rPr>
              <a:t>But be doers of the word, and not hearers only, deceiving yourselves</a:t>
            </a:r>
            <a:r>
              <a:rPr lang="en" sz="2700" i="1" dirty="0">
                <a:solidFill>
                  <a:schemeClr val="dk1"/>
                </a:solidFill>
              </a:rPr>
              <a:t>. 23 For if anyone is a hearer of the word and not a doer, he is like a man observing his natural face in a mirror; 24 for </a:t>
            </a:r>
            <a:r>
              <a:rPr lang="en" sz="2700" i="1" u="sng" dirty="0">
                <a:solidFill>
                  <a:schemeClr val="dk1"/>
                </a:solidFill>
              </a:rPr>
              <a:t>he observes himself, goes away, and immediately forgets what kind of man he was</a:t>
            </a:r>
            <a:r>
              <a:rPr lang="en" sz="2700" i="1" dirty="0">
                <a:solidFill>
                  <a:schemeClr val="dk1"/>
                </a:solidFill>
              </a:rPr>
              <a:t>. 25 </a:t>
            </a:r>
            <a:r>
              <a:rPr lang="en" sz="2700" i="1" u="sng" dirty="0">
                <a:solidFill>
                  <a:schemeClr val="dk1"/>
                </a:solidFill>
              </a:rPr>
              <a:t>But he who looks into the perfect law of liberty and continues in it, and is not a forgetful hearer but a doer of the work, this one will be blessed in what he does</a:t>
            </a:r>
            <a:r>
              <a:rPr lang="en" sz="2700" i="1" dirty="0">
                <a:solidFill>
                  <a:schemeClr val="dk1"/>
                </a:solidFill>
              </a:rPr>
              <a:t>.”</a:t>
            </a:r>
            <a:endParaRPr sz="2700" i="1" dirty="0">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73100" y="0"/>
            <a:ext cx="9285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GOOD NEWS FROM BAD</a:t>
            </a:r>
            <a:endParaRPr sz="5000" b="1">
              <a:solidFill>
                <a:srgbClr val="00FFFF"/>
              </a:solidFill>
            </a:endParaRPr>
          </a:p>
        </p:txBody>
      </p:sp>
      <p:sp>
        <p:nvSpPr>
          <p:cNvPr id="109" name="Google Shape;109;p22"/>
          <p:cNvSpPr txBox="1">
            <a:spLocks noGrp="1"/>
          </p:cNvSpPr>
          <p:nvPr>
            <p:ph type="subTitle" idx="1"/>
          </p:nvPr>
        </p:nvSpPr>
        <p:spPr>
          <a:xfrm>
            <a:off x="-161075" y="347875"/>
            <a:ext cx="9373500" cy="47961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100" dirty="0">
                <a:solidFill>
                  <a:srgbClr val="FFFF00"/>
                </a:solidFill>
              </a:rPr>
              <a:t>If you feel you got a bad “report card” for 2023, there is GOOD NEWS.  Tomorrow begins a </a:t>
            </a:r>
            <a:r>
              <a:rPr lang="en" sz="2100" u="sng" dirty="0">
                <a:solidFill>
                  <a:srgbClr val="FFFF00"/>
                </a:solidFill>
              </a:rPr>
              <a:t>new year</a:t>
            </a:r>
            <a:r>
              <a:rPr lang="en" sz="2100" dirty="0">
                <a:solidFill>
                  <a:srgbClr val="FFFF00"/>
                </a:solidFill>
              </a:rPr>
              <a:t> of service to the Lord.  You CAN change!</a:t>
            </a:r>
            <a:endParaRPr sz="2100" dirty="0">
              <a:solidFill>
                <a:srgbClr val="FFFF00"/>
              </a:solidFill>
            </a:endParaRPr>
          </a:p>
          <a:p>
            <a:pPr marL="457200" lvl="0" indent="-368300" algn="l" rtl="0">
              <a:spcBef>
                <a:spcPts val="0"/>
              </a:spcBef>
              <a:spcAft>
                <a:spcPts val="0"/>
              </a:spcAft>
              <a:buClr>
                <a:srgbClr val="FFFF00"/>
              </a:buClr>
              <a:buSzPts val="2200"/>
              <a:buChar char="●"/>
            </a:pPr>
            <a:r>
              <a:rPr lang="en" sz="2100" u="sng" dirty="0">
                <a:solidFill>
                  <a:srgbClr val="FFFF00"/>
                </a:solidFill>
              </a:rPr>
              <a:t>Phil.3:13</a:t>
            </a:r>
            <a:r>
              <a:rPr lang="en" sz="2100" dirty="0">
                <a:solidFill>
                  <a:srgbClr val="FFFF00"/>
                </a:solidFill>
              </a:rPr>
              <a:t> </a:t>
            </a:r>
            <a:r>
              <a:rPr lang="en" sz="2100" i="1" dirty="0">
                <a:solidFill>
                  <a:schemeClr val="dk1"/>
                </a:solidFill>
              </a:rPr>
              <a:t>“Brethren, I do not count myself to have apprehended; but one thing I do, </a:t>
            </a:r>
            <a:r>
              <a:rPr lang="en" sz="2100" i="1" u="sng" dirty="0">
                <a:solidFill>
                  <a:schemeClr val="dk1"/>
                </a:solidFill>
              </a:rPr>
              <a:t>forgetting those things which are behind and reaching forward to those things which are ahead</a:t>
            </a:r>
            <a:r>
              <a:rPr lang="en" sz="2100" i="1" dirty="0">
                <a:solidFill>
                  <a:schemeClr val="dk1"/>
                </a:solidFill>
              </a:rPr>
              <a:t>,”</a:t>
            </a:r>
            <a:endParaRPr sz="2100" i="1" dirty="0">
              <a:solidFill>
                <a:schemeClr val="dk1"/>
              </a:solidFill>
            </a:endParaRPr>
          </a:p>
          <a:p>
            <a:pPr marL="457200" lvl="0" indent="-368300" algn="l" rtl="0">
              <a:spcBef>
                <a:spcPts val="0"/>
              </a:spcBef>
              <a:spcAft>
                <a:spcPts val="0"/>
              </a:spcAft>
              <a:buClr>
                <a:srgbClr val="FFFF00"/>
              </a:buClr>
              <a:buSzPts val="2200"/>
              <a:buChar char="●"/>
            </a:pPr>
            <a:r>
              <a:rPr lang="en" sz="2100" u="sng" dirty="0">
                <a:solidFill>
                  <a:srgbClr val="FFFF00"/>
                </a:solidFill>
              </a:rPr>
              <a:t>Phil.1:21</a:t>
            </a:r>
            <a:r>
              <a:rPr lang="en" sz="2100" dirty="0">
                <a:solidFill>
                  <a:srgbClr val="FFFF00"/>
                </a:solidFill>
              </a:rPr>
              <a:t> </a:t>
            </a:r>
            <a:r>
              <a:rPr lang="en" sz="2100" i="1" dirty="0">
                <a:solidFill>
                  <a:schemeClr val="dk1"/>
                </a:solidFill>
              </a:rPr>
              <a:t>“Having confidence in your obedience, I write to you, </a:t>
            </a:r>
            <a:r>
              <a:rPr lang="en" sz="2100" i="1" u="sng" dirty="0">
                <a:solidFill>
                  <a:schemeClr val="dk1"/>
                </a:solidFill>
              </a:rPr>
              <a:t>knowing that you will do even more than I say</a:t>
            </a:r>
            <a:r>
              <a:rPr lang="en" sz="2100" i="1" dirty="0">
                <a:solidFill>
                  <a:schemeClr val="dk1"/>
                </a:solidFill>
              </a:rPr>
              <a:t>.”</a:t>
            </a:r>
            <a:endParaRPr sz="2100" i="1" dirty="0">
              <a:solidFill>
                <a:schemeClr val="dk1"/>
              </a:solidFill>
            </a:endParaRPr>
          </a:p>
          <a:p>
            <a:pPr marL="457200" lvl="0" indent="-368300" algn="l" rtl="0">
              <a:spcBef>
                <a:spcPts val="0"/>
              </a:spcBef>
              <a:spcAft>
                <a:spcPts val="0"/>
              </a:spcAft>
              <a:buClr>
                <a:srgbClr val="FFFF00"/>
              </a:buClr>
              <a:buSzPts val="2200"/>
              <a:buChar char="●"/>
            </a:pPr>
            <a:r>
              <a:rPr lang="en" sz="2100" u="sng" dirty="0">
                <a:solidFill>
                  <a:srgbClr val="FFFF00"/>
                </a:solidFill>
              </a:rPr>
              <a:t>1 Pet.2:2</a:t>
            </a:r>
            <a:r>
              <a:rPr lang="en" sz="2100" dirty="0">
                <a:solidFill>
                  <a:srgbClr val="FFFF00"/>
                </a:solidFill>
              </a:rPr>
              <a:t> </a:t>
            </a:r>
            <a:r>
              <a:rPr lang="en" sz="2100" i="1" dirty="0">
                <a:solidFill>
                  <a:schemeClr val="dk1"/>
                </a:solidFill>
              </a:rPr>
              <a:t>“as newborn babes, </a:t>
            </a:r>
            <a:r>
              <a:rPr lang="en" sz="2100" i="1" u="sng" dirty="0">
                <a:solidFill>
                  <a:schemeClr val="dk1"/>
                </a:solidFill>
              </a:rPr>
              <a:t>desire the pure milk of the word, that you may grow thereby</a:t>
            </a:r>
            <a:r>
              <a:rPr lang="en" sz="2100" i="1" dirty="0">
                <a:solidFill>
                  <a:schemeClr val="dk1"/>
                </a:solidFill>
              </a:rPr>
              <a:t>,”</a:t>
            </a:r>
            <a:endParaRPr sz="2100" i="1" dirty="0">
              <a:solidFill>
                <a:schemeClr val="dk1"/>
              </a:solidFill>
            </a:endParaRPr>
          </a:p>
          <a:p>
            <a:pPr marL="457200" lvl="0" indent="-368300" algn="l" rtl="0">
              <a:spcBef>
                <a:spcPts val="0"/>
              </a:spcBef>
              <a:spcAft>
                <a:spcPts val="0"/>
              </a:spcAft>
              <a:buClr>
                <a:srgbClr val="FFFF00"/>
              </a:buClr>
              <a:buSzPts val="2200"/>
              <a:buChar char="●"/>
            </a:pPr>
            <a:r>
              <a:rPr lang="en" sz="2100" u="sng" dirty="0">
                <a:solidFill>
                  <a:srgbClr val="FFFF00"/>
                </a:solidFill>
              </a:rPr>
              <a:t>2 Pet.1:10</a:t>
            </a:r>
            <a:r>
              <a:rPr lang="en" sz="2100" dirty="0">
                <a:solidFill>
                  <a:srgbClr val="FFFF00"/>
                </a:solidFill>
              </a:rPr>
              <a:t> </a:t>
            </a:r>
            <a:r>
              <a:rPr lang="en" sz="2100" i="1" dirty="0">
                <a:solidFill>
                  <a:schemeClr val="dk1"/>
                </a:solidFill>
              </a:rPr>
              <a:t>“Therefore, brethren, </a:t>
            </a:r>
            <a:r>
              <a:rPr lang="en" sz="2100" i="1" u="sng" dirty="0">
                <a:solidFill>
                  <a:schemeClr val="dk1"/>
                </a:solidFill>
              </a:rPr>
              <a:t>be even more diligent to make your call and election sure</a:t>
            </a:r>
            <a:r>
              <a:rPr lang="en" sz="2100" i="1" dirty="0">
                <a:solidFill>
                  <a:schemeClr val="dk1"/>
                </a:solidFill>
              </a:rPr>
              <a:t>, for if you do these things you will never stumble;”</a:t>
            </a:r>
            <a:endParaRPr sz="2100" i="1" dirty="0">
              <a:solidFill>
                <a:schemeClr val="dk1"/>
              </a:solidFill>
            </a:endParaRPr>
          </a:p>
          <a:p>
            <a:pPr marL="457200" lvl="0" indent="-368300" algn="l" rtl="0">
              <a:spcBef>
                <a:spcPts val="0"/>
              </a:spcBef>
              <a:spcAft>
                <a:spcPts val="0"/>
              </a:spcAft>
              <a:buClr>
                <a:srgbClr val="FFFF00"/>
              </a:buClr>
              <a:buSzPts val="2200"/>
              <a:buChar char="●"/>
            </a:pPr>
            <a:r>
              <a:rPr lang="en" sz="2100" u="sng" dirty="0">
                <a:solidFill>
                  <a:srgbClr val="FFFF00"/>
                </a:solidFill>
              </a:rPr>
              <a:t>2 Pet.3:18</a:t>
            </a:r>
            <a:r>
              <a:rPr lang="en" sz="2100" dirty="0">
                <a:solidFill>
                  <a:srgbClr val="FFFF00"/>
                </a:solidFill>
              </a:rPr>
              <a:t> </a:t>
            </a:r>
            <a:r>
              <a:rPr lang="en" sz="2100" i="1" dirty="0">
                <a:solidFill>
                  <a:schemeClr val="dk1"/>
                </a:solidFill>
              </a:rPr>
              <a:t>“but </a:t>
            </a:r>
            <a:r>
              <a:rPr lang="en" sz="2100" i="1" u="sng" dirty="0">
                <a:solidFill>
                  <a:schemeClr val="dk1"/>
                </a:solidFill>
              </a:rPr>
              <a:t>grow in the grace and knowledge of our Lord and Savior Jesus Christ</a:t>
            </a:r>
            <a:r>
              <a:rPr lang="en" sz="2100" i="1" dirty="0">
                <a:solidFill>
                  <a:schemeClr val="dk1"/>
                </a:solidFill>
              </a:rPr>
              <a:t>. To Him be the glory both now and forever. Amen.”</a:t>
            </a:r>
            <a:endParaRPr sz="21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73100" y="0"/>
            <a:ext cx="9285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BAD NEWS FROM GOOD?</a:t>
            </a:r>
            <a:endParaRPr sz="5000" b="1">
              <a:solidFill>
                <a:srgbClr val="00FFFF"/>
              </a:solidFill>
            </a:endParaRPr>
          </a:p>
        </p:txBody>
      </p:sp>
      <p:sp>
        <p:nvSpPr>
          <p:cNvPr id="115" name="Google Shape;115;p23"/>
          <p:cNvSpPr txBox="1">
            <a:spLocks noGrp="1"/>
          </p:cNvSpPr>
          <p:nvPr>
            <p:ph type="subTitle" idx="1"/>
          </p:nvPr>
        </p:nvSpPr>
        <p:spPr>
          <a:xfrm>
            <a:off x="-161075" y="347875"/>
            <a:ext cx="9373500" cy="47961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dirty="0">
                <a:solidFill>
                  <a:srgbClr val="FFFF00"/>
                </a:solidFill>
              </a:rPr>
              <a:t>If you feel you got a GOOD “report card” for 2023, you may be tempted to take a break in 2024.  But you MUST continue to grow!</a:t>
            </a:r>
            <a:endParaRPr sz="2300" dirty="0">
              <a:solidFill>
                <a:srgbClr val="FFFF00"/>
              </a:solidFill>
            </a:endParaRPr>
          </a:p>
          <a:p>
            <a:pPr marL="457200" lvl="0" indent="-374650" algn="l" rtl="0">
              <a:spcBef>
                <a:spcPts val="0"/>
              </a:spcBef>
              <a:spcAft>
                <a:spcPts val="0"/>
              </a:spcAft>
              <a:buClr>
                <a:srgbClr val="FFFF00"/>
              </a:buClr>
              <a:buSzPts val="2300"/>
              <a:buChar char="●"/>
            </a:pPr>
            <a:r>
              <a:rPr lang="en" sz="2300" u="sng" dirty="0">
                <a:solidFill>
                  <a:srgbClr val="FFFF00"/>
                </a:solidFill>
              </a:rPr>
              <a:t>Jude 1:5</a:t>
            </a:r>
            <a:r>
              <a:rPr lang="en" sz="2300" dirty="0">
                <a:solidFill>
                  <a:srgbClr val="FFFF00"/>
                </a:solidFill>
              </a:rPr>
              <a:t> </a:t>
            </a:r>
            <a:r>
              <a:rPr lang="en" sz="2300" i="1" dirty="0">
                <a:solidFill>
                  <a:schemeClr val="dk1"/>
                </a:solidFill>
              </a:rPr>
              <a:t>“But I want to remind you, though you once knew this, that the Lord, having saved the people out of the land of Egypt, </a:t>
            </a:r>
            <a:r>
              <a:rPr lang="en" sz="2300" i="1" u="sng" dirty="0">
                <a:solidFill>
                  <a:schemeClr val="dk1"/>
                </a:solidFill>
              </a:rPr>
              <a:t>afterward destroyed those who did not believe</a:t>
            </a:r>
            <a:r>
              <a:rPr lang="en" sz="2300" i="1" dirty="0">
                <a:solidFill>
                  <a:schemeClr val="dk1"/>
                </a:solidFill>
              </a:rPr>
              <a:t>.”</a:t>
            </a:r>
            <a:endParaRPr sz="2300" i="1" dirty="0">
              <a:solidFill>
                <a:schemeClr val="dk1"/>
              </a:solidFill>
            </a:endParaRPr>
          </a:p>
          <a:p>
            <a:pPr marL="457200" lvl="0" indent="-374650" algn="l" rtl="0">
              <a:spcBef>
                <a:spcPts val="0"/>
              </a:spcBef>
              <a:spcAft>
                <a:spcPts val="0"/>
              </a:spcAft>
              <a:buClr>
                <a:srgbClr val="FFFF00"/>
              </a:buClr>
              <a:buSzPts val="2300"/>
              <a:buChar char="●"/>
            </a:pPr>
            <a:r>
              <a:rPr lang="en" sz="2300" u="sng" dirty="0">
                <a:solidFill>
                  <a:srgbClr val="FFFF00"/>
                </a:solidFill>
              </a:rPr>
              <a:t>Heb.2:1</a:t>
            </a:r>
            <a:r>
              <a:rPr lang="en" sz="2300" dirty="0">
                <a:solidFill>
                  <a:srgbClr val="FFFF00"/>
                </a:solidFill>
              </a:rPr>
              <a:t> </a:t>
            </a:r>
            <a:r>
              <a:rPr lang="en" sz="2300" i="1" dirty="0">
                <a:solidFill>
                  <a:schemeClr val="dk1"/>
                </a:solidFill>
              </a:rPr>
              <a:t>“Therefore </a:t>
            </a:r>
            <a:r>
              <a:rPr lang="en" sz="2300" i="1" u="sng" dirty="0">
                <a:solidFill>
                  <a:schemeClr val="dk1"/>
                </a:solidFill>
              </a:rPr>
              <a:t>we must give the more earnest heed </a:t>
            </a:r>
            <a:r>
              <a:rPr lang="en" sz="2300" i="1" dirty="0">
                <a:solidFill>
                  <a:schemeClr val="dk1"/>
                </a:solidFill>
              </a:rPr>
              <a:t>to the things we have heard, </a:t>
            </a:r>
            <a:r>
              <a:rPr lang="en" sz="2300" i="1" u="sng" dirty="0">
                <a:solidFill>
                  <a:schemeClr val="dk1"/>
                </a:solidFill>
              </a:rPr>
              <a:t>lest we drift away</a:t>
            </a:r>
            <a:r>
              <a:rPr lang="en" sz="2300" i="1" dirty="0">
                <a:solidFill>
                  <a:schemeClr val="dk1"/>
                </a:solidFill>
              </a:rPr>
              <a:t>.”</a:t>
            </a:r>
            <a:endParaRPr sz="2300" i="1" dirty="0">
              <a:solidFill>
                <a:schemeClr val="dk1"/>
              </a:solidFill>
            </a:endParaRPr>
          </a:p>
          <a:p>
            <a:pPr marL="457200" lvl="0" indent="-374650" algn="l" rtl="0">
              <a:spcBef>
                <a:spcPts val="0"/>
              </a:spcBef>
              <a:spcAft>
                <a:spcPts val="0"/>
              </a:spcAft>
              <a:buClr>
                <a:srgbClr val="FFFF00"/>
              </a:buClr>
              <a:buSzPts val="2300"/>
              <a:buChar char="●"/>
            </a:pPr>
            <a:r>
              <a:rPr lang="en" sz="2300" u="sng" dirty="0">
                <a:solidFill>
                  <a:srgbClr val="FFFF00"/>
                </a:solidFill>
              </a:rPr>
              <a:t>Phil.1:9</a:t>
            </a:r>
            <a:r>
              <a:rPr lang="en" sz="2300" dirty="0">
                <a:solidFill>
                  <a:srgbClr val="FFFF00"/>
                </a:solidFill>
              </a:rPr>
              <a:t> </a:t>
            </a:r>
            <a:r>
              <a:rPr lang="en" sz="2300" i="1" dirty="0">
                <a:solidFill>
                  <a:schemeClr val="dk1"/>
                </a:solidFill>
              </a:rPr>
              <a:t>“And this I pray, </a:t>
            </a:r>
            <a:r>
              <a:rPr lang="en" sz="2300" i="1" u="sng" dirty="0">
                <a:solidFill>
                  <a:schemeClr val="dk1"/>
                </a:solidFill>
              </a:rPr>
              <a:t>that your love may abound still more and more in knowledge and all discernment</a:t>
            </a:r>
            <a:r>
              <a:rPr lang="en" sz="2300" i="1" dirty="0">
                <a:solidFill>
                  <a:schemeClr val="dk1"/>
                </a:solidFill>
              </a:rPr>
              <a:t>,”</a:t>
            </a:r>
            <a:endParaRPr sz="2300" i="1" dirty="0">
              <a:solidFill>
                <a:schemeClr val="dk1"/>
              </a:solidFill>
            </a:endParaRPr>
          </a:p>
          <a:p>
            <a:pPr marL="457200" lvl="0" indent="-374650" algn="l" rtl="0">
              <a:spcBef>
                <a:spcPts val="0"/>
              </a:spcBef>
              <a:spcAft>
                <a:spcPts val="0"/>
              </a:spcAft>
              <a:buClr>
                <a:srgbClr val="FFFF00"/>
              </a:buClr>
              <a:buSzPts val="2300"/>
              <a:buChar char="●"/>
            </a:pPr>
            <a:r>
              <a:rPr lang="en" sz="2300" u="sng" dirty="0">
                <a:solidFill>
                  <a:srgbClr val="FFFF00"/>
                </a:solidFill>
              </a:rPr>
              <a:t>Gal.6:9</a:t>
            </a:r>
            <a:r>
              <a:rPr lang="en" sz="2300" dirty="0">
                <a:solidFill>
                  <a:srgbClr val="FFFF00"/>
                </a:solidFill>
              </a:rPr>
              <a:t> </a:t>
            </a:r>
            <a:r>
              <a:rPr lang="en" sz="2300" i="1" dirty="0">
                <a:solidFill>
                  <a:schemeClr val="dk1"/>
                </a:solidFill>
              </a:rPr>
              <a:t>“And </a:t>
            </a:r>
            <a:r>
              <a:rPr lang="en" sz="2300" i="1" u="sng" dirty="0">
                <a:solidFill>
                  <a:schemeClr val="dk1"/>
                </a:solidFill>
              </a:rPr>
              <a:t>let us not grow weary while doing good</a:t>
            </a:r>
            <a:r>
              <a:rPr lang="en" sz="2300" i="1" dirty="0">
                <a:solidFill>
                  <a:schemeClr val="dk1"/>
                </a:solidFill>
              </a:rPr>
              <a:t>, for in due season we shall reap </a:t>
            </a:r>
            <a:r>
              <a:rPr lang="en" sz="2300" i="1" u="sng" dirty="0">
                <a:solidFill>
                  <a:schemeClr val="dk1"/>
                </a:solidFill>
              </a:rPr>
              <a:t>if we do not lose heart</a:t>
            </a:r>
            <a:r>
              <a:rPr lang="en" sz="2300" i="1" dirty="0">
                <a:solidFill>
                  <a:schemeClr val="dk1"/>
                </a:solidFill>
              </a:rPr>
              <a:t>.”</a:t>
            </a:r>
            <a:endParaRPr sz="2300" i="1" dirty="0">
              <a:solidFill>
                <a:schemeClr val="dk1"/>
              </a:solidFill>
            </a:endParaRPr>
          </a:p>
          <a:p>
            <a:pPr marL="457200" lvl="0" indent="-374650" algn="l" rtl="0">
              <a:spcBef>
                <a:spcPts val="0"/>
              </a:spcBef>
              <a:spcAft>
                <a:spcPts val="0"/>
              </a:spcAft>
              <a:buClr>
                <a:srgbClr val="FFFF00"/>
              </a:buClr>
              <a:buSzPts val="2300"/>
              <a:buChar char="●"/>
            </a:pPr>
            <a:r>
              <a:rPr lang="en" sz="2300" u="sng" dirty="0">
                <a:solidFill>
                  <a:srgbClr val="FFFF00"/>
                </a:solidFill>
              </a:rPr>
              <a:t>Heb.3:14</a:t>
            </a:r>
            <a:r>
              <a:rPr lang="en" sz="2300" dirty="0">
                <a:solidFill>
                  <a:srgbClr val="FFFF00"/>
                </a:solidFill>
              </a:rPr>
              <a:t> </a:t>
            </a:r>
            <a:r>
              <a:rPr lang="en" sz="2300" i="1" dirty="0">
                <a:solidFill>
                  <a:schemeClr val="dk1"/>
                </a:solidFill>
              </a:rPr>
              <a:t>“For we have become partakers of Christ </a:t>
            </a:r>
            <a:r>
              <a:rPr lang="en" sz="2300" i="1" u="sng" dirty="0">
                <a:solidFill>
                  <a:schemeClr val="dk1"/>
                </a:solidFill>
              </a:rPr>
              <a:t>IF we hold the beginning of our confidence steadfast to the end</a:t>
            </a:r>
            <a:r>
              <a:rPr lang="en" sz="2300" i="1" dirty="0">
                <a:solidFill>
                  <a:schemeClr val="dk1"/>
                </a:solidFill>
              </a:rPr>
              <a:t>,”</a:t>
            </a:r>
            <a:endParaRPr sz="23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73100" y="0"/>
            <a:ext cx="9285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“I AM RESOLVED”</a:t>
            </a:r>
            <a:endParaRPr sz="5000" b="1">
              <a:solidFill>
                <a:srgbClr val="00FFFF"/>
              </a:solidFill>
            </a:endParaRPr>
          </a:p>
        </p:txBody>
      </p:sp>
      <p:sp>
        <p:nvSpPr>
          <p:cNvPr id="121" name="Google Shape;121;p24"/>
          <p:cNvSpPr txBox="1">
            <a:spLocks noGrp="1"/>
          </p:cNvSpPr>
          <p:nvPr>
            <p:ph type="subTitle" idx="1"/>
          </p:nvPr>
        </p:nvSpPr>
        <p:spPr>
          <a:xfrm>
            <a:off x="-161075" y="347875"/>
            <a:ext cx="9373500" cy="47961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u="sng" dirty="0">
                <a:solidFill>
                  <a:srgbClr val="FFFF00"/>
                </a:solidFill>
              </a:rPr>
              <a:t>Jer.17:9</a:t>
            </a:r>
            <a:r>
              <a:rPr lang="en" sz="2200" dirty="0">
                <a:solidFill>
                  <a:srgbClr val="FFFF00"/>
                </a:solidFill>
              </a:rPr>
              <a:t> </a:t>
            </a:r>
            <a:r>
              <a:rPr lang="en" sz="2200" i="1" dirty="0">
                <a:solidFill>
                  <a:schemeClr val="dk1"/>
                </a:solidFill>
              </a:rPr>
              <a:t>“</a:t>
            </a:r>
            <a:r>
              <a:rPr lang="en" sz="2200" i="1" u="sng" dirty="0">
                <a:solidFill>
                  <a:schemeClr val="dk1"/>
                </a:solidFill>
              </a:rPr>
              <a:t>The heart is deceitful above all things</a:t>
            </a:r>
            <a:r>
              <a:rPr lang="en" sz="2200" i="1" dirty="0">
                <a:solidFill>
                  <a:schemeClr val="dk1"/>
                </a:solidFill>
              </a:rPr>
              <a:t>, and desperately wicked; Who can know it?”</a:t>
            </a:r>
            <a:r>
              <a:rPr lang="en" sz="2200" dirty="0">
                <a:solidFill>
                  <a:srgbClr val="FFFF00"/>
                </a:solidFill>
              </a:rPr>
              <a:t>  </a:t>
            </a:r>
            <a:r>
              <a:rPr lang="en" sz="2200" dirty="0">
                <a:solidFill>
                  <a:srgbClr val="00FFFF"/>
                </a:solidFill>
              </a:rPr>
              <a:t>We tell our biggest lies to ourselves!</a:t>
            </a:r>
            <a:endParaRPr sz="2200" dirty="0">
              <a:solidFill>
                <a:srgbClr val="00FFFF"/>
              </a:solidFill>
            </a:endParaRPr>
          </a:p>
          <a:p>
            <a:pPr marL="457200" lvl="0" indent="-368300" algn="l" rtl="0">
              <a:spcBef>
                <a:spcPts val="0"/>
              </a:spcBef>
              <a:spcAft>
                <a:spcPts val="0"/>
              </a:spcAft>
              <a:buClr>
                <a:srgbClr val="FFFF00"/>
              </a:buClr>
              <a:buSzPts val="2200"/>
              <a:buChar char="●"/>
            </a:pPr>
            <a:r>
              <a:rPr lang="en" sz="2200" u="sng" dirty="0">
                <a:solidFill>
                  <a:srgbClr val="FFFF00"/>
                </a:solidFill>
              </a:rPr>
              <a:t>Heb.4:2</a:t>
            </a:r>
            <a:r>
              <a:rPr lang="en" sz="2200" dirty="0">
                <a:solidFill>
                  <a:srgbClr val="FFFF00"/>
                </a:solidFill>
              </a:rPr>
              <a:t> </a:t>
            </a:r>
            <a:r>
              <a:rPr lang="en" sz="2200" i="1" dirty="0">
                <a:solidFill>
                  <a:schemeClr val="dk1"/>
                </a:solidFill>
              </a:rPr>
              <a:t>“For indeed the gospel was preached to us as well as to them; but </a:t>
            </a:r>
            <a:r>
              <a:rPr lang="en" sz="2200" i="1" u="sng" dirty="0">
                <a:solidFill>
                  <a:schemeClr val="dk1"/>
                </a:solidFill>
              </a:rPr>
              <a:t>the word which they heard did not profit them, not being mixed with faith in those who heard it</a:t>
            </a:r>
            <a:r>
              <a:rPr lang="en" sz="2200" i="1" dirty="0">
                <a:solidFill>
                  <a:schemeClr val="dk1"/>
                </a:solidFill>
              </a:rPr>
              <a:t>.”</a:t>
            </a:r>
            <a:endParaRPr sz="2200" i="1" dirty="0">
              <a:solidFill>
                <a:schemeClr val="dk1"/>
              </a:solidFill>
            </a:endParaRPr>
          </a:p>
          <a:p>
            <a:pPr marL="457200" lvl="0" indent="-368300" algn="l" rtl="0">
              <a:spcBef>
                <a:spcPts val="0"/>
              </a:spcBef>
              <a:spcAft>
                <a:spcPts val="0"/>
              </a:spcAft>
              <a:buClr>
                <a:srgbClr val="00FFFF"/>
              </a:buClr>
              <a:buSzPts val="2200"/>
              <a:buChar char="●"/>
            </a:pPr>
            <a:r>
              <a:rPr lang="en" sz="2200" dirty="0">
                <a:solidFill>
                  <a:srgbClr val="00FFFF"/>
                </a:solidFill>
              </a:rPr>
              <a:t>But also look out for the needs of our brethren!</a:t>
            </a:r>
            <a:r>
              <a:rPr lang="en" sz="2200" dirty="0">
                <a:solidFill>
                  <a:srgbClr val="FFFF00"/>
                </a:solidFill>
              </a:rPr>
              <a:t>  </a:t>
            </a:r>
            <a:r>
              <a:rPr lang="en" sz="2200" u="sng" dirty="0">
                <a:solidFill>
                  <a:srgbClr val="FFFF00"/>
                </a:solidFill>
              </a:rPr>
              <a:t>Heb.12:12</a:t>
            </a:r>
            <a:r>
              <a:rPr lang="en" sz="2200" dirty="0">
                <a:solidFill>
                  <a:srgbClr val="FFFF00"/>
                </a:solidFill>
              </a:rPr>
              <a:t> </a:t>
            </a:r>
            <a:r>
              <a:rPr lang="en" sz="2200" i="1" dirty="0">
                <a:solidFill>
                  <a:schemeClr val="dk1"/>
                </a:solidFill>
              </a:rPr>
              <a:t>“Therefore </a:t>
            </a:r>
            <a:r>
              <a:rPr lang="en" sz="2200" i="1" u="sng" dirty="0">
                <a:solidFill>
                  <a:schemeClr val="dk1"/>
                </a:solidFill>
              </a:rPr>
              <a:t>strengthen the hands which hang down, and the feeble knees</a:t>
            </a:r>
            <a:r>
              <a:rPr lang="en" sz="2200" i="1" dirty="0">
                <a:solidFill>
                  <a:schemeClr val="dk1"/>
                </a:solidFill>
              </a:rPr>
              <a:t>,”</a:t>
            </a:r>
            <a:endParaRPr sz="2200" i="1" dirty="0">
              <a:solidFill>
                <a:schemeClr val="dk1"/>
              </a:solidFill>
            </a:endParaRPr>
          </a:p>
          <a:p>
            <a:pPr marL="457200" lvl="0" indent="-368300" algn="l" rtl="0">
              <a:spcBef>
                <a:spcPts val="0"/>
              </a:spcBef>
              <a:spcAft>
                <a:spcPts val="0"/>
              </a:spcAft>
              <a:buClr>
                <a:srgbClr val="FFFF00"/>
              </a:buClr>
              <a:buSzPts val="2200"/>
              <a:buChar char="●"/>
            </a:pPr>
            <a:r>
              <a:rPr lang="en" sz="2200" u="sng" dirty="0">
                <a:solidFill>
                  <a:srgbClr val="FFFF00"/>
                </a:solidFill>
              </a:rPr>
              <a:t>1 Thess.5:14</a:t>
            </a:r>
            <a:r>
              <a:rPr lang="en" sz="2200" dirty="0">
                <a:solidFill>
                  <a:srgbClr val="FFFF00"/>
                </a:solidFill>
              </a:rPr>
              <a:t> </a:t>
            </a:r>
            <a:r>
              <a:rPr lang="en" sz="2200" i="1" dirty="0">
                <a:solidFill>
                  <a:schemeClr val="dk1"/>
                </a:solidFill>
              </a:rPr>
              <a:t>“Now we exhort you, brethren, warn those who are </a:t>
            </a:r>
            <a:r>
              <a:rPr lang="en" sz="2200" i="1" u="sng" dirty="0">
                <a:solidFill>
                  <a:schemeClr val="dk1"/>
                </a:solidFill>
              </a:rPr>
              <a:t>unruly</a:t>
            </a:r>
            <a:r>
              <a:rPr lang="en" sz="2200" i="1" dirty="0">
                <a:solidFill>
                  <a:schemeClr val="dk1"/>
                </a:solidFill>
              </a:rPr>
              <a:t>, comfort the </a:t>
            </a:r>
            <a:r>
              <a:rPr lang="en" sz="2200" i="1" u="sng" dirty="0">
                <a:solidFill>
                  <a:schemeClr val="dk1"/>
                </a:solidFill>
              </a:rPr>
              <a:t>fainthearted</a:t>
            </a:r>
            <a:r>
              <a:rPr lang="en" sz="2200" i="1" dirty="0">
                <a:solidFill>
                  <a:schemeClr val="dk1"/>
                </a:solidFill>
              </a:rPr>
              <a:t>, uphold the </a:t>
            </a:r>
            <a:r>
              <a:rPr lang="en" sz="2200" i="1" u="sng" dirty="0">
                <a:solidFill>
                  <a:schemeClr val="dk1"/>
                </a:solidFill>
              </a:rPr>
              <a:t>weak</a:t>
            </a:r>
            <a:r>
              <a:rPr lang="en" sz="2200" i="1" dirty="0">
                <a:solidFill>
                  <a:schemeClr val="dk1"/>
                </a:solidFill>
              </a:rPr>
              <a:t>, </a:t>
            </a:r>
            <a:r>
              <a:rPr lang="en" sz="2200" i="1" u="sng" dirty="0">
                <a:solidFill>
                  <a:schemeClr val="dk1"/>
                </a:solidFill>
              </a:rPr>
              <a:t>be patient with all</a:t>
            </a:r>
            <a:r>
              <a:rPr lang="en" sz="2200" i="1" dirty="0">
                <a:solidFill>
                  <a:schemeClr val="dk1"/>
                </a:solidFill>
              </a:rPr>
              <a:t>.”</a:t>
            </a:r>
            <a:endParaRPr sz="2200" i="1" dirty="0">
              <a:solidFill>
                <a:schemeClr val="dk1"/>
              </a:solidFill>
            </a:endParaRPr>
          </a:p>
          <a:p>
            <a:pPr marL="457200" lvl="0" indent="-368300" algn="l" rtl="0">
              <a:spcBef>
                <a:spcPts val="0"/>
              </a:spcBef>
              <a:spcAft>
                <a:spcPts val="0"/>
              </a:spcAft>
              <a:buClr>
                <a:srgbClr val="FFFF00"/>
              </a:buClr>
              <a:buSzPts val="2200"/>
              <a:buChar char="●"/>
            </a:pPr>
            <a:r>
              <a:rPr lang="en" sz="2200" u="sng" dirty="0">
                <a:solidFill>
                  <a:srgbClr val="FFFF00"/>
                </a:solidFill>
              </a:rPr>
              <a:t>Rom.14:12</a:t>
            </a:r>
            <a:r>
              <a:rPr lang="en" sz="2200" dirty="0">
                <a:solidFill>
                  <a:srgbClr val="FFFF00"/>
                </a:solidFill>
              </a:rPr>
              <a:t> </a:t>
            </a:r>
            <a:r>
              <a:rPr lang="en" sz="2200" i="1" dirty="0">
                <a:solidFill>
                  <a:schemeClr val="dk1"/>
                </a:solidFill>
              </a:rPr>
              <a:t>“So then each of us </a:t>
            </a:r>
            <a:r>
              <a:rPr lang="en" sz="2200" i="1" u="sng" dirty="0">
                <a:solidFill>
                  <a:schemeClr val="dk1"/>
                </a:solidFill>
              </a:rPr>
              <a:t>shall give account of himself</a:t>
            </a:r>
            <a:r>
              <a:rPr lang="en" sz="2200" i="1" dirty="0">
                <a:solidFill>
                  <a:schemeClr val="dk1"/>
                </a:solidFill>
              </a:rPr>
              <a:t> to God.”</a:t>
            </a:r>
            <a:endParaRPr sz="2200" i="1" dirty="0">
              <a:solidFill>
                <a:schemeClr val="dk1"/>
              </a:solidFill>
            </a:endParaRPr>
          </a:p>
          <a:p>
            <a:pPr marL="457200" lvl="0" indent="-368300" algn="l" rtl="0">
              <a:spcBef>
                <a:spcPts val="0"/>
              </a:spcBef>
              <a:spcAft>
                <a:spcPts val="0"/>
              </a:spcAft>
              <a:buClr>
                <a:srgbClr val="FFFF00"/>
              </a:buClr>
              <a:buSzPts val="2200"/>
              <a:buChar char="●"/>
            </a:pPr>
            <a:r>
              <a:rPr lang="en" sz="2200" u="sng" dirty="0">
                <a:solidFill>
                  <a:srgbClr val="FFFF00"/>
                </a:solidFill>
              </a:rPr>
              <a:t>Matt.25:19</a:t>
            </a:r>
            <a:r>
              <a:rPr lang="en" sz="2200" dirty="0">
                <a:solidFill>
                  <a:srgbClr val="FFFF00"/>
                </a:solidFill>
              </a:rPr>
              <a:t> </a:t>
            </a:r>
            <a:r>
              <a:rPr lang="en" sz="2200" i="1" dirty="0">
                <a:solidFill>
                  <a:schemeClr val="dk1"/>
                </a:solidFill>
              </a:rPr>
              <a:t>“After a long time the lord of those servants came and </a:t>
            </a:r>
            <a:r>
              <a:rPr lang="en" sz="2200" i="1" u="sng" dirty="0">
                <a:solidFill>
                  <a:schemeClr val="dk1"/>
                </a:solidFill>
              </a:rPr>
              <a:t>settled accounts</a:t>
            </a:r>
            <a:r>
              <a:rPr lang="en" sz="2200" i="1" dirty="0">
                <a:solidFill>
                  <a:schemeClr val="dk1"/>
                </a:solidFill>
              </a:rPr>
              <a:t> with them.”  </a:t>
            </a:r>
            <a:r>
              <a:rPr lang="en" sz="2200" dirty="0">
                <a:solidFill>
                  <a:srgbClr val="00FFFF"/>
                </a:solidFill>
              </a:rPr>
              <a:t>If He returned now, what would happen?</a:t>
            </a:r>
            <a:endParaRPr sz="2200" dirty="0">
              <a:solidFill>
                <a:srgbClr val="00FFFF"/>
              </a:solidFill>
            </a:endParaRPr>
          </a:p>
          <a:p>
            <a:pPr marL="457200" lvl="0" indent="-368300" algn="l" rtl="0">
              <a:spcBef>
                <a:spcPts val="0"/>
              </a:spcBef>
              <a:spcAft>
                <a:spcPts val="0"/>
              </a:spcAft>
              <a:buClr>
                <a:srgbClr val="00FFFF"/>
              </a:buClr>
              <a:buSzPts val="2200"/>
              <a:buChar char="●"/>
            </a:pPr>
            <a:r>
              <a:rPr lang="en" sz="2200" dirty="0">
                <a:solidFill>
                  <a:srgbClr val="00FFFF"/>
                </a:solidFill>
              </a:rPr>
              <a:t>What are your spiritual “resolutions” for 2024?  Why wait until then?  What better way to end 2023 than repenting and finding forgiveness?!</a:t>
            </a:r>
            <a:endParaRPr sz="22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73100" y="0"/>
            <a:ext cx="9285300" cy="462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A REVIEW OF 2023</a:t>
            </a:r>
            <a:endParaRPr sz="5000" b="1">
              <a:solidFill>
                <a:srgbClr val="00FFFF"/>
              </a:solidFill>
            </a:endParaRPr>
          </a:p>
        </p:txBody>
      </p:sp>
      <p:sp>
        <p:nvSpPr>
          <p:cNvPr id="61" name="Google Shape;61;p14"/>
          <p:cNvSpPr txBox="1">
            <a:spLocks noGrp="1"/>
          </p:cNvSpPr>
          <p:nvPr>
            <p:ph type="subTitle" idx="1"/>
          </p:nvPr>
        </p:nvSpPr>
        <p:spPr>
          <a:xfrm>
            <a:off x="-197025" y="292375"/>
            <a:ext cx="9449950" cy="48516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Clr>
                <a:srgbClr val="FFFF00"/>
              </a:buClr>
              <a:buSzPts val="2400"/>
              <a:buChar char="●"/>
            </a:pPr>
            <a:r>
              <a:rPr lang="en" sz="2400" dirty="0">
                <a:solidFill>
                  <a:srgbClr val="FFFF00"/>
                </a:solidFill>
              </a:rPr>
              <a:t>I believe it to be good personal practice to evaluate at the end of each year how far we have come regarding spiritual growth.  I don’t know what personal goals you set for yourself in 2023.  But I do know what teachings that I presented you with from the word of God this year.  They are on our website still, in the “archives” section of “Lessons”.</a:t>
            </a:r>
            <a:endParaRPr sz="2400" dirty="0">
              <a:solidFill>
                <a:srgbClr val="FFFF00"/>
              </a:solidFill>
            </a:endParaRPr>
          </a:p>
          <a:p>
            <a:pPr marL="457200" lvl="0" indent="-381000" algn="l" rtl="0">
              <a:spcBef>
                <a:spcPts val="0"/>
              </a:spcBef>
              <a:spcAft>
                <a:spcPts val="0"/>
              </a:spcAft>
              <a:buClr>
                <a:srgbClr val="00FFFF"/>
              </a:buClr>
              <a:buSzPts val="2400"/>
              <a:buChar char="●"/>
            </a:pPr>
            <a:r>
              <a:rPr lang="en" sz="2400" dirty="0">
                <a:solidFill>
                  <a:srgbClr val="00FFFF"/>
                </a:solidFill>
              </a:rPr>
              <a:t>As we do this review, simply ask yourself for each subject if you were just a “hearer” on that subject, or also a “doer”, as James pleads for us to be.  I won’t mention every lesson we had, but I do want to remind you of many lessons that you heard here.</a:t>
            </a:r>
            <a:endParaRPr sz="2400" dirty="0">
              <a:solidFill>
                <a:srgbClr val="00FFFF"/>
              </a:solidFill>
            </a:endParaRPr>
          </a:p>
          <a:p>
            <a:pPr marL="457200" lvl="0" indent="-387350" algn="l" rtl="0">
              <a:spcBef>
                <a:spcPts val="0"/>
              </a:spcBef>
              <a:spcAft>
                <a:spcPts val="0"/>
              </a:spcAft>
              <a:buClr>
                <a:srgbClr val="FFFF00"/>
              </a:buClr>
              <a:buSzPts val="2500"/>
              <a:buChar char="●"/>
            </a:pPr>
            <a:r>
              <a:rPr lang="en" sz="2400" u="sng" dirty="0">
                <a:solidFill>
                  <a:srgbClr val="FFFF00"/>
                </a:solidFill>
              </a:rPr>
              <a:t>Acts 15:36</a:t>
            </a:r>
            <a:r>
              <a:rPr lang="en" sz="2400" dirty="0">
                <a:solidFill>
                  <a:srgbClr val="FFFF00"/>
                </a:solidFill>
              </a:rPr>
              <a:t> </a:t>
            </a:r>
            <a:r>
              <a:rPr lang="en" sz="2400" i="1" dirty="0">
                <a:solidFill>
                  <a:schemeClr val="dk1"/>
                </a:solidFill>
              </a:rPr>
              <a:t>“Then after some days Paul said to Barnabas, “</a:t>
            </a:r>
            <a:r>
              <a:rPr lang="en" sz="2400" i="1" u="sng" dirty="0">
                <a:solidFill>
                  <a:schemeClr val="dk1"/>
                </a:solidFill>
              </a:rPr>
              <a:t>Let us now go back</a:t>
            </a:r>
            <a:r>
              <a:rPr lang="en" sz="2400" i="1" dirty="0">
                <a:solidFill>
                  <a:schemeClr val="dk1"/>
                </a:solidFill>
              </a:rPr>
              <a:t> and visit our brethren in every city where we have preached the word of the Lord, </a:t>
            </a:r>
            <a:r>
              <a:rPr lang="en" sz="2400" i="1" u="sng" dirty="0">
                <a:solidFill>
                  <a:schemeClr val="dk1"/>
                </a:solidFill>
              </a:rPr>
              <a:t>and see how they are doing</a:t>
            </a:r>
            <a:r>
              <a:rPr lang="en" sz="2400" i="1" dirty="0">
                <a:solidFill>
                  <a:schemeClr val="dk1"/>
                </a:solidFill>
              </a:rPr>
              <a:t>.”</a:t>
            </a:r>
            <a:endParaRPr sz="25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73100" y="0"/>
            <a:ext cx="9285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LESSONS - PAGE ONE</a:t>
            </a:r>
            <a:endParaRPr sz="5000" b="1">
              <a:solidFill>
                <a:srgbClr val="00FFFF"/>
              </a:solidFill>
            </a:endParaRPr>
          </a:p>
        </p:txBody>
      </p:sp>
      <p:sp>
        <p:nvSpPr>
          <p:cNvPr id="67" name="Google Shape;67;p15"/>
          <p:cNvSpPr txBox="1">
            <a:spLocks noGrp="1"/>
          </p:cNvSpPr>
          <p:nvPr>
            <p:ph type="subTitle" idx="1"/>
          </p:nvPr>
        </p:nvSpPr>
        <p:spPr>
          <a:xfrm>
            <a:off x="-73100" y="368175"/>
            <a:ext cx="9251700" cy="47757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dirty="0">
                <a:solidFill>
                  <a:srgbClr val="FFFF00"/>
                </a:solidFill>
              </a:rPr>
              <a:t>Last lesson of 2022 - “O how I love Your law!” - The importance of reading scripture.  Then on July 4 - “What is the bible?”, and on July 11 - “How should we use the bible?”  How did you do on daily scripture reading?  Are you taking your lesson books home and coming to class with the answers?  Do you know how to use the bible?  Are you asking questions about hard to understand passages?  </a:t>
            </a:r>
            <a:endParaRPr sz="2200" dirty="0">
              <a:solidFill>
                <a:srgbClr val="FFFF00"/>
              </a:solidFill>
            </a:endParaRPr>
          </a:p>
          <a:p>
            <a:pPr marL="457200" lvl="0" indent="-368300" algn="l" rtl="0">
              <a:spcBef>
                <a:spcPts val="0"/>
              </a:spcBef>
              <a:spcAft>
                <a:spcPts val="0"/>
              </a:spcAft>
              <a:buClr>
                <a:schemeClr val="dk1"/>
              </a:buClr>
              <a:buSzPts val="2200"/>
              <a:buChar char="●"/>
            </a:pPr>
            <a:r>
              <a:rPr lang="en" sz="2200" dirty="0">
                <a:solidFill>
                  <a:schemeClr val="dk1"/>
                </a:solidFill>
              </a:rPr>
              <a:t>January 2 - “A different spirit” - Optimism, renewed zeal for 2023.</a:t>
            </a:r>
            <a:endParaRPr sz="2200" dirty="0">
              <a:solidFill>
                <a:schemeClr val="dk1"/>
              </a:solidFill>
            </a:endParaRPr>
          </a:p>
          <a:p>
            <a:pPr marL="457200" lvl="0" indent="-368300" algn="l" rtl="0">
              <a:spcBef>
                <a:spcPts val="0"/>
              </a:spcBef>
              <a:spcAft>
                <a:spcPts val="0"/>
              </a:spcAft>
              <a:buClr>
                <a:srgbClr val="00FFFF"/>
              </a:buClr>
              <a:buSzPts val="2200"/>
              <a:buChar char="●"/>
            </a:pPr>
            <a:r>
              <a:rPr lang="en" sz="2200" dirty="0">
                <a:solidFill>
                  <a:srgbClr val="00FFFF"/>
                </a:solidFill>
              </a:rPr>
              <a:t>January 9 - “Finding your Mountain” - What can YOU do in service to the Lord?</a:t>
            </a:r>
            <a:endParaRPr sz="2200" dirty="0">
              <a:solidFill>
                <a:srgbClr val="00FFFF"/>
              </a:solidFill>
            </a:endParaRPr>
          </a:p>
          <a:p>
            <a:pPr marL="457200" lvl="0" indent="-368300" algn="l" rtl="0">
              <a:spcBef>
                <a:spcPts val="0"/>
              </a:spcBef>
              <a:spcAft>
                <a:spcPts val="0"/>
              </a:spcAft>
              <a:buClr>
                <a:srgbClr val="FFFF00"/>
              </a:buClr>
              <a:buSzPts val="2200"/>
              <a:buChar char="●"/>
            </a:pPr>
            <a:r>
              <a:rPr lang="en" sz="2200" dirty="0">
                <a:solidFill>
                  <a:srgbClr val="FFFF00"/>
                </a:solidFill>
              </a:rPr>
              <a:t>January 16 - “Conflict Resolution” - The proper order, from Matthew 18, to bring about reconciliation and forgiveness.  (With a personal appeal to this congregation at the end of that lesson.)  Where do you stand on this one year later?</a:t>
            </a:r>
            <a:endParaRPr sz="22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73100" y="0"/>
            <a:ext cx="9285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LESSONS - PAGE TWO</a:t>
            </a:r>
            <a:endParaRPr sz="5000" b="1">
              <a:solidFill>
                <a:srgbClr val="00FFFF"/>
              </a:solidFill>
            </a:endParaRPr>
          </a:p>
        </p:txBody>
      </p:sp>
      <p:sp>
        <p:nvSpPr>
          <p:cNvPr id="73" name="Google Shape;73;p16"/>
          <p:cNvSpPr txBox="1">
            <a:spLocks noGrp="1"/>
          </p:cNvSpPr>
          <p:nvPr>
            <p:ph type="subTitle" idx="1"/>
          </p:nvPr>
        </p:nvSpPr>
        <p:spPr>
          <a:xfrm>
            <a:off x="-161075" y="434500"/>
            <a:ext cx="9373500" cy="47094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dirty="0">
                <a:solidFill>
                  <a:srgbClr val="FFFF00"/>
                </a:solidFill>
              </a:rPr>
              <a:t>March 6 - “Let us go to the house of the Lord” - The importance of assembling together with our brethren.  Assuming you are still able, are you assembling more often?</a:t>
            </a:r>
            <a:endParaRPr sz="2300" dirty="0">
              <a:solidFill>
                <a:srgbClr val="FFFF00"/>
              </a:solidFill>
            </a:endParaRPr>
          </a:p>
          <a:p>
            <a:pPr marL="457200" lvl="0" indent="-374650" algn="l" rtl="0">
              <a:spcBef>
                <a:spcPts val="0"/>
              </a:spcBef>
              <a:spcAft>
                <a:spcPts val="0"/>
              </a:spcAft>
              <a:buClr>
                <a:schemeClr val="dk1"/>
              </a:buClr>
              <a:buSzPts val="2300"/>
              <a:buChar char="●"/>
            </a:pPr>
            <a:r>
              <a:rPr lang="en" sz="2300" dirty="0">
                <a:solidFill>
                  <a:schemeClr val="dk1"/>
                </a:solidFill>
              </a:rPr>
              <a:t>April 16 - “Is it right for you to be angry?” - Evaluating, and then controlling our anger.  Have you improved in this area?</a:t>
            </a:r>
            <a:endParaRPr sz="2300" dirty="0">
              <a:solidFill>
                <a:schemeClr val="dk1"/>
              </a:solidFill>
            </a:endParaRPr>
          </a:p>
          <a:p>
            <a:pPr marL="457200" lvl="0" indent="-374650" algn="l" rtl="0">
              <a:spcBef>
                <a:spcPts val="0"/>
              </a:spcBef>
              <a:spcAft>
                <a:spcPts val="0"/>
              </a:spcAft>
              <a:buClr>
                <a:srgbClr val="00FFFF"/>
              </a:buClr>
              <a:buSzPts val="2300"/>
              <a:buChar char="●"/>
            </a:pPr>
            <a:r>
              <a:rPr lang="en" sz="2300" dirty="0">
                <a:solidFill>
                  <a:srgbClr val="00FFFF"/>
                </a:solidFill>
              </a:rPr>
              <a:t>May 28, June 4 - “The forgotten God” - The Holy Spirit.  Have you thought more about the Holy Spirit since then?</a:t>
            </a:r>
            <a:endParaRPr sz="2300" dirty="0">
              <a:solidFill>
                <a:srgbClr val="00FFFF"/>
              </a:solidFill>
            </a:endParaRPr>
          </a:p>
          <a:p>
            <a:pPr marL="457200" lvl="0" indent="-374650" algn="l" rtl="0">
              <a:spcBef>
                <a:spcPts val="0"/>
              </a:spcBef>
              <a:spcAft>
                <a:spcPts val="0"/>
              </a:spcAft>
              <a:buClr>
                <a:srgbClr val="FFFF00"/>
              </a:buClr>
              <a:buSzPts val="2300"/>
              <a:buChar char="●"/>
            </a:pPr>
            <a:r>
              <a:rPr lang="en" sz="2300" dirty="0">
                <a:solidFill>
                  <a:srgbClr val="FFFF00"/>
                </a:solidFill>
              </a:rPr>
              <a:t>June 18 - “The oldest sin” - Pride.  Are you more humble at the end of this year than at the beginning?</a:t>
            </a:r>
            <a:endParaRPr sz="2300" dirty="0">
              <a:solidFill>
                <a:srgbClr val="FFFF00"/>
              </a:solidFill>
            </a:endParaRPr>
          </a:p>
          <a:p>
            <a:pPr marL="457200" lvl="0" indent="-387350" algn="l" rtl="0">
              <a:spcBef>
                <a:spcPts val="0"/>
              </a:spcBef>
              <a:spcAft>
                <a:spcPts val="0"/>
              </a:spcAft>
              <a:buClr>
                <a:schemeClr val="dk1"/>
              </a:buClr>
              <a:buSzPts val="2500"/>
              <a:buChar char="●"/>
            </a:pPr>
            <a:r>
              <a:rPr lang="en" sz="2300" dirty="0">
                <a:solidFill>
                  <a:schemeClr val="dk1"/>
                </a:solidFill>
              </a:rPr>
              <a:t>June 25 - “Philoxenia” - Hospitality.  Have you had more people in your home since then?  Have you provided more meals?  Have you “visited” the sick?  Have you ACCEPTED invitations to spend time with others?  If not, why not</a:t>
            </a:r>
            <a:r>
              <a:rPr lang="en" sz="2400" dirty="0">
                <a:solidFill>
                  <a:schemeClr val="dk1"/>
                </a:solidFill>
              </a:rPr>
              <a:t>?</a:t>
            </a:r>
            <a:endParaRPr sz="24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73100" y="0"/>
            <a:ext cx="9285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LESSONS - PAGE THREE</a:t>
            </a:r>
            <a:endParaRPr sz="5000" b="1">
              <a:solidFill>
                <a:srgbClr val="00FFFF"/>
              </a:solidFill>
            </a:endParaRPr>
          </a:p>
        </p:txBody>
      </p:sp>
      <p:sp>
        <p:nvSpPr>
          <p:cNvPr id="79" name="Google Shape;79;p17"/>
          <p:cNvSpPr txBox="1">
            <a:spLocks noGrp="1"/>
          </p:cNvSpPr>
          <p:nvPr>
            <p:ph type="subTitle" idx="1"/>
          </p:nvPr>
        </p:nvSpPr>
        <p:spPr>
          <a:xfrm>
            <a:off x="-161075" y="368175"/>
            <a:ext cx="9373500" cy="47757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a:solidFill>
                  <a:srgbClr val="FFFF00"/>
                </a:solidFill>
              </a:rPr>
              <a:t>August 18 - “What is repentance?”  Have you repented of those habits/practices you knew/learned were wrong?</a:t>
            </a:r>
            <a:endParaRPr sz="2500">
              <a:solidFill>
                <a:srgbClr val="FFFF00"/>
              </a:solidFill>
            </a:endParaRPr>
          </a:p>
          <a:p>
            <a:pPr marL="457200" lvl="0" indent="-387350" algn="l" rtl="0">
              <a:spcBef>
                <a:spcPts val="0"/>
              </a:spcBef>
              <a:spcAft>
                <a:spcPts val="0"/>
              </a:spcAft>
              <a:buClr>
                <a:schemeClr val="dk1"/>
              </a:buClr>
              <a:buSzPts val="2500"/>
              <a:buChar char="●"/>
            </a:pPr>
            <a:r>
              <a:rPr lang="en" sz="2500">
                <a:solidFill>
                  <a:schemeClr val="dk1"/>
                </a:solidFill>
              </a:rPr>
              <a:t>August 25 - “What is confession?”  Do you have more boldness now to confess Christ to others than you did before?</a:t>
            </a:r>
            <a:endParaRPr sz="2500">
              <a:solidFill>
                <a:schemeClr val="dk1"/>
              </a:solidFill>
            </a:endParaRPr>
          </a:p>
          <a:p>
            <a:pPr marL="457200" lvl="0" indent="-387350" algn="l" rtl="0">
              <a:spcBef>
                <a:spcPts val="0"/>
              </a:spcBef>
              <a:spcAft>
                <a:spcPts val="0"/>
              </a:spcAft>
              <a:buClr>
                <a:srgbClr val="00FFFF"/>
              </a:buClr>
              <a:buSzPts val="2500"/>
              <a:buChar char="●"/>
            </a:pPr>
            <a:r>
              <a:rPr lang="en" sz="2500">
                <a:solidFill>
                  <a:srgbClr val="00FFFF"/>
                </a:solidFill>
              </a:rPr>
              <a:t>September 24 - “What is Singing?” - Have you focused more on the words of our songs?  Do you attend “singings” more?</a:t>
            </a:r>
            <a:endParaRPr sz="2500">
              <a:solidFill>
                <a:srgbClr val="00FFFF"/>
              </a:solidFill>
            </a:endParaRPr>
          </a:p>
          <a:p>
            <a:pPr marL="457200" lvl="0" indent="-387350" algn="l" rtl="0">
              <a:spcBef>
                <a:spcPts val="0"/>
              </a:spcBef>
              <a:spcAft>
                <a:spcPts val="0"/>
              </a:spcAft>
              <a:buClr>
                <a:srgbClr val="FFFF00"/>
              </a:buClr>
              <a:buSzPts val="2500"/>
              <a:buChar char="●"/>
            </a:pPr>
            <a:r>
              <a:rPr lang="en" sz="2500">
                <a:solidFill>
                  <a:srgbClr val="FFFF00"/>
                </a:solidFill>
              </a:rPr>
              <a:t>October 1 - “What is Prayer?” - Do you have a “prayer list”?  Are you praying more often now, or less?  Do you send cards, texts, emails and phone calls to brethren in distress?</a:t>
            </a:r>
            <a:endParaRPr sz="2500">
              <a:solidFill>
                <a:srgbClr val="FFFF00"/>
              </a:solidFill>
            </a:endParaRPr>
          </a:p>
          <a:p>
            <a:pPr marL="457200" lvl="0" indent="-387350" algn="l" rtl="0">
              <a:spcBef>
                <a:spcPts val="0"/>
              </a:spcBef>
              <a:spcAft>
                <a:spcPts val="0"/>
              </a:spcAft>
              <a:buClr>
                <a:schemeClr val="dk1"/>
              </a:buClr>
              <a:buSzPts val="2500"/>
              <a:buChar char="●"/>
            </a:pPr>
            <a:r>
              <a:rPr lang="en" sz="2500">
                <a:solidFill>
                  <a:schemeClr val="dk1"/>
                </a:solidFill>
              </a:rPr>
              <a:t>October 30 - “What is the collection?” - Do you WHY we give?  Do you know the authorized uses of those funds in scripture?  Have you tried to increase your giving, including to the poor?</a:t>
            </a:r>
            <a:endParaRPr sz="25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73100" y="0"/>
            <a:ext cx="9285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LESSONS - PAGE FOUR</a:t>
            </a:r>
            <a:endParaRPr sz="5000" b="1">
              <a:solidFill>
                <a:srgbClr val="00FFFF"/>
              </a:solidFill>
            </a:endParaRPr>
          </a:p>
        </p:txBody>
      </p:sp>
      <p:sp>
        <p:nvSpPr>
          <p:cNvPr id="85" name="Google Shape;85;p18"/>
          <p:cNvSpPr txBox="1">
            <a:spLocks noGrp="1"/>
          </p:cNvSpPr>
          <p:nvPr>
            <p:ph type="subTitle" idx="1"/>
          </p:nvPr>
        </p:nvSpPr>
        <p:spPr>
          <a:xfrm>
            <a:off x="-227337" y="368175"/>
            <a:ext cx="9487087" cy="47757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dirty="0">
                <a:solidFill>
                  <a:srgbClr val="FFFF00"/>
                </a:solidFill>
              </a:rPr>
              <a:t>November 5 - “What is the Lord’s Supper?” - Those serving, is it being given the preparation and reverence it deserves?  Those partaking, have you improved in focusing on Jesus’ body and blood?  Are you more reverent now than you were?</a:t>
            </a:r>
            <a:endParaRPr sz="2000"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November 12 - “What now?” - Growing as a Christian.  We looked at 1) Absorbing the word, 2) Prayer, 3) Resisting temptation, 4) Seeking forgiveness, 5) Developing the mind of Christ, 6) Growing in new relationships, 7) Mending existing relationships, 8) Enduring hardship, 9) Purifying our speech, 10) Evaluating our leisure, 11) Charity and good works, and 12) Sharing the gospel.  Have you improved here?</a:t>
            </a:r>
            <a:endParaRPr sz="2000"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November 19 - “5 Costs to Consider” - 1) Our possessions, 2) Our physical bodies, 3) Our devotion, 4) The cost God paid, and 5) The cost of NOT following Jesus.  How often do you consider these now?</a:t>
            </a:r>
            <a:endParaRPr sz="2000" dirty="0">
              <a:solidFill>
                <a:srgbClr val="00FFFF"/>
              </a:solidFill>
            </a:endParaRPr>
          </a:p>
          <a:p>
            <a:pPr marL="457200" lvl="0" indent="-361950" algn="l" rtl="0">
              <a:spcBef>
                <a:spcPts val="0"/>
              </a:spcBef>
              <a:spcAft>
                <a:spcPts val="0"/>
              </a:spcAft>
              <a:buClr>
                <a:srgbClr val="FFFF00"/>
              </a:buClr>
              <a:buSzPts val="2100"/>
              <a:buChar char="●"/>
            </a:pPr>
            <a:r>
              <a:rPr lang="en" sz="2000" dirty="0">
                <a:solidFill>
                  <a:srgbClr val="FFFF00"/>
                </a:solidFill>
              </a:rPr>
              <a:t>December 4 - “I don’t understand.”  Accepting that the secret things belong to God.  Keeping our faith despite not having the answers we want.</a:t>
            </a:r>
            <a:endParaRPr sz="20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73100" y="0"/>
            <a:ext cx="9285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MORE OPPORTUNITIES …</a:t>
            </a:r>
            <a:endParaRPr sz="5000" b="1">
              <a:solidFill>
                <a:srgbClr val="00FFFF"/>
              </a:solidFill>
            </a:endParaRPr>
          </a:p>
        </p:txBody>
      </p:sp>
      <p:sp>
        <p:nvSpPr>
          <p:cNvPr id="91" name="Google Shape;91;p19"/>
          <p:cNvSpPr txBox="1">
            <a:spLocks noGrp="1"/>
          </p:cNvSpPr>
          <p:nvPr>
            <p:ph type="subTitle" idx="1"/>
          </p:nvPr>
        </p:nvSpPr>
        <p:spPr>
          <a:xfrm>
            <a:off x="-100175" y="408775"/>
            <a:ext cx="9360000" cy="47352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We spent most of our 2023 adult class learning the practical lessons from Proverbs.  For chapters 10-29 we focused on being wise regarding: righteousness, wickedness, emotions/feelings , fleshly desires, speech, family and other relationships, leadership, work and our possessions.  Have you made progress in these areas?</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We had a lesson from brother Jim about Christians navigating through a wicked world.  Have you improved in this area in 2023, or faltered?</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We had a lesson from brother John about giving thanks to God.  Do you?</a:t>
            </a:r>
            <a:endParaRPr sz="2000">
              <a:solidFill>
                <a:srgbClr val="00FFFF"/>
              </a:solidFill>
            </a:endParaRPr>
          </a:p>
          <a:p>
            <a:pPr marL="457200" lvl="0" indent="-355600" algn="l" rtl="0">
              <a:spcBef>
                <a:spcPts val="0"/>
              </a:spcBef>
              <a:spcAft>
                <a:spcPts val="0"/>
              </a:spcAft>
              <a:buClr>
                <a:srgbClr val="FFFF00"/>
              </a:buClr>
              <a:buSzPts val="2000"/>
              <a:buChar char="●"/>
            </a:pPr>
            <a:r>
              <a:rPr lang="en" sz="2000">
                <a:solidFill>
                  <a:srgbClr val="FFFF00"/>
                </a:solidFill>
              </a:rPr>
              <a:t>We had a great gospel meeting with brother Ken about “Pressing toward the prize.”  Remembering it’s not how we start, but how we finish, that counts.</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There were other gospel meetings at other congregations within an hour of here.  Did you take advantage of that chance to learn and to encourage?</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There were, and still are, ladies’s classes, mens’ classes, mens’ meetings, studies at a local library, studies at coffee shops.  Did you attend these?</a:t>
            </a:r>
            <a:endParaRPr sz="2000">
              <a:solidFill>
                <a:srgbClr val="00FFFF"/>
              </a:solidFill>
            </a:endParaRPr>
          </a:p>
          <a:p>
            <a:pPr marL="457200" lvl="0" indent="-355600" algn="l" rtl="0">
              <a:spcBef>
                <a:spcPts val="0"/>
              </a:spcBef>
              <a:spcAft>
                <a:spcPts val="0"/>
              </a:spcAft>
              <a:buClr>
                <a:srgbClr val="FFFF00"/>
              </a:buClr>
              <a:buSzPts val="2000"/>
              <a:buChar char="●"/>
            </a:pPr>
            <a:r>
              <a:rPr lang="en" sz="2000">
                <a:solidFill>
                  <a:srgbClr val="FFFF00"/>
                </a:solidFill>
              </a:rPr>
              <a:t>There were multiple opportunities to hand out bibles in this area.  Did you?</a:t>
            </a: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73100" y="0"/>
            <a:ext cx="9285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CHALLENGES IN 2023</a:t>
            </a:r>
            <a:endParaRPr sz="5000" b="1">
              <a:solidFill>
                <a:srgbClr val="00FFFF"/>
              </a:solidFill>
            </a:endParaRPr>
          </a:p>
        </p:txBody>
      </p:sp>
      <p:sp>
        <p:nvSpPr>
          <p:cNvPr id="97" name="Google Shape;97;p20"/>
          <p:cNvSpPr txBox="1">
            <a:spLocks noGrp="1"/>
          </p:cNvSpPr>
          <p:nvPr>
            <p:ph type="subTitle" idx="1"/>
          </p:nvPr>
        </p:nvSpPr>
        <p:spPr>
          <a:xfrm>
            <a:off x="-167850" y="368175"/>
            <a:ext cx="9427500" cy="47757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000" dirty="0">
                <a:solidFill>
                  <a:srgbClr val="FFFF00"/>
                </a:solidFill>
              </a:rPr>
              <a:t>Many of us had, and maybe even still do have, serious health problems.  God understands if we need to “slow down” for health reasons, and old age.  How did you rise to that challenge?  Did you overcome it by still participating in every activity your ability and your body allowed you to?  Or did the devil defeat you in this regard?</a:t>
            </a:r>
            <a:endParaRPr sz="2000" dirty="0">
              <a:solidFill>
                <a:srgbClr val="FFFF00"/>
              </a:solidFill>
            </a:endParaRPr>
          </a:p>
          <a:p>
            <a:pPr marL="457200" lvl="0" indent="-368300" algn="l" rtl="0">
              <a:spcBef>
                <a:spcPts val="0"/>
              </a:spcBef>
              <a:spcAft>
                <a:spcPts val="0"/>
              </a:spcAft>
              <a:buClr>
                <a:schemeClr val="dk1"/>
              </a:buClr>
              <a:buSzPts val="2200"/>
              <a:buChar char="●"/>
            </a:pPr>
            <a:r>
              <a:rPr lang="en" sz="2000" dirty="0">
                <a:solidFill>
                  <a:schemeClr val="dk1"/>
                </a:solidFill>
              </a:rPr>
              <a:t>Many of us had, or still have, emotional and mental struggles.  Again, God understands what we are, and what we are not, capable of.  Did we give honest and justifiable reasons during these times, or excuses?  Only yourself and God know the answer to these questions.</a:t>
            </a:r>
            <a:endParaRPr sz="2000" dirty="0">
              <a:solidFill>
                <a:schemeClr val="dk1"/>
              </a:solidFill>
            </a:endParaRPr>
          </a:p>
          <a:p>
            <a:pPr marL="457200" lvl="0" indent="-368300" algn="l" rtl="0">
              <a:spcBef>
                <a:spcPts val="0"/>
              </a:spcBef>
              <a:spcAft>
                <a:spcPts val="0"/>
              </a:spcAft>
              <a:buClr>
                <a:srgbClr val="00FFFF"/>
              </a:buClr>
              <a:buSzPts val="2200"/>
              <a:buChar char="●"/>
            </a:pPr>
            <a:r>
              <a:rPr lang="en" sz="2000" dirty="0">
                <a:solidFill>
                  <a:srgbClr val="00FFFF"/>
                </a:solidFill>
              </a:rPr>
              <a:t>Grief and loss.  We lost multiple, longtime, vital members of this congregation in 2023.  Others of us lost very close and dear family members outside this congregation.  The devil tried to weaken our faith and our trust in God’s promises, and to have us shirk in our responsibilities.  Did he succeed?</a:t>
            </a:r>
          </a:p>
          <a:p>
            <a:pPr lvl="0" indent="-368300" algn="l">
              <a:buClr>
                <a:srgbClr val="00FFFF"/>
              </a:buClr>
              <a:buSzPts val="2200"/>
              <a:buChar char="●"/>
            </a:pPr>
            <a:r>
              <a:rPr lang="en-US" sz="2000" u="sng" dirty="0">
                <a:solidFill>
                  <a:srgbClr val="FFFF00"/>
                </a:solidFill>
              </a:rPr>
              <a:t>Gal.4:11</a:t>
            </a:r>
            <a:r>
              <a:rPr lang="en-US" sz="2000" dirty="0">
                <a:solidFill>
                  <a:srgbClr val="FFFF00"/>
                </a:solidFill>
              </a:rPr>
              <a:t> </a:t>
            </a:r>
            <a:r>
              <a:rPr lang="en-US" sz="2000" i="1" dirty="0">
                <a:solidFill>
                  <a:schemeClr val="tx1"/>
                </a:solidFill>
              </a:rPr>
              <a:t>“</a:t>
            </a:r>
            <a:r>
              <a:rPr lang="en-US" sz="2000" dirty="0">
                <a:solidFill>
                  <a:schemeClr val="accent1">
                    <a:lumMod val="40000"/>
                    <a:lumOff val="60000"/>
                  </a:schemeClr>
                </a:solidFill>
              </a:rPr>
              <a:t>(Paul) </a:t>
            </a:r>
            <a:r>
              <a:rPr lang="en-US" sz="2000" i="1" dirty="0">
                <a:solidFill>
                  <a:schemeClr val="tx1"/>
                </a:solidFill>
                <a:latin typeface="+mj-lt"/>
              </a:rPr>
              <a:t>I am afraid for you, lest I have labored for you in vain.”</a:t>
            </a:r>
            <a:endParaRPr sz="2000" i="1" dirty="0">
              <a:solidFill>
                <a:schemeClr val="tx1"/>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73100" y="0"/>
            <a:ext cx="9285300" cy="48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STARTING WITH MYSELF</a:t>
            </a:r>
            <a:endParaRPr sz="5000" b="1">
              <a:solidFill>
                <a:srgbClr val="00FFFF"/>
              </a:solidFill>
            </a:endParaRPr>
          </a:p>
        </p:txBody>
      </p:sp>
      <p:sp>
        <p:nvSpPr>
          <p:cNvPr id="103" name="Google Shape;103;p21"/>
          <p:cNvSpPr txBox="1">
            <a:spLocks noGrp="1"/>
          </p:cNvSpPr>
          <p:nvPr>
            <p:ph type="subTitle" idx="1"/>
          </p:nvPr>
        </p:nvSpPr>
        <p:spPr>
          <a:xfrm>
            <a:off x="-167850" y="347875"/>
            <a:ext cx="9427500" cy="47961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dirty="0">
                <a:solidFill>
                  <a:srgbClr val="FFFF00"/>
                </a:solidFill>
              </a:rPr>
              <a:t>I know that I have been saying “YOU” a lot in this lesson, but please understand that I am asking MYSELF these very same questions.</a:t>
            </a:r>
            <a:endParaRPr sz="2200" dirty="0">
              <a:solidFill>
                <a:srgbClr val="FFFF00"/>
              </a:solidFill>
            </a:endParaRPr>
          </a:p>
          <a:p>
            <a:pPr marL="457200" lvl="0" indent="-368300" algn="l" rtl="0">
              <a:spcBef>
                <a:spcPts val="0"/>
              </a:spcBef>
              <a:spcAft>
                <a:spcPts val="0"/>
              </a:spcAft>
              <a:buClr>
                <a:srgbClr val="FFFF00"/>
              </a:buClr>
              <a:buSzPts val="2200"/>
              <a:buChar char="●"/>
            </a:pPr>
            <a:r>
              <a:rPr lang="en" sz="2200" u="sng" dirty="0">
                <a:solidFill>
                  <a:srgbClr val="FFFF00"/>
                </a:solidFill>
              </a:rPr>
              <a:t>Eccl.12:10</a:t>
            </a:r>
            <a:r>
              <a:rPr lang="en" sz="2200" dirty="0">
                <a:solidFill>
                  <a:srgbClr val="FFFF00"/>
                </a:solidFill>
              </a:rPr>
              <a:t> </a:t>
            </a:r>
            <a:r>
              <a:rPr lang="en" sz="2200" i="1" dirty="0">
                <a:solidFill>
                  <a:schemeClr val="dk1"/>
                </a:solidFill>
              </a:rPr>
              <a:t>“The Preacher sought to find acceptable words; and </a:t>
            </a:r>
            <a:r>
              <a:rPr lang="en" sz="2200" i="1" u="sng" dirty="0">
                <a:solidFill>
                  <a:schemeClr val="dk1"/>
                </a:solidFill>
              </a:rPr>
              <a:t>what was written was upright - words of truth</a:t>
            </a:r>
            <a:r>
              <a:rPr lang="en" sz="2200" i="1" dirty="0">
                <a:solidFill>
                  <a:schemeClr val="dk1"/>
                </a:solidFill>
              </a:rPr>
              <a:t>.”</a:t>
            </a:r>
            <a:r>
              <a:rPr lang="en" sz="2200" dirty="0">
                <a:solidFill>
                  <a:srgbClr val="FFFF00"/>
                </a:solidFill>
              </a:rPr>
              <a:t>  </a:t>
            </a:r>
            <a:r>
              <a:rPr lang="en" sz="2200" dirty="0">
                <a:solidFill>
                  <a:srgbClr val="00FFFF"/>
                </a:solidFill>
              </a:rPr>
              <a:t>Were they?</a:t>
            </a:r>
            <a:endParaRPr sz="2200" dirty="0">
              <a:solidFill>
                <a:srgbClr val="00FFFF"/>
              </a:solidFill>
            </a:endParaRPr>
          </a:p>
          <a:p>
            <a:pPr marL="457200" lvl="0" indent="-368300" algn="l" rtl="0">
              <a:spcBef>
                <a:spcPts val="0"/>
              </a:spcBef>
              <a:spcAft>
                <a:spcPts val="0"/>
              </a:spcAft>
              <a:buClr>
                <a:srgbClr val="FFFF00"/>
              </a:buClr>
              <a:buSzPts val="2200"/>
              <a:buChar char="●"/>
            </a:pPr>
            <a:r>
              <a:rPr lang="en" sz="2200" u="sng" dirty="0">
                <a:solidFill>
                  <a:srgbClr val="FFFF00"/>
                </a:solidFill>
              </a:rPr>
              <a:t>2 Tim.4:2</a:t>
            </a:r>
            <a:r>
              <a:rPr lang="en" sz="2200" dirty="0">
                <a:solidFill>
                  <a:srgbClr val="FFFF00"/>
                </a:solidFill>
              </a:rPr>
              <a:t> </a:t>
            </a:r>
            <a:r>
              <a:rPr lang="en" sz="2200" i="1" dirty="0">
                <a:solidFill>
                  <a:schemeClr val="dk1"/>
                </a:solidFill>
              </a:rPr>
              <a:t>“</a:t>
            </a:r>
            <a:r>
              <a:rPr lang="en" sz="2200" i="1" u="sng" dirty="0">
                <a:solidFill>
                  <a:schemeClr val="dk1"/>
                </a:solidFill>
              </a:rPr>
              <a:t>Preach the word</a:t>
            </a:r>
            <a:r>
              <a:rPr lang="en" sz="2200" i="1" dirty="0">
                <a:solidFill>
                  <a:schemeClr val="dk1"/>
                </a:solidFill>
              </a:rPr>
              <a:t>! Be ready in season and out of season. </a:t>
            </a:r>
            <a:r>
              <a:rPr lang="en" sz="2200" i="1" u="sng" dirty="0">
                <a:solidFill>
                  <a:schemeClr val="dk1"/>
                </a:solidFill>
              </a:rPr>
              <a:t>Convince, rebuke, exhort</a:t>
            </a:r>
            <a:r>
              <a:rPr lang="en" sz="2200" i="1" dirty="0">
                <a:solidFill>
                  <a:schemeClr val="dk1"/>
                </a:solidFill>
              </a:rPr>
              <a:t>, with all longsuffering and teaching.”</a:t>
            </a:r>
            <a:r>
              <a:rPr lang="en" sz="2200" dirty="0">
                <a:solidFill>
                  <a:srgbClr val="FFFF00"/>
                </a:solidFill>
              </a:rPr>
              <a:t>  </a:t>
            </a:r>
            <a:r>
              <a:rPr lang="en" sz="2200" dirty="0">
                <a:solidFill>
                  <a:srgbClr val="00FFFF"/>
                </a:solidFill>
              </a:rPr>
              <a:t>Did I?</a:t>
            </a:r>
            <a:endParaRPr sz="2200" dirty="0">
              <a:solidFill>
                <a:srgbClr val="00FFFF"/>
              </a:solidFill>
            </a:endParaRPr>
          </a:p>
          <a:p>
            <a:pPr marL="457200" lvl="0" indent="-368300" algn="l" rtl="0">
              <a:spcBef>
                <a:spcPts val="0"/>
              </a:spcBef>
              <a:spcAft>
                <a:spcPts val="0"/>
              </a:spcAft>
              <a:buClr>
                <a:srgbClr val="FFFF00"/>
              </a:buClr>
              <a:buSzPts val="2200"/>
              <a:buChar char="●"/>
            </a:pPr>
            <a:r>
              <a:rPr lang="en" sz="2200" u="sng" dirty="0">
                <a:solidFill>
                  <a:srgbClr val="FFFF00"/>
                </a:solidFill>
              </a:rPr>
              <a:t>2 Tim.2:2</a:t>
            </a:r>
            <a:r>
              <a:rPr lang="en" sz="2200" dirty="0">
                <a:solidFill>
                  <a:srgbClr val="FFFF00"/>
                </a:solidFill>
              </a:rPr>
              <a:t> </a:t>
            </a:r>
            <a:r>
              <a:rPr lang="en" sz="2200" i="1" dirty="0">
                <a:solidFill>
                  <a:schemeClr val="dk1"/>
                </a:solidFill>
              </a:rPr>
              <a:t>“And the things that you have heard from me among many witnesses, </a:t>
            </a:r>
            <a:r>
              <a:rPr lang="en" sz="2200" i="1" u="sng" dirty="0">
                <a:solidFill>
                  <a:schemeClr val="dk1"/>
                </a:solidFill>
              </a:rPr>
              <a:t>commit these to faithful men who will be able to teach others also</a:t>
            </a:r>
            <a:r>
              <a:rPr lang="en" sz="2200" i="1" dirty="0">
                <a:solidFill>
                  <a:schemeClr val="dk1"/>
                </a:solidFill>
              </a:rPr>
              <a:t>.”</a:t>
            </a:r>
            <a:r>
              <a:rPr lang="en" sz="2200" dirty="0">
                <a:solidFill>
                  <a:srgbClr val="FFFF00"/>
                </a:solidFill>
              </a:rPr>
              <a:t>  </a:t>
            </a:r>
            <a:r>
              <a:rPr lang="en" sz="2200" dirty="0">
                <a:solidFill>
                  <a:srgbClr val="00FFFF"/>
                </a:solidFill>
              </a:rPr>
              <a:t>Are my brethren able to teach now?  If not, why not?</a:t>
            </a:r>
            <a:endParaRPr sz="2200" dirty="0">
              <a:solidFill>
                <a:srgbClr val="00FFFF"/>
              </a:solidFill>
            </a:endParaRPr>
          </a:p>
          <a:p>
            <a:pPr marL="457200" lvl="0" indent="-368300" algn="l" rtl="0">
              <a:spcBef>
                <a:spcPts val="0"/>
              </a:spcBef>
              <a:spcAft>
                <a:spcPts val="0"/>
              </a:spcAft>
              <a:buClr>
                <a:srgbClr val="FFFF00"/>
              </a:buClr>
              <a:buSzPts val="2200"/>
              <a:buChar char="●"/>
            </a:pPr>
            <a:r>
              <a:rPr lang="en" sz="2200" u="sng" dirty="0">
                <a:solidFill>
                  <a:srgbClr val="FFFF00"/>
                </a:solidFill>
              </a:rPr>
              <a:t>1 Tim.4:12</a:t>
            </a:r>
            <a:r>
              <a:rPr lang="en" sz="2200" dirty="0">
                <a:solidFill>
                  <a:srgbClr val="FFFF00"/>
                </a:solidFill>
              </a:rPr>
              <a:t> </a:t>
            </a:r>
            <a:r>
              <a:rPr lang="en" sz="2200" i="1" dirty="0">
                <a:solidFill>
                  <a:schemeClr val="dk1"/>
                </a:solidFill>
              </a:rPr>
              <a:t>“Let no one despise your youth, but </a:t>
            </a:r>
            <a:r>
              <a:rPr lang="en" sz="2200" i="1" u="sng" dirty="0">
                <a:solidFill>
                  <a:schemeClr val="dk1"/>
                </a:solidFill>
              </a:rPr>
              <a:t>be an example to the believers in word, in conduct, in love, in spirit, in faith, in purity</a:t>
            </a:r>
            <a:r>
              <a:rPr lang="en" sz="2200" i="1" dirty="0">
                <a:solidFill>
                  <a:schemeClr val="dk1"/>
                </a:solidFill>
              </a:rPr>
              <a:t>.”</a:t>
            </a:r>
            <a:r>
              <a:rPr lang="en" sz="2200" dirty="0">
                <a:solidFill>
                  <a:srgbClr val="FFFF00"/>
                </a:solidFill>
              </a:rPr>
              <a:t>  </a:t>
            </a:r>
            <a:r>
              <a:rPr lang="en" sz="2200" dirty="0">
                <a:solidFill>
                  <a:srgbClr val="00FFFF"/>
                </a:solidFill>
              </a:rPr>
              <a:t>What kind of example have I set for the rest of the group?</a:t>
            </a:r>
            <a:endParaRPr sz="2200" dirty="0">
              <a:solidFill>
                <a:srgbClr val="00FFFF"/>
              </a:solidFill>
            </a:endParaRPr>
          </a:p>
          <a:p>
            <a:pPr marL="457200" lvl="0" indent="-368300" algn="l" rtl="0">
              <a:spcBef>
                <a:spcPts val="0"/>
              </a:spcBef>
              <a:spcAft>
                <a:spcPts val="0"/>
              </a:spcAft>
              <a:buClr>
                <a:srgbClr val="FFFF00"/>
              </a:buClr>
              <a:buSzPts val="2200"/>
              <a:buChar char="●"/>
            </a:pPr>
            <a:r>
              <a:rPr lang="en" sz="2200" u="sng" dirty="0">
                <a:solidFill>
                  <a:srgbClr val="FFFF00"/>
                </a:solidFill>
              </a:rPr>
              <a:t>Js.3:1</a:t>
            </a:r>
            <a:r>
              <a:rPr lang="en" sz="2200" dirty="0">
                <a:solidFill>
                  <a:srgbClr val="FFFF00"/>
                </a:solidFill>
              </a:rPr>
              <a:t> </a:t>
            </a:r>
            <a:r>
              <a:rPr lang="en" sz="2200" i="1" dirty="0">
                <a:solidFill>
                  <a:schemeClr val="dk1"/>
                </a:solidFill>
              </a:rPr>
              <a:t>“My brethren, let not many of you become teachers, knowing that </a:t>
            </a:r>
            <a:r>
              <a:rPr lang="en" sz="2200" i="1" u="sng" dirty="0">
                <a:solidFill>
                  <a:schemeClr val="dk1"/>
                </a:solidFill>
              </a:rPr>
              <a:t>we shall receive a stricter judgment</a:t>
            </a:r>
            <a:r>
              <a:rPr lang="en" sz="2200" i="1" dirty="0">
                <a:solidFill>
                  <a:schemeClr val="dk1"/>
                </a:solidFill>
              </a:rPr>
              <a:t>.”</a:t>
            </a:r>
            <a:r>
              <a:rPr lang="en" sz="2200" dirty="0">
                <a:solidFill>
                  <a:srgbClr val="FFFF00"/>
                </a:solidFill>
              </a:rPr>
              <a:t>  </a:t>
            </a:r>
            <a:r>
              <a:rPr lang="en" sz="2200" dirty="0">
                <a:solidFill>
                  <a:srgbClr val="00FFFF"/>
                </a:solidFill>
              </a:rPr>
              <a:t>If I teach error, I am judged.</a:t>
            </a:r>
            <a:endParaRPr sz="22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2266</Words>
  <Application>Microsoft Office PowerPoint</Application>
  <PresentationFormat>On-screen Show (16:9)</PresentationFormat>
  <Paragraphs>70</Paragraphs>
  <Slides>12</Slides>
  <Notes>12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12</vt:i4>
      </vt:variant>
    </vt:vector>
  </HeadingPairs>
  <TitlesOfParts>
    <vt:vector size="14" baseType="lpstr">
      <vt:lpstr>Arial</vt:lpstr>
      <vt:lpstr>Simple Dark</vt:lpstr>
      <vt:lpstr>HOW DID YOU DO?</vt:lpstr>
      <vt:lpstr>A REVIEW OF 2023</vt:lpstr>
      <vt:lpstr>LESSONS - PAGE ONE</vt:lpstr>
      <vt:lpstr>LESSONS - PAGE TWO</vt:lpstr>
      <vt:lpstr>LESSONS - PAGE THREE</vt:lpstr>
      <vt:lpstr>LESSONS - PAGE FOUR</vt:lpstr>
      <vt:lpstr>MORE OPPORTUNITIES …</vt:lpstr>
      <vt:lpstr>CHALLENGES IN 2023</vt:lpstr>
      <vt:lpstr>STARTING WITH MYSELF</vt:lpstr>
      <vt:lpstr>GOOD NEWS FROM BAD</vt:lpstr>
      <vt:lpstr>BAD NEWS FROM GOOD?</vt:lpstr>
      <vt:lpstr>“I AM RESOLVED”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DID YOU DO?</dc:title>
  <dc:creator>Eric Bridge</dc:creator>
  <cp:lastModifiedBy>Eric Bridge</cp:lastModifiedBy>
  <cp:revision>1</cp:revision>
  <dcterms:modified xsi:type="dcterms:W3CDTF">2023-12-31T05:47:46Z</dcterms:modified>
</cp:coreProperties>
</file>