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99" d="100"/>
          <a:sy n="199" d="100"/>
        </p:scale>
        <p:origin x="3222" y="-7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b3b61ae96f_0_8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b3b61ae96f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b3b61ae96f_0_9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b3b61ae96f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b3b61ae96f_0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b3b61ae96f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b3b61ae96f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b3b61ae96f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b3b61ae96f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b3b61ae96f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b3b61ae96f_0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b3b61ae96f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b3b61ae96f_0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b3b61ae96f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b3b61ae96f_0_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b3b61ae96f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b3b61ae96f_0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b3b61ae96f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b3b61ae96f_0_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b3b61ae96f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b3b61ae96f_0_8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b3b61ae96f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52800" y="0"/>
            <a:ext cx="92379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HOW GOD VIEW US</a:t>
            </a:r>
            <a:endParaRPr sz="5000" b="1">
              <a:solidFill>
                <a:srgbClr val="00FFFF"/>
              </a:solidFill>
            </a:endParaRPr>
          </a:p>
        </p:txBody>
      </p:sp>
      <p:sp>
        <p:nvSpPr>
          <p:cNvPr id="55" name="Google Shape;55;p13"/>
          <p:cNvSpPr txBox="1">
            <a:spLocks noGrp="1"/>
          </p:cNvSpPr>
          <p:nvPr>
            <p:ph type="subTitle" idx="1"/>
          </p:nvPr>
        </p:nvSpPr>
        <p:spPr>
          <a:xfrm>
            <a:off x="-52800" y="402000"/>
            <a:ext cx="9237900" cy="47412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SzPts val="1018"/>
              <a:buNone/>
            </a:pPr>
            <a:r>
              <a:rPr lang="en" sz="2000" u="sng">
                <a:solidFill>
                  <a:srgbClr val="FFFF00"/>
                </a:solidFill>
              </a:rPr>
              <a:t>Eph.1:3-14</a:t>
            </a:r>
            <a:r>
              <a:rPr lang="en" sz="2000">
                <a:solidFill>
                  <a:schemeClr val="dk1"/>
                </a:solidFill>
              </a:rPr>
              <a:t> </a:t>
            </a:r>
            <a:r>
              <a:rPr lang="en" sz="2000">
                <a:solidFill>
                  <a:srgbClr val="00FFFF"/>
                </a:solidFill>
              </a:rPr>
              <a:t>(NASB 1995) </a:t>
            </a:r>
            <a:r>
              <a:rPr lang="en" sz="2000" i="1">
                <a:solidFill>
                  <a:schemeClr val="dk1"/>
                </a:solidFill>
              </a:rPr>
              <a:t>“Blessed be the God and Father of our Lord Jesus Christ, who has blessed us with every spiritual blessing in the heavenly places in Christ, 4 just as He chose us in Him before the foundation of the world, that we would be holy and blameless before Him. In love 5 He predestined us to adoption as sons through Jesus Christ to Himself, according to the kind intention of His will, 6 to the praise of the glory of His grace, which He freely bestowed on us in the beloved. 7 In Him we have redemption through His blood, the forgiveness of our trespasses, according to the riches of His grace 8 which He lavished on us. In all wisdom and insight 9 He made known to us the mystery of His will, according to His kind intention which He purposed in Him 10 with a view to an administration suitable to the fullness of the times, that is, the summing up of all things in Christ, things in the heavens and things on the earth. In Him 11 also we have obtained an inheritance, having been predestined according to His purpose who works all things after the counsel of His will, 12 to the end that we who were the first to hope in Christ would be to the praise of His glory. 13 In Him, you also, after listening to the message of truth, the gospel of your salvation - having also believed, you were sealed in Him with the Holy Spirit of promise, 14 who is given as a pledge of our inheritance, with a view to the redemption of God’s own possession, to the praise of His glory.”</a:t>
            </a:r>
            <a:endParaRPr sz="2000" i="1">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140775" y="0"/>
            <a:ext cx="94071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900" b="1">
                <a:solidFill>
                  <a:srgbClr val="00FFFF"/>
                </a:solidFill>
              </a:rPr>
              <a:t>GOD WAS FLESH!</a:t>
            </a:r>
            <a:endParaRPr sz="4800" b="1">
              <a:solidFill>
                <a:srgbClr val="00FFFF"/>
              </a:solidFill>
            </a:endParaRPr>
          </a:p>
        </p:txBody>
      </p:sp>
      <p:sp>
        <p:nvSpPr>
          <p:cNvPr id="109" name="Google Shape;109;p22"/>
          <p:cNvSpPr txBox="1">
            <a:spLocks noGrp="1"/>
          </p:cNvSpPr>
          <p:nvPr>
            <p:ph type="subTitle" idx="1"/>
          </p:nvPr>
        </p:nvSpPr>
        <p:spPr>
          <a:xfrm>
            <a:off x="-140600" y="397950"/>
            <a:ext cx="9407100" cy="4745700"/>
          </a:xfrm>
          <a:prstGeom prst="rect">
            <a:avLst/>
          </a:prstGeom>
        </p:spPr>
        <p:txBody>
          <a:bodyPr spcFirstLastPara="1" wrap="square" lIns="91425" tIns="91425" rIns="91425" bIns="91425" anchor="t" anchorCtr="0">
            <a:noAutofit/>
          </a:bodyPr>
          <a:lstStyle/>
          <a:p>
            <a:pPr marL="457200" lvl="0" indent="-361950" algn="l" rtl="0">
              <a:lnSpc>
                <a:spcPct val="80000"/>
              </a:lnSpc>
              <a:spcBef>
                <a:spcPts val="0"/>
              </a:spcBef>
              <a:spcAft>
                <a:spcPts val="0"/>
              </a:spcAft>
              <a:buClr>
                <a:srgbClr val="FFFF00"/>
              </a:buClr>
              <a:buSzPts val="2100"/>
              <a:buChar char="●"/>
            </a:pPr>
            <a:r>
              <a:rPr lang="en" sz="2100" u="sng">
                <a:solidFill>
                  <a:srgbClr val="FFFF00"/>
                </a:solidFill>
              </a:rPr>
              <a:t>Heb.2:14</a:t>
            </a:r>
            <a:r>
              <a:rPr lang="en" sz="2100">
                <a:solidFill>
                  <a:srgbClr val="FFFF00"/>
                </a:solidFill>
              </a:rPr>
              <a:t> </a:t>
            </a:r>
            <a:r>
              <a:rPr lang="en" sz="2100" i="1">
                <a:solidFill>
                  <a:schemeClr val="dk1"/>
                </a:solidFill>
              </a:rPr>
              <a:t>“Therefore, since the children share in flesh and blood, He Himself likewise also partook of the same,”</a:t>
            </a:r>
            <a:endParaRPr sz="2100" i="1">
              <a:solidFill>
                <a:schemeClr val="dk1"/>
              </a:solidFill>
            </a:endParaRPr>
          </a:p>
          <a:p>
            <a:pPr marL="457200" lvl="0" indent="-361950" algn="l" rtl="0">
              <a:lnSpc>
                <a:spcPct val="80000"/>
              </a:lnSpc>
              <a:spcBef>
                <a:spcPts val="0"/>
              </a:spcBef>
              <a:spcAft>
                <a:spcPts val="0"/>
              </a:spcAft>
              <a:buClr>
                <a:srgbClr val="00FFFF"/>
              </a:buClr>
              <a:buSzPts val="2100"/>
              <a:buChar char="●"/>
            </a:pPr>
            <a:r>
              <a:rPr lang="en" sz="2100">
                <a:solidFill>
                  <a:srgbClr val="00FFFF"/>
                </a:solidFill>
              </a:rPr>
              <a:t>And because Christ did this God knows, from PERSONAL EXPERIENCE, our limitations.  And HE is the one who will present us perfect/complete.</a:t>
            </a:r>
            <a:endParaRPr sz="2100">
              <a:solidFill>
                <a:srgbClr val="00FFFF"/>
              </a:solidFill>
            </a:endParaRPr>
          </a:p>
          <a:p>
            <a:pPr marL="457200" lvl="0" indent="-361950" algn="l" rtl="0">
              <a:lnSpc>
                <a:spcPct val="80000"/>
              </a:lnSpc>
              <a:spcBef>
                <a:spcPts val="0"/>
              </a:spcBef>
              <a:spcAft>
                <a:spcPts val="0"/>
              </a:spcAft>
              <a:buClr>
                <a:srgbClr val="FFFF00"/>
              </a:buClr>
              <a:buSzPts val="2100"/>
              <a:buChar char="●"/>
            </a:pPr>
            <a:r>
              <a:rPr lang="en" sz="2100" u="sng">
                <a:solidFill>
                  <a:srgbClr val="FFFF00"/>
                </a:solidFill>
              </a:rPr>
              <a:t>Heb.10:14</a:t>
            </a:r>
            <a:r>
              <a:rPr lang="en" sz="2100">
                <a:solidFill>
                  <a:srgbClr val="FFFF00"/>
                </a:solidFill>
              </a:rPr>
              <a:t> </a:t>
            </a:r>
            <a:r>
              <a:rPr lang="en" sz="2100" i="1">
                <a:solidFill>
                  <a:schemeClr val="dk1"/>
                </a:solidFill>
              </a:rPr>
              <a:t>“For by one offering He has perfected for all time those who are sanctified.”</a:t>
            </a:r>
            <a:endParaRPr sz="2100" i="1">
              <a:solidFill>
                <a:schemeClr val="dk1"/>
              </a:solidFill>
            </a:endParaRPr>
          </a:p>
          <a:p>
            <a:pPr marL="457200" lvl="0" indent="-361950" algn="l" rtl="0">
              <a:lnSpc>
                <a:spcPct val="80000"/>
              </a:lnSpc>
              <a:spcBef>
                <a:spcPts val="0"/>
              </a:spcBef>
              <a:spcAft>
                <a:spcPts val="0"/>
              </a:spcAft>
              <a:buClr>
                <a:srgbClr val="FFFF00"/>
              </a:buClr>
              <a:buSzPts val="2100"/>
              <a:buChar char="●"/>
            </a:pPr>
            <a:r>
              <a:rPr lang="en" sz="2100" u="sng">
                <a:solidFill>
                  <a:srgbClr val="FFFF00"/>
                </a:solidFill>
              </a:rPr>
              <a:t>1 Pet.5:10</a:t>
            </a:r>
            <a:r>
              <a:rPr lang="en" sz="2100">
                <a:solidFill>
                  <a:srgbClr val="FFFF00"/>
                </a:solidFill>
              </a:rPr>
              <a:t> </a:t>
            </a:r>
            <a:r>
              <a:rPr lang="en" sz="2100" i="1">
                <a:solidFill>
                  <a:schemeClr val="dk1"/>
                </a:solidFill>
              </a:rPr>
              <a:t>“After you have suffered for a little while, the God of all grace, who called you to His eternal glory in Christ, will Himself perfect, confirm, strengthen and establish you.”</a:t>
            </a:r>
            <a:endParaRPr sz="2100" i="1">
              <a:solidFill>
                <a:schemeClr val="dk1"/>
              </a:solidFill>
            </a:endParaRPr>
          </a:p>
          <a:p>
            <a:pPr marL="457200" lvl="0" indent="-361950" algn="l" rtl="0">
              <a:lnSpc>
                <a:spcPct val="80000"/>
              </a:lnSpc>
              <a:spcBef>
                <a:spcPts val="0"/>
              </a:spcBef>
              <a:spcAft>
                <a:spcPts val="0"/>
              </a:spcAft>
              <a:buClr>
                <a:srgbClr val="00FFFF"/>
              </a:buClr>
              <a:buSzPts val="2100"/>
              <a:buChar char="●"/>
            </a:pPr>
            <a:r>
              <a:rPr lang="en" sz="2100">
                <a:solidFill>
                  <a:srgbClr val="00FFFF"/>
                </a:solidFill>
              </a:rPr>
              <a:t>And so this is the confidence that striving Christians can have!</a:t>
            </a:r>
            <a:endParaRPr sz="2100">
              <a:solidFill>
                <a:srgbClr val="00FFFF"/>
              </a:solidFill>
            </a:endParaRPr>
          </a:p>
          <a:p>
            <a:pPr marL="457200" lvl="0" indent="-361950" algn="l" rtl="0">
              <a:lnSpc>
                <a:spcPct val="80000"/>
              </a:lnSpc>
              <a:spcBef>
                <a:spcPts val="0"/>
              </a:spcBef>
              <a:spcAft>
                <a:spcPts val="0"/>
              </a:spcAft>
              <a:buClr>
                <a:srgbClr val="FFFF00"/>
              </a:buClr>
              <a:buSzPts val="2100"/>
              <a:buChar char="●"/>
            </a:pPr>
            <a:r>
              <a:rPr lang="en" sz="2100" u="sng">
                <a:solidFill>
                  <a:srgbClr val="FFFF00"/>
                </a:solidFill>
              </a:rPr>
              <a:t>Ps. 86:5</a:t>
            </a:r>
            <a:r>
              <a:rPr lang="en" sz="2100">
                <a:solidFill>
                  <a:srgbClr val="FFFF00"/>
                </a:solidFill>
              </a:rPr>
              <a:t> </a:t>
            </a:r>
            <a:r>
              <a:rPr lang="en" sz="2100" i="1">
                <a:solidFill>
                  <a:schemeClr val="dk1"/>
                </a:solidFill>
              </a:rPr>
              <a:t>“For You, Lord, are good, and ready to forgive, and abundant in lovingkindness to all who call upon You.”</a:t>
            </a:r>
            <a:endParaRPr sz="2100" i="1">
              <a:solidFill>
                <a:schemeClr val="dk1"/>
              </a:solidFill>
            </a:endParaRPr>
          </a:p>
          <a:p>
            <a:pPr marL="457200" lvl="0" indent="-361950" algn="l" rtl="0">
              <a:lnSpc>
                <a:spcPct val="80000"/>
              </a:lnSpc>
              <a:spcBef>
                <a:spcPts val="0"/>
              </a:spcBef>
              <a:spcAft>
                <a:spcPts val="0"/>
              </a:spcAft>
              <a:buClr>
                <a:srgbClr val="FFFF00"/>
              </a:buClr>
              <a:buSzPts val="2100"/>
              <a:buChar char="●"/>
            </a:pPr>
            <a:r>
              <a:rPr lang="en" sz="2100" u="sng">
                <a:solidFill>
                  <a:srgbClr val="FFFF00"/>
                </a:solidFill>
              </a:rPr>
              <a:t>1 Jn.1:9</a:t>
            </a:r>
            <a:r>
              <a:rPr lang="en" sz="2100">
                <a:solidFill>
                  <a:srgbClr val="FFFF00"/>
                </a:solidFill>
              </a:rPr>
              <a:t> </a:t>
            </a:r>
            <a:r>
              <a:rPr lang="en" sz="2100" i="1">
                <a:solidFill>
                  <a:schemeClr val="dk1"/>
                </a:solidFill>
              </a:rPr>
              <a:t>“If we </a:t>
            </a:r>
            <a:r>
              <a:rPr lang="en" sz="2100">
                <a:solidFill>
                  <a:srgbClr val="00FFFF"/>
                </a:solidFill>
              </a:rPr>
              <a:t>(Christians!)</a:t>
            </a:r>
            <a:r>
              <a:rPr lang="en" sz="2100" i="1">
                <a:solidFill>
                  <a:schemeClr val="dk1"/>
                </a:solidFill>
              </a:rPr>
              <a:t> confess our sins, He is faithful and righteous to forgive us our sins and to cleanse us from all unrighteousness.”</a:t>
            </a:r>
            <a:endParaRPr sz="2100" i="1">
              <a:solidFill>
                <a:schemeClr val="dk1"/>
              </a:solidFill>
            </a:endParaRPr>
          </a:p>
          <a:p>
            <a:pPr marL="457200" lvl="0" indent="-361950" algn="l" rtl="0">
              <a:lnSpc>
                <a:spcPct val="80000"/>
              </a:lnSpc>
              <a:spcBef>
                <a:spcPts val="0"/>
              </a:spcBef>
              <a:spcAft>
                <a:spcPts val="0"/>
              </a:spcAft>
              <a:buClr>
                <a:srgbClr val="FFFF00"/>
              </a:buClr>
              <a:buSzPts val="2100"/>
              <a:buChar char="●"/>
            </a:pPr>
            <a:r>
              <a:rPr lang="en" sz="2100" u="sng">
                <a:solidFill>
                  <a:srgbClr val="FFFF00"/>
                </a:solidFill>
              </a:rPr>
              <a:t>Heb.10:19</a:t>
            </a:r>
            <a:r>
              <a:rPr lang="en" sz="2100">
                <a:solidFill>
                  <a:srgbClr val="FFFF00"/>
                </a:solidFill>
              </a:rPr>
              <a:t> </a:t>
            </a:r>
            <a:r>
              <a:rPr lang="en" sz="2100" i="1">
                <a:solidFill>
                  <a:schemeClr val="dk1"/>
                </a:solidFill>
              </a:rPr>
              <a:t>“Therefore, brethren, since we have confidence to enter the holy place by the blood of Jesus,”</a:t>
            </a:r>
            <a:endParaRPr sz="2100" i="1">
              <a:solidFill>
                <a:schemeClr val="dk1"/>
              </a:solidFill>
            </a:endParaRPr>
          </a:p>
          <a:p>
            <a:pPr marL="457200" lvl="0" indent="-361950" algn="l" rtl="0">
              <a:lnSpc>
                <a:spcPct val="80000"/>
              </a:lnSpc>
              <a:spcBef>
                <a:spcPts val="0"/>
              </a:spcBef>
              <a:spcAft>
                <a:spcPts val="0"/>
              </a:spcAft>
              <a:buClr>
                <a:srgbClr val="FFFF00"/>
              </a:buClr>
              <a:buSzPts val="2100"/>
              <a:buChar char="●"/>
            </a:pPr>
            <a:r>
              <a:rPr lang="en" sz="2100" u="sng">
                <a:solidFill>
                  <a:srgbClr val="FFFF00"/>
                </a:solidFill>
              </a:rPr>
              <a:t>Heb.10:35</a:t>
            </a:r>
            <a:r>
              <a:rPr lang="en" sz="2100">
                <a:solidFill>
                  <a:srgbClr val="FFFF00"/>
                </a:solidFill>
              </a:rPr>
              <a:t> </a:t>
            </a:r>
            <a:r>
              <a:rPr lang="en" sz="2100" i="1">
                <a:solidFill>
                  <a:schemeClr val="dk1"/>
                </a:solidFill>
              </a:rPr>
              <a:t>“Therefore, do not throw away your confidence, which has a great reward.”</a:t>
            </a:r>
            <a:endParaRPr sz="21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9">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140775" y="0"/>
            <a:ext cx="94071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900" b="1">
                <a:solidFill>
                  <a:srgbClr val="00FFFF"/>
                </a:solidFill>
              </a:rPr>
              <a:t>BROTHER, ARE YOU TRYING?</a:t>
            </a:r>
            <a:endParaRPr sz="4800" b="1">
              <a:solidFill>
                <a:srgbClr val="00FFFF"/>
              </a:solidFill>
            </a:endParaRPr>
          </a:p>
        </p:txBody>
      </p:sp>
      <p:sp>
        <p:nvSpPr>
          <p:cNvPr id="115" name="Google Shape;115;p23"/>
          <p:cNvSpPr txBox="1">
            <a:spLocks noGrp="1"/>
          </p:cNvSpPr>
          <p:nvPr>
            <p:ph type="subTitle" idx="1"/>
          </p:nvPr>
        </p:nvSpPr>
        <p:spPr>
          <a:xfrm>
            <a:off x="-174500" y="433125"/>
            <a:ext cx="9407100" cy="4710300"/>
          </a:xfrm>
          <a:prstGeom prst="rect">
            <a:avLst/>
          </a:prstGeom>
        </p:spPr>
        <p:txBody>
          <a:bodyPr spcFirstLastPara="1" wrap="square" lIns="91425" tIns="91425" rIns="91425" bIns="91425" anchor="t" anchorCtr="0">
            <a:noAutofit/>
          </a:bodyPr>
          <a:lstStyle/>
          <a:p>
            <a:pPr marL="457200" lvl="0" indent="-361950" algn="l" rtl="0">
              <a:lnSpc>
                <a:spcPct val="80000"/>
              </a:lnSpc>
              <a:spcBef>
                <a:spcPts val="0"/>
              </a:spcBef>
              <a:spcAft>
                <a:spcPts val="0"/>
              </a:spcAft>
              <a:buClr>
                <a:srgbClr val="FFFF00"/>
              </a:buClr>
              <a:buSzPts val="2100"/>
              <a:buChar char="●"/>
            </a:pPr>
            <a:r>
              <a:rPr lang="en" sz="2100">
                <a:solidFill>
                  <a:srgbClr val="FFFF00"/>
                </a:solidFill>
              </a:rPr>
              <a:t>How many of our children and/or new Christians, and even lifelong Christians, have we caused to “give up” their faith because they thought we were requiring them to do the impossible?  We DO get “credit” for the trying!  We often hate the term “participation trophy”, but that is what it is!</a:t>
            </a:r>
            <a:endParaRPr sz="2100">
              <a:solidFill>
                <a:srgbClr val="FFFF00"/>
              </a:solidFill>
            </a:endParaRPr>
          </a:p>
          <a:p>
            <a:pPr marL="457200" lvl="0" indent="-361950" algn="l" rtl="0">
              <a:lnSpc>
                <a:spcPct val="80000"/>
              </a:lnSpc>
              <a:spcBef>
                <a:spcPts val="0"/>
              </a:spcBef>
              <a:spcAft>
                <a:spcPts val="0"/>
              </a:spcAft>
              <a:buClr>
                <a:srgbClr val="FFFF00"/>
              </a:buClr>
              <a:buSzPts val="2100"/>
              <a:buChar char="●"/>
            </a:pPr>
            <a:r>
              <a:rPr lang="en" sz="2100" u="sng">
                <a:solidFill>
                  <a:srgbClr val="FFFF00"/>
                </a:solidFill>
              </a:rPr>
              <a:t>Eph.5:9-10</a:t>
            </a:r>
            <a:r>
              <a:rPr lang="en" sz="2100">
                <a:solidFill>
                  <a:schemeClr val="dk1"/>
                </a:solidFill>
              </a:rPr>
              <a:t> </a:t>
            </a:r>
            <a:r>
              <a:rPr lang="en" sz="2100" i="1">
                <a:solidFill>
                  <a:schemeClr val="dk1"/>
                </a:solidFill>
              </a:rPr>
              <a:t>“(for the fruit of the Light consists in all goodness and righteousness and truth), 10 </a:t>
            </a:r>
            <a:r>
              <a:rPr lang="en" sz="2100" i="1" u="sng">
                <a:solidFill>
                  <a:schemeClr val="dk1"/>
                </a:solidFill>
              </a:rPr>
              <a:t>trying</a:t>
            </a:r>
            <a:r>
              <a:rPr lang="en" sz="2100" i="1">
                <a:solidFill>
                  <a:schemeClr val="dk1"/>
                </a:solidFill>
              </a:rPr>
              <a:t> to learn what is pleasing to the Lord.”</a:t>
            </a:r>
            <a:endParaRPr sz="2100" i="1">
              <a:solidFill>
                <a:schemeClr val="dk1"/>
              </a:solidFill>
            </a:endParaRPr>
          </a:p>
          <a:p>
            <a:pPr marL="457200" lvl="0" indent="-361950" algn="l" rtl="0">
              <a:lnSpc>
                <a:spcPct val="80000"/>
              </a:lnSpc>
              <a:spcBef>
                <a:spcPts val="0"/>
              </a:spcBef>
              <a:spcAft>
                <a:spcPts val="0"/>
              </a:spcAft>
              <a:buClr>
                <a:srgbClr val="FFFF00"/>
              </a:buClr>
              <a:buSzPts val="2100"/>
              <a:buChar char="●"/>
            </a:pPr>
            <a:r>
              <a:rPr lang="en" sz="2100" u="sng">
                <a:solidFill>
                  <a:srgbClr val="FFFF00"/>
                </a:solidFill>
              </a:rPr>
              <a:t>Luke 13:24</a:t>
            </a:r>
            <a:r>
              <a:rPr lang="en" sz="2100">
                <a:solidFill>
                  <a:schemeClr val="dk1"/>
                </a:solidFill>
              </a:rPr>
              <a:t> </a:t>
            </a:r>
            <a:r>
              <a:rPr lang="en" sz="2100" i="1">
                <a:solidFill>
                  <a:schemeClr val="dk1"/>
                </a:solidFill>
              </a:rPr>
              <a:t>“</a:t>
            </a:r>
            <a:r>
              <a:rPr lang="en" sz="2100" i="1" u="sng">
                <a:solidFill>
                  <a:schemeClr val="dk1"/>
                </a:solidFill>
              </a:rPr>
              <a:t>Strive</a:t>
            </a:r>
            <a:r>
              <a:rPr lang="en" sz="2100" i="1">
                <a:solidFill>
                  <a:schemeClr val="dk1"/>
                </a:solidFill>
              </a:rPr>
              <a:t> to enter through the narrow door; for many, I tell you, will seek to enter and will not be able.”</a:t>
            </a:r>
            <a:endParaRPr sz="2100" i="1">
              <a:solidFill>
                <a:schemeClr val="dk1"/>
              </a:solidFill>
            </a:endParaRPr>
          </a:p>
          <a:p>
            <a:pPr marL="457200" lvl="0" indent="-361950" algn="l" rtl="0">
              <a:lnSpc>
                <a:spcPct val="80000"/>
              </a:lnSpc>
              <a:spcBef>
                <a:spcPts val="0"/>
              </a:spcBef>
              <a:spcAft>
                <a:spcPts val="0"/>
              </a:spcAft>
              <a:buClr>
                <a:srgbClr val="FFFF00"/>
              </a:buClr>
              <a:buSzPts val="2100"/>
              <a:buChar char="●"/>
            </a:pPr>
            <a:r>
              <a:rPr lang="en" sz="2100" u="sng">
                <a:solidFill>
                  <a:srgbClr val="FFFF00"/>
                </a:solidFill>
              </a:rPr>
              <a:t>Phil.1:27</a:t>
            </a:r>
            <a:r>
              <a:rPr lang="en" sz="2100">
                <a:solidFill>
                  <a:schemeClr val="dk1"/>
                </a:solidFill>
              </a:rPr>
              <a:t> </a:t>
            </a:r>
            <a:r>
              <a:rPr lang="en" sz="2100" i="1">
                <a:solidFill>
                  <a:schemeClr val="dk1"/>
                </a:solidFill>
              </a:rPr>
              <a:t>“Only conduct yourselves in a manner worthy of the gospel of Christ, so that whether I come and see you or remain absent, I will hear of you that you are standing firm in one spirit, with one mind </a:t>
            </a:r>
            <a:r>
              <a:rPr lang="en" sz="2100" i="1" u="sng">
                <a:solidFill>
                  <a:schemeClr val="dk1"/>
                </a:solidFill>
              </a:rPr>
              <a:t>striving together</a:t>
            </a:r>
            <a:r>
              <a:rPr lang="en" sz="2100" i="1">
                <a:solidFill>
                  <a:schemeClr val="dk1"/>
                </a:solidFill>
              </a:rPr>
              <a:t> for the faith of the gospel;”</a:t>
            </a:r>
            <a:endParaRPr sz="2100" i="1">
              <a:solidFill>
                <a:schemeClr val="dk1"/>
              </a:solidFill>
            </a:endParaRPr>
          </a:p>
          <a:p>
            <a:pPr marL="457200" lvl="0" indent="-361950" algn="l" rtl="0">
              <a:lnSpc>
                <a:spcPct val="80000"/>
              </a:lnSpc>
              <a:spcBef>
                <a:spcPts val="0"/>
              </a:spcBef>
              <a:spcAft>
                <a:spcPts val="0"/>
              </a:spcAft>
              <a:buClr>
                <a:srgbClr val="FFFF00"/>
              </a:buClr>
              <a:buSzPts val="2100"/>
              <a:buChar char="●"/>
            </a:pPr>
            <a:r>
              <a:rPr lang="en" sz="2100" u="sng">
                <a:solidFill>
                  <a:srgbClr val="FFFF00"/>
                </a:solidFill>
              </a:rPr>
              <a:t>1 Tim.4:10-11</a:t>
            </a:r>
            <a:r>
              <a:rPr lang="en" sz="2100">
                <a:solidFill>
                  <a:schemeClr val="dk1"/>
                </a:solidFill>
              </a:rPr>
              <a:t> </a:t>
            </a:r>
            <a:r>
              <a:rPr lang="en" sz="2100" i="1">
                <a:solidFill>
                  <a:schemeClr val="dk1"/>
                </a:solidFill>
              </a:rPr>
              <a:t>“For it is for this </a:t>
            </a:r>
            <a:r>
              <a:rPr lang="en" sz="2100" i="1" u="sng">
                <a:solidFill>
                  <a:schemeClr val="dk1"/>
                </a:solidFill>
              </a:rPr>
              <a:t>we labor and strive</a:t>
            </a:r>
            <a:r>
              <a:rPr lang="en" sz="2100" i="1">
                <a:solidFill>
                  <a:schemeClr val="dk1"/>
                </a:solidFill>
              </a:rPr>
              <a:t>, because </a:t>
            </a:r>
            <a:r>
              <a:rPr lang="en" sz="2100" i="1" u="sng">
                <a:solidFill>
                  <a:schemeClr val="dk1"/>
                </a:solidFill>
              </a:rPr>
              <a:t>we have fixed our hope on the living God</a:t>
            </a:r>
            <a:r>
              <a:rPr lang="en" sz="2100" i="1">
                <a:solidFill>
                  <a:schemeClr val="dk1"/>
                </a:solidFill>
              </a:rPr>
              <a:t>, who is the Savior of all men, especially of believers. 11 </a:t>
            </a:r>
            <a:r>
              <a:rPr lang="en" sz="2100" i="1" u="sng">
                <a:solidFill>
                  <a:schemeClr val="dk1"/>
                </a:solidFill>
              </a:rPr>
              <a:t>Prescribe and teach these things</a:t>
            </a:r>
            <a:r>
              <a:rPr lang="en" sz="2100" i="1">
                <a:solidFill>
                  <a:schemeClr val="dk1"/>
                </a:solidFill>
              </a:rPr>
              <a:t>.”</a:t>
            </a:r>
            <a:r>
              <a:rPr lang="en" sz="2100">
                <a:solidFill>
                  <a:schemeClr val="dk1"/>
                </a:solidFill>
              </a:rPr>
              <a:t>  </a:t>
            </a:r>
            <a:r>
              <a:rPr lang="en" sz="2100">
                <a:solidFill>
                  <a:srgbClr val="00FFFF"/>
                </a:solidFill>
              </a:rPr>
              <a:t>Don’t hope in our works!</a:t>
            </a:r>
            <a:endParaRPr sz="2100">
              <a:solidFill>
                <a:srgbClr val="00FFFF"/>
              </a:solidFill>
            </a:endParaRPr>
          </a:p>
          <a:p>
            <a:pPr marL="457200" lvl="0" indent="-361950" algn="l" rtl="0">
              <a:lnSpc>
                <a:spcPct val="80000"/>
              </a:lnSpc>
              <a:spcBef>
                <a:spcPts val="0"/>
              </a:spcBef>
              <a:spcAft>
                <a:spcPts val="0"/>
              </a:spcAft>
              <a:buClr>
                <a:srgbClr val="FFFF00"/>
              </a:buClr>
              <a:buSzPts val="2100"/>
              <a:buChar char="●"/>
            </a:pPr>
            <a:r>
              <a:rPr lang="en" sz="2100" u="sng">
                <a:solidFill>
                  <a:srgbClr val="FFFF00"/>
                </a:solidFill>
              </a:rPr>
              <a:t>Heb.6:10</a:t>
            </a:r>
            <a:r>
              <a:rPr lang="en" sz="2100">
                <a:solidFill>
                  <a:schemeClr val="dk1"/>
                </a:solidFill>
              </a:rPr>
              <a:t> </a:t>
            </a:r>
            <a:r>
              <a:rPr lang="en" sz="2100" i="1">
                <a:solidFill>
                  <a:schemeClr val="dk1"/>
                </a:solidFill>
              </a:rPr>
              <a:t>“For </a:t>
            </a:r>
            <a:r>
              <a:rPr lang="en" sz="2100" i="1" u="sng">
                <a:solidFill>
                  <a:schemeClr val="dk1"/>
                </a:solidFill>
              </a:rPr>
              <a:t>God is not unjust so as to forget your work and the love which you have shown toward His name</a:t>
            </a:r>
            <a:r>
              <a:rPr lang="en" sz="2100" i="1">
                <a:solidFill>
                  <a:schemeClr val="dk1"/>
                </a:solidFill>
              </a:rPr>
              <a:t>, in having ministered and in still ministering to the saints.”</a:t>
            </a:r>
            <a:endParaRPr sz="21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140775" y="0"/>
            <a:ext cx="9407100" cy="419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800" b="1" dirty="0">
                <a:solidFill>
                  <a:srgbClr val="00FFFF"/>
                </a:solidFill>
              </a:rPr>
              <a:t>GOD’S OUTSTRETCHED HAND</a:t>
            </a:r>
            <a:endParaRPr sz="4800" b="1" dirty="0">
              <a:solidFill>
                <a:srgbClr val="00FFFF"/>
              </a:solidFill>
            </a:endParaRPr>
          </a:p>
        </p:txBody>
      </p:sp>
      <p:sp>
        <p:nvSpPr>
          <p:cNvPr id="121" name="Google Shape;121;p24"/>
          <p:cNvSpPr txBox="1">
            <a:spLocks noGrp="1"/>
          </p:cNvSpPr>
          <p:nvPr>
            <p:ph type="subTitle" idx="1"/>
          </p:nvPr>
        </p:nvSpPr>
        <p:spPr>
          <a:xfrm>
            <a:off x="-174500" y="349483"/>
            <a:ext cx="9407100" cy="4793917"/>
          </a:xfrm>
          <a:prstGeom prst="rect">
            <a:avLst/>
          </a:prstGeom>
        </p:spPr>
        <p:txBody>
          <a:bodyPr spcFirstLastPara="1" wrap="square" lIns="91425" tIns="91425" rIns="91425" bIns="91425" anchor="t" anchorCtr="0">
            <a:noAutofit/>
          </a:bodyPr>
          <a:lstStyle/>
          <a:p>
            <a:pPr marL="457200" lvl="0" indent="-365125" algn="l" rtl="0">
              <a:lnSpc>
                <a:spcPct val="80000"/>
              </a:lnSpc>
              <a:spcBef>
                <a:spcPts val="0"/>
              </a:spcBef>
              <a:spcAft>
                <a:spcPts val="0"/>
              </a:spcAft>
              <a:buClr>
                <a:srgbClr val="FFFF00"/>
              </a:buClr>
              <a:buSzPts val="2150"/>
              <a:buChar char="●"/>
            </a:pPr>
            <a:r>
              <a:rPr lang="en" sz="2150" u="sng" dirty="0">
                <a:solidFill>
                  <a:srgbClr val="FFFF00"/>
                </a:solidFill>
              </a:rPr>
              <a:t>Rom.10:21</a:t>
            </a:r>
            <a:r>
              <a:rPr lang="en" sz="2150" dirty="0">
                <a:solidFill>
                  <a:schemeClr val="dk1"/>
                </a:solidFill>
              </a:rPr>
              <a:t> </a:t>
            </a:r>
            <a:r>
              <a:rPr lang="en" sz="2150" i="1" dirty="0">
                <a:solidFill>
                  <a:schemeClr val="dk1"/>
                </a:solidFill>
              </a:rPr>
              <a:t>“But to Israel he says: “All day long I have stretched out My hands to a</a:t>
            </a:r>
            <a:r>
              <a:rPr lang="en" sz="2150" dirty="0">
                <a:solidFill>
                  <a:schemeClr val="dk1"/>
                </a:solidFill>
              </a:rPr>
              <a:t> </a:t>
            </a:r>
            <a:r>
              <a:rPr lang="en" sz="2150" dirty="0">
                <a:solidFill>
                  <a:srgbClr val="00FFFF"/>
                </a:solidFill>
              </a:rPr>
              <a:t>(perfect? sinless? faithful?)</a:t>
            </a:r>
            <a:r>
              <a:rPr lang="en" sz="2150" dirty="0">
                <a:solidFill>
                  <a:schemeClr val="dk1"/>
                </a:solidFill>
              </a:rPr>
              <a:t> </a:t>
            </a:r>
            <a:r>
              <a:rPr lang="en" sz="2150" i="1" dirty="0">
                <a:solidFill>
                  <a:schemeClr val="dk1"/>
                </a:solidFill>
              </a:rPr>
              <a:t>… disobedient and contrary people.”</a:t>
            </a:r>
            <a:endParaRPr sz="2150" i="1" dirty="0">
              <a:solidFill>
                <a:schemeClr val="dk1"/>
              </a:solidFill>
            </a:endParaRPr>
          </a:p>
          <a:p>
            <a:pPr marL="457200" lvl="0" indent="-365125" algn="l" rtl="0">
              <a:lnSpc>
                <a:spcPct val="80000"/>
              </a:lnSpc>
              <a:spcBef>
                <a:spcPts val="0"/>
              </a:spcBef>
              <a:spcAft>
                <a:spcPts val="0"/>
              </a:spcAft>
              <a:buClr>
                <a:srgbClr val="FFFF00"/>
              </a:buClr>
              <a:buSzPts val="2150"/>
              <a:buChar char="●"/>
            </a:pPr>
            <a:r>
              <a:rPr lang="en" sz="2150" u="sng" dirty="0">
                <a:solidFill>
                  <a:srgbClr val="FFFF00"/>
                </a:solidFill>
              </a:rPr>
              <a:t>Matt.14:29-30</a:t>
            </a:r>
            <a:r>
              <a:rPr lang="en" sz="2150" dirty="0">
                <a:solidFill>
                  <a:schemeClr val="dk1"/>
                </a:solidFill>
              </a:rPr>
              <a:t> </a:t>
            </a:r>
            <a:r>
              <a:rPr lang="en" sz="2150" i="1" dirty="0">
                <a:solidFill>
                  <a:schemeClr val="dk1"/>
                </a:solidFill>
              </a:rPr>
              <a:t>“And He said, “Come!” And Peter got out of the boat, and walked on the water and came toward Jesus. 30 But seeing the wind, he became frightened, and beginning to sink, he cried out, “Lord, save me!”</a:t>
            </a:r>
            <a:endParaRPr sz="2150" i="1" dirty="0">
              <a:solidFill>
                <a:schemeClr val="dk1"/>
              </a:solidFill>
            </a:endParaRPr>
          </a:p>
          <a:p>
            <a:pPr marL="457200" lvl="0" indent="-365125" algn="l" rtl="0">
              <a:lnSpc>
                <a:spcPct val="80000"/>
              </a:lnSpc>
              <a:spcBef>
                <a:spcPts val="0"/>
              </a:spcBef>
              <a:spcAft>
                <a:spcPts val="0"/>
              </a:spcAft>
              <a:buClr>
                <a:srgbClr val="00FFFF"/>
              </a:buClr>
              <a:buSzPts val="2150"/>
              <a:buChar char="●"/>
            </a:pPr>
            <a:r>
              <a:rPr lang="en" sz="2150" dirty="0">
                <a:solidFill>
                  <a:srgbClr val="00FFFF"/>
                </a:solidFill>
              </a:rPr>
              <a:t>If God were really the way we sometimes think He is toward us, His adopted children, the next verse would say:</a:t>
            </a:r>
            <a:endParaRPr sz="2150" dirty="0">
              <a:solidFill>
                <a:srgbClr val="00FFFF"/>
              </a:solidFill>
            </a:endParaRPr>
          </a:p>
          <a:p>
            <a:pPr marL="457200" lvl="0" indent="-365125" algn="l" rtl="0">
              <a:lnSpc>
                <a:spcPct val="80000"/>
              </a:lnSpc>
              <a:spcBef>
                <a:spcPts val="0"/>
              </a:spcBef>
              <a:spcAft>
                <a:spcPts val="0"/>
              </a:spcAft>
              <a:buClr>
                <a:schemeClr val="dk1"/>
              </a:buClr>
              <a:buSzPts val="2150"/>
              <a:buChar char="●"/>
            </a:pPr>
            <a:r>
              <a:rPr lang="en" sz="2150" dirty="0">
                <a:solidFill>
                  <a:schemeClr val="dk1"/>
                </a:solidFill>
              </a:rPr>
              <a:t>“But Jesus stood there, angry at Peter’s lack of faith, and watched him sink beneath the waves, never to be seen again.”  </a:t>
            </a:r>
            <a:r>
              <a:rPr lang="en" sz="2150" dirty="0">
                <a:solidFill>
                  <a:srgbClr val="FFFF00"/>
                </a:solidFill>
              </a:rPr>
              <a:t>Jesus had the right!</a:t>
            </a:r>
            <a:endParaRPr sz="2150" dirty="0">
              <a:solidFill>
                <a:srgbClr val="FFFF00"/>
              </a:solidFill>
            </a:endParaRPr>
          </a:p>
          <a:p>
            <a:pPr marL="457200" lvl="0" indent="-365125" algn="l" rtl="0">
              <a:lnSpc>
                <a:spcPct val="80000"/>
              </a:lnSpc>
              <a:spcBef>
                <a:spcPts val="0"/>
              </a:spcBef>
              <a:spcAft>
                <a:spcPts val="0"/>
              </a:spcAft>
              <a:buClr>
                <a:srgbClr val="00FFFF"/>
              </a:buClr>
              <a:buSzPts val="2150"/>
              <a:buChar char="●"/>
            </a:pPr>
            <a:r>
              <a:rPr lang="en" sz="2150" dirty="0">
                <a:solidFill>
                  <a:srgbClr val="00FFFF"/>
                </a:solidFill>
              </a:rPr>
              <a:t>But what REALLY happened was of course this:</a:t>
            </a:r>
            <a:endParaRPr sz="2150" dirty="0">
              <a:solidFill>
                <a:srgbClr val="00FFFF"/>
              </a:solidFill>
            </a:endParaRPr>
          </a:p>
          <a:p>
            <a:pPr marL="457200" lvl="0" indent="-365125" algn="l" rtl="0">
              <a:lnSpc>
                <a:spcPct val="80000"/>
              </a:lnSpc>
              <a:spcBef>
                <a:spcPts val="0"/>
              </a:spcBef>
              <a:spcAft>
                <a:spcPts val="0"/>
              </a:spcAft>
              <a:buClr>
                <a:srgbClr val="FFFF00"/>
              </a:buClr>
              <a:buSzPts val="2150"/>
              <a:buChar char="●"/>
            </a:pPr>
            <a:r>
              <a:rPr lang="en" sz="2150" u="sng" dirty="0">
                <a:solidFill>
                  <a:srgbClr val="FFFF00"/>
                </a:solidFill>
              </a:rPr>
              <a:t>Matt.14:31</a:t>
            </a:r>
            <a:r>
              <a:rPr lang="en" sz="2150" dirty="0">
                <a:solidFill>
                  <a:schemeClr val="dk1"/>
                </a:solidFill>
              </a:rPr>
              <a:t> </a:t>
            </a:r>
            <a:r>
              <a:rPr lang="en" sz="2150" i="1" dirty="0">
                <a:solidFill>
                  <a:schemeClr val="dk1"/>
                </a:solidFill>
              </a:rPr>
              <a:t>“IMMEDIATELY Jesus stretched out His hand and took hold of him, and said to him, “You of little faith, why did you doubt?”</a:t>
            </a:r>
            <a:endParaRPr sz="2150" i="1" dirty="0">
              <a:solidFill>
                <a:schemeClr val="dk1"/>
              </a:solidFill>
            </a:endParaRPr>
          </a:p>
          <a:p>
            <a:pPr marL="457200" lvl="0" indent="-365125" algn="l" rtl="0">
              <a:lnSpc>
                <a:spcPct val="80000"/>
              </a:lnSpc>
              <a:spcBef>
                <a:spcPts val="0"/>
              </a:spcBef>
              <a:spcAft>
                <a:spcPts val="0"/>
              </a:spcAft>
              <a:buClr>
                <a:srgbClr val="00FFFF"/>
              </a:buClr>
              <a:buSzPts val="2150"/>
              <a:buChar char="●"/>
            </a:pPr>
            <a:r>
              <a:rPr lang="en" sz="2150" dirty="0">
                <a:solidFill>
                  <a:srgbClr val="00FFFF"/>
                </a:solidFill>
              </a:rPr>
              <a:t>Do you remember how I simply asked, Won’t you at least TRY to grow to be a better Christian?  As much as we knock Peter here, where were the other 11 apostles?  They never got out of the boat!  Get out of the boat and be willing to TRY!  It’s those who do nothing who will be lost!</a:t>
            </a:r>
            <a:endParaRPr sz="215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52800" y="0"/>
            <a:ext cx="92379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A NEEDED REMINDER</a:t>
            </a:r>
            <a:endParaRPr sz="5000" b="1">
              <a:solidFill>
                <a:srgbClr val="00FFFF"/>
              </a:solidFill>
            </a:endParaRPr>
          </a:p>
        </p:txBody>
      </p:sp>
      <p:sp>
        <p:nvSpPr>
          <p:cNvPr id="61" name="Google Shape;61;p14"/>
          <p:cNvSpPr txBox="1">
            <a:spLocks noGrp="1"/>
          </p:cNvSpPr>
          <p:nvPr>
            <p:ph type="subTitle" idx="1"/>
          </p:nvPr>
        </p:nvSpPr>
        <p:spPr>
          <a:xfrm>
            <a:off x="-52800" y="402000"/>
            <a:ext cx="9237900" cy="4741200"/>
          </a:xfrm>
          <a:prstGeom prst="rect">
            <a:avLst/>
          </a:prstGeom>
        </p:spPr>
        <p:txBody>
          <a:bodyPr spcFirstLastPara="1" wrap="square" lIns="91425" tIns="91425" rIns="91425" bIns="91425" anchor="t" anchorCtr="0">
            <a:noAutofit/>
          </a:bodyPr>
          <a:lstStyle/>
          <a:p>
            <a:pPr marL="457200" lvl="0" indent="-412750" algn="l" rtl="0">
              <a:lnSpc>
                <a:spcPct val="80000"/>
              </a:lnSpc>
              <a:spcBef>
                <a:spcPts val="0"/>
              </a:spcBef>
              <a:spcAft>
                <a:spcPts val="0"/>
              </a:spcAft>
              <a:buClr>
                <a:srgbClr val="FFFF00"/>
              </a:buClr>
              <a:buSzPts val="2900"/>
              <a:buChar char="●"/>
            </a:pPr>
            <a:r>
              <a:rPr lang="en" sz="2900">
                <a:solidFill>
                  <a:srgbClr val="FFFF00"/>
                </a:solidFill>
              </a:rPr>
              <a:t>Today’s lesson is primarily intended for Christians - believers who were baptized into Christ for the remission of their sins.  This is who I’m speaking of when I say “How God views US.”</a:t>
            </a:r>
            <a:endParaRPr sz="2900">
              <a:solidFill>
                <a:srgbClr val="FFFF00"/>
              </a:solidFill>
            </a:endParaRPr>
          </a:p>
          <a:p>
            <a:pPr marL="457200" lvl="0" indent="-412750" algn="l" rtl="0">
              <a:lnSpc>
                <a:spcPct val="80000"/>
              </a:lnSpc>
              <a:spcBef>
                <a:spcPts val="0"/>
              </a:spcBef>
              <a:spcAft>
                <a:spcPts val="0"/>
              </a:spcAft>
              <a:buClr>
                <a:schemeClr val="dk1"/>
              </a:buClr>
              <a:buSzPts val="2900"/>
              <a:buChar char="●"/>
            </a:pPr>
            <a:r>
              <a:rPr lang="en" sz="2900">
                <a:solidFill>
                  <a:schemeClr val="dk1"/>
                </a:solidFill>
              </a:rPr>
              <a:t>For reasons that I think will be clear later in this lesson, as strongly as evangelists like myself teach and preach against sin, we need to make sure that we all never forget, and always give thanks, that we serve a loving Creator and Savior!</a:t>
            </a:r>
            <a:endParaRPr sz="2900">
              <a:solidFill>
                <a:schemeClr val="dk1"/>
              </a:solidFill>
            </a:endParaRPr>
          </a:p>
          <a:p>
            <a:pPr marL="457200" lvl="0" indent="-412750" algn="l" rtl="0">
              <a:lnSpc>
                <a:spcPct val="80000"/>
              </a:lnSpc>
              <a:spcBef>
                <a:spcPts val="0"/>
              </a:spcBef>
              <a:spcAft>
                <a:spcPts val="0"/>
              </a:spcAft>
              <a:buClr>
                <a:srgbClr val="00FFFF"/>
              </a:buClr>
              <a:buSzPts val="2900"/>
              <a:buChar char="●"/>
            </a:pPr>
            <a:r>
              <a:rPr lang="en" sz="2900">
                <a:solidFill>
                  <a:srgbClr val="00FFFF"/>
                </a:solidFill>
              </a:rPr>
              <a:t>We will first look at “How do we view ourselves”</a:t>
            </a:r>
            <a:endParaRPr sz="2900">
              <a:solidFill>
                <a:srgbClr val="00FFFF"/>
              </a:solidFill>
            </a:endParaRPr>
          </a:p>
          <a:p>
            <a:pPr marL="457200" lvl="0" indent="-412750" algn="l" rtl="0">
              <a:lnSpc>
                <a:spcPct val="80000"/>
              </a:lnSpc>
              <a:spcBef>
                <a:spcPts val="0"/>
              </a:spcBef>
              <a:spcAft>
                <a:spcPts val="0"/>
              </a:spcAft>
              <a:buClr>
                <a:srgbClr val="FFFF00"/>
              </a:buClr>
              <a:buSzPts val="2900"/>
              <a:buChar char="●"/>
            </a:pPr>
            <a:r>
              <a:rPr lang="en" sz="2900">
                <a:solidFill>
                  <a:srgbClr val="FFFF00"/>
                </a:solidFill>
              </a:rPr>
              <a:t>Then look at “How does God view us (Christians)”</a:t>
            </a:r>
            <a:endParaRPr sz="2900">
              <a:solidFill>
                <a:srgbClr val="FFFF00"/>
              </a:solidFill>
            </a:endParaRPr>
          </a:p>
          <a:p>
            <a:pPr marL="457200" lvl="0" indent="-412750" algn="l" rtl="0">
              <a:lnSpc>
                <a:spcPct val="80000"/>
              </a:lnSpc>
              <a:spcBef>
                <a:spcPts val="0"/>
              </a:spcBef>
              <a:spcAft>
                <a:spcPts val="0"/>
              </a:spcAft>
              <a:buClr>
                <a:schemeClr val="dk1"/>
              </a:buClr>
              <a:buSzPts val="2900"/>
              <a:buChar char="●"/>
            </a:pPr>
            <a:r>
              <a:rPr lang="en" sz="2900">
                <a:solidFill>
                  <a:schemeClr val="dk1"/>
                </a:solidFill>
              </a:rPr>
              <a:t>Then look at “How do we view God?”</a:t>
            </a:r>
            <a:endParaRPr sz="2900">
              <a:solidFill>
                <a:schemeClr val="dk1"/>
              </a:solidFill>
            </a:endParaRPr>
          </a:p>
          <a:p>
            <a:pPr marL="457200" lvl="0" indent="-412750" algn="l" rtl="0">
              <a:lnSpc>
                <a:spcPct val="80000"/>
              </a:lnSpc>
              <a:spcBef>
                <a:spcPts val="0"/>
              </a:spcBef>
              <a:spcAft>
                <a:spcPts val="0"/>
              </a:spcAft>
              <a:buClr>
                <a:srgbClr val="00FFFF"/>
              </a:buClr>
              <a:buSzPts val="2900"/>
              <a:buChar char="●"/>
            </a:pPr>
            <a:r>
              <a:rPr lang="en" sz="2900">
                <a:solidFill>
                  <a:srgbClr val="00FFFF"/>
                </a:solidFill>
              </a:rPr>
              <a:t>And finally “Changing our thinking”</a:t>
            </a:r>
            <a:endParaRPr sz="29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52800" y="0"/>
            <a:ext cx="92379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HOW WE VIEW OUR “TASK”</a:t>
            </a:r>
            <a:endParaRPr sz="5000" b="1">
              <a:solidFill>
                <a:srgbClr val="00FFFF"/>
              </a:solidFill>
            </a:endParaRPr>
          </a:p>
        </p:txBody>
      </p:sp>
      <p:sp>
        <p:nvSpPr>
          <p:cNvPr id="67" name="Google Shape;67;p15"/>
          <p:cNvSpPr txBox="1">
            <a:spLocks noGrp="1"/>
          </p:cNvSpPr>
          <p:nvPr>
            <p:ph type="subTitle" idx="1"/>
          </p:nvPr>
        </p:nvSpPr>
        <p:spPr>
          <a:xfrm>
            <a:off x="-93400" y="368175"/>
            <a:ext cx="9312600" cy="4775100"/>
          </a:xfrm>
          <a:prstGeom prst="rect">
            <a:avLst/>
          </a:prstGeom>
        </p:spPr>
        <p:txBody>
          <a:bodyPr spcFirstLastPara="1" wrap="square" lIns="91425" tIns="91425" rIns="91425" bIns="91425" anchor="t" anchorCtr="0">
            <a:noAutofit/>
          </a:bodyPr>
          <a:lstStyle/>
          <a:p>
            <a:pPr marL="457200" lvl="0" indent="-368300" algn="l" rtl="0">
              <a:lnSpc>
                <a:spcPct val="80000"/>
              </a:lnSpc>
              <a:spcBef>
                <a:spcPts val="0"/>
              </a:spcBef>
              <a:spcAft>
                <a:spcPts val="0"/>
              </a:spcAft>
              <a:buClr>
                <a:srgbClr val="FFFF00"/>
              </a:buClr>
              <a:buSzPts val="2200"/>
              <a:buChar char="●"/>
            </a:pPr>
            <a:r>
              <a:rPr lang="en" sz="2200" u="sng">
                <a:solidFill>
                  <a:srgbClr val="FFFF00"/>
                </a:solidFill>
              </a:rPr>
              <a:t>Matt.5:48</a:t>
            </a:r>
            <a:r>
              <a:rPr lang="en" sz="2200">
                <a:solidFill>
                  <a:schemeClr val="dk1"/>
                </a:solidFill>
              </a:rPr>
              <a:t> </a:t>
            </a:r>
            <a:r>
              <a:rPr lang="en" sz="2200" i="1">
                <a:solidFill>
                  <a:schemeClr val="dk1"/>
                </a:solidFill>
              </a:rPr>
              <a:t>“Therefore you are to be perfect, as your heavenly Father is perfect.”</a:t>
            </a:r>
            <a:endParaRPr sz="2200" i="1">
              <a:solidFill>
                <a:schemeClr val="dk1"/>
              </a:solidFill>
            </a:endParaRPr>
          </a:p>
          <a:p>
            <a:pPr marL="457200" lvl="0" indent="-368300" algn="l" rtl="0">
              <a:lnSpc>
                <a:spcPct val="80000"/>
              </a:lnSpc>
              <a:spcBef>
                <a:spcPts val="0"/>
              </a:spcBef>
              <a:spcAft>
                <a:spcPts val="0"/>
              </a:spcAft>
              <a:buClr>
                <a:srgbClr val="FFFF00"/>
              </a:buClr>
              <a:buSzPts val="2200"/>
              <a:buChar char="●"/>
            </a:pPr>
            <a:r>
              <a:rPr lang="en" sz="2200" u="sng">
                <a:solidFill>
                  <a:srgbClr val="FFFF00"/>
                </a:solidFill>
              </a:rPr>
              <a:t>1 Pet.1:16</a:t>
            </a:r>
            <a:r>
              <a:rPr lang="en" sz="2200">
                <a:solidFill>
                  <a:schemeClr val="dk1"/>
                </a:solidFill>
              </a:rPr>
              <a:t> </a:t>
            </a:r>
            <a:r>
              <a:rPr lang="en" sz="2200" i="1">
                <a:solidFill>
                  <a:schemeClr val="dk1"/>
                </a:solidFill>
              </a:rPr>
              <a:t>“because it is written, “You shall be holy, for I am holy.”</a:t>
            </a:r>
            <a:endParaRPr sz="2200" i="1">
              <a:solidFill>
                <a:schemeClr val="dk1"/>
              </a:solidFill>
            </a:endParaRPr>
          </a:p>
          <a:p>
            <a:pPr marL="457200" lvl="0" indent="-368300" algn="l" rtl="0">
              <a:lnSpc>
                <a:spcPct val="80000"/>
              </a:lnSpc>
              <a:spcBef>
                <a:spcPts val="0"/>
              </a:spcBef>
              <a:spcAft>
                <a:spcPts val="0"/>
              </a:spcAft>
              <a:buClr>
                <a:srgbClr val="FFFF00"/>
              </a:buClr>
              <a:buSzPts val="2200"/>
              <a:buChar char="●"/>
            </a:pPr>
            <a:r>
              <a:rPr lang="en" sz="2200" u="sng">
                <a:solidFill>
                  <a:srgbClr val="FFFF00"/>
                </a:solidFill>
              </a:rPr>
              <a:t>1 Pet.4:18</a:t>
            </a:r>
            <a:r>
              <a:rPr lang="en" sz="2200" i="1">
                <a:solidFill>
                  <a:schemeClr val="dk1"/>
                </a:solidFill>
              </a:rPr>
              <a:t> “And if it is with difficulty that the righteous is saved, what will become of the godless man and the sinner?”</a:t>
            </a:r>
            <a:endParaRPr sz="2200" i="1">
              <a:solidFill>
                <a:schemeClr val="dk1"/>
              </a:solidFill>
            </a:endParaRPr>
          </a:p>
          <a:p>
            <a:pPr marL="457200" lvl="0" indent="-368300" algn="l" rtl="0">
              <a:lnSpc>
                <a:spcPct val="80000"/>
              </a:lnSpc>
              <a:spcBef>
                <a:spcPts val="0"/>
              </a:spcBef>
              <a:spcAft>
                <a:spcPts val="0"/>
              </a:spcAft>
              <a:buClr>
                <a:srgbClr val="FFFF00"/>
              </a:buClr>
              <a:buSzPts val="2200"/>
              <a:buChar char="●"/>
            </a:pPr>
            <a:r>
              <a:rPr lang="en" sz="2200" u="sng">
                <a:solidFill>
                  <a:srgbClr val="FFFF00"/>
                </a:solidFill>
              </a:rPr>
              <a:t>Is.64:6</a:t>
            </a:r>
            <a:r>
              <a:rPr lang="en" sz="2200">
                <a:solidFill>
                  <a:schemeClr val="dk1"/>
                </a:solidFill>
              </a:rPr>
              <a:t> </a:t>
            </a:r>
            <a:r>
              <a:rPr lang="en" sz="2200" i="1">
                <a:solidFill>
                  <a:schemeClr val="dk1"/>
                </a:solidFill>
              </a:rPr>
              <a:t>“For all of us have become like one who is unclean, and all our righteous deeds are like a filthy garment; and all of us wither like a leaf, and our iniquities, like the wind, take us away.”</a:t>
            </a:r>
            <a:endParaRPr sz="2200" i="1">
              <a:solidFill>
                <a:schemeClr val="dk1"/>
              </a:solidFill>
            </a:endParaRPr>
          </a:p>
          <a:p>
            <a:pPr marL="457200" lvl="0" indent="-368300" algn="l" rtl="0">
              <a:lnSpc>
                <a:spcPct val="80000"/>
              </a:lnSpc>
              <a:spcBef>
                <a:spcPts val="0"/>
              </a:spcBef>
              <a:spcAft>
                <a:spcPts val="0"/>
              </a:spcAft>
              <a:buClr>
                <a:srgbClr val="FFFF00"/>
              </a:buClr>
              <a:buSzPts val="2200"/>
              <a:buChar char="●"/>
            </a:pPr>
            <a:r>
              <a:rPr lang="en" sz="2200" u="sng">
                <a:solidFill>
                  <a:srgbClr val="FFFF00"/>
                </a:solidFill>
              </a:rPr>
              <a:t>Luke 17:10</a:t>
            </a:r>
            <a:r>
              <a:rPr lang="en" sz="2200">
                <a:solidFill>
                  <a:schemeClr val="dk1"/>
                </a:solidFill>
              </a:rPr>
              <a:t> </a:t>
            </a:r>
            <a:r>
              <a:rPr lang="en" sz="2200" i="1">
                <a:solidFill>
                  <a:schemeClr val="dk1"/>
                </a:solidFill>
              </a:rPr>
              <a:t>“So you too, when you do all the things which are commanded you, say, ‘We are unworthy slaves; we have done only that which we ought to have done.’”</a:t>
            </a:r>
            <a:endParaRPr sz="2200" i="1">
              <a:solidFill>
                <a:schemeClr val="dk1"/>
              </a:solidFill>
            </a:endParaRPr>
          </a:p>
          <a:p>
            <a:pPr marL="457200" lvl="0" indent="-368300" algn="l" rtl="0">
              <a:lnSpc>
                <a:spcPct val="80000"/>
              </a:lnSpc>
              <a:spcBef>
                <a:spcPts val="0"/>
              </a:spcBef>
              <a:spcAft>
                <a:spcPts val="0"/>
              </a:spcAft>
              <a:buClr>
                <a:srgbClr val="FFFF00"/>
              </a:buClr>
              <a:buSzPts val="2200"/>
              <a:buChar char="●"/>
            </a:pPr>
            <a:r>
              <a:rPr lang="en" sz="2200" u="sng">
                <a:solidFill>
                  <a:srgbClr val="FFFF00"/>
                </a:solidFill>
              </a:rPr>
              <a:t>Phil.2:12</a:t>
            </a:r>
            <a:r>
              <a:rPr lang="en" sz="2200">
                <a:solidFill>
                  <a:schemeClr val="dk1"/>
                </a:solidFill>
              </a:rPr>
              <a:t> </a:t>
            </a:r>
            <a:r>
              <a:rPr lang="en" sz="2200" i="1">
                <a:solidFill>
                  <a:schemeClr val="dk1"/>
                </a:solidFill>
              </a:rPr>
              <a:t>“So then, my beloved, just as you have always obeyed, not as in my presence only, but now much more in my absence, work out your salvation with fear and trembling;”</a:t>
            </a:r>
            <a:endParaRPr sz="2200" i="1">
              <a:solidFill>
                <a:schemeClr val="dk1"/>
              </a:solidFill>
            </a:endParaRPr>
          </a:p>
          <a:p>
            <a:pPr marL="457200" lvl="0" indent="-368300" algn="l" rtl="0">
              <a:lnSpc>
                <a:spcPct val="80000"/>
              </a:lnSpc>
              <a:spcBef>
                <a:spcPts val="0"/>
              </a:spcBef>
              <a:spcAft>
                <a:spcPts val="0"/>
              </a:spcAft>
              <a:buClr>
                <a:srgbClr val="00FFFF"/>
              </a:buClr>
              <a:buSzPts val="2200"/>
              <a:buChar char="●"/>
            </a:pPr>
            <a:r>
              <a:rPr lang="en" sz="2200">
                <a:solidFill>
                  <a:srgbClr val="00FFFF"/>
                </a:solidFill>
              </a:rPr>
              <a:t>Are these verses true?  Of course!  But do they mean that we are going to “work” our way out of going to hell and into heaven?  Do they mean that we must be sinless to be saved?  NO!</a:t>
            </a:r>
            <a:endParaRPr sz="22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52800" y="0"/>
            <a:ext cx="92379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HOW DOES GOD VIEW US?</a:t>
            </a:r>
            <a:endParaRPr sz="5000" b="1">
              <a:solidFill>
                <a:srgbClr val="00FFFF"/>
              </a:solidFill>
            </a:endParaRPr>
          </a:p>
        </p:txBody>
      </p:sp>
      <p:sp>
        <p:nvSpPr>
          <p:cNvPr id="73" name="Google Shape;73;p16"/>
          <p:cNvSpPr txBox="1">
            <a:spLocks noGrp="1"/>
          </p:cNvSpPr>
          <p:nvPr>
            <p:ph type="subTitle" idx="1"/>
          </p:nvPr>
        </p:nvSpPr>
        <p:spPr>
          <a:xfrm>
            <a:off x="-128100" y="381900"/>
            <a:ext cx="9272100" cy="4761600"/>
          </a:xfrm>
          <a:prstGeom prst="rect">
            <a:avLst/>
          </a:prstGeom>
        </p:spPr>
        <p:txBody>
          <a:bodyPr spcFirstLastPara="1" wrap="square" lIns="91425" tIns="91425" rIns="91425" bIns="91425" anchor="t" anchorCtr="0">
            <a:noAutofit/>
          </a:bodyPr>
          <a:lstStyle/>
          <a:p>
            <a:pPr marL="457200" lvl="0" indent="-387350" algn="l" rtl="0">
              <a:lnSpc>
                <a:spcPct val="80000"/>
              </a:lnSpc>
              <a:spcBef>
                <a:spcPts val="0"/>
              </a:spcBef>
              <a:spcAft>
                <a:spcPts val="0"/>
              </a:spcAft>
              <a:buClr>
                <a:srgbClr val="FFFF00"/>
              </a:buClr>
              <a:buSzPts val="2500"/>
              <a:buChar char="●"/>
            </a:pPr>
            <a:r>
              <a:rPr lang="en" sz="2500">
                <a:solidFill>
                  <a:srgbClr val="FFFF00"/>
                </a:solidFill>
              </a:rPr>
              <a:t>Today I want us to see, just in </a:t>
            </a:r>
            <a:r>
              <a:rPr lang="en" sz="2500" u="sng">
                <a:solidFill>
                  <a:srgbClr val="FFFF00"/>
                </a:solidFill>
              </a:rPr>
              <a:t>one</a:t>
            </a:r>
            <a:r>
              <a:rPr lang="en" sz="2500">
                <a:solidFill>
                  <a:srgbClr val="FFFF00"/>
                </a:solidFill>
              </a:rPr>
              <a:t> short letter, the book of Ephesians, how God describes those Paul was writing to.</a:t>
            </a:r>
            <a:endParaRPr sz="2500">
              <a:solidFill>
                <a:srgbClr val="FFFF00"/>
              </a:solidFill>
            </a:endParaRPr>
          </a:p>
          <a:p>
            <a:pPr marL="457200" lvl="0" indent="-387350" algn="l" rtl="0">
              <a:lnSpc>
                <a:spcPct val="80000"/>
              </a:lnSpc>
              <a:spcBef>
                <a:spcPts val="0"/>
              </a:spcBef>
              <a:spcAft>
                <a:spcPts val="0"/>
              </a:spcAft>
              <a:buClr>
                <a:srgbClr val="FFFF00"/>
              </a:buClr>
              <a:buSzPts val="2500"/>
              <a:buChar char="●"/>
            </a:pPr>
            <a:r>
              <a:rPr lang="en" sz="2500" u="sng">
                <a:solidFill>
                  <a:srgbClr val="FFFF00"/>
                </a:solidFill>
              </a:rPr>
              <a:t>1:3</a:t>
            </a:r>
            <a:r>
              <a:rPr lang="en" sz="2500">
                <a:solidFill>
                  <a:srgbClr val="FFFF00"/>
                </a:solidFill>
              </a:rPr>
              <a:t> - </a:t>
            </a:r>
            <a:r>
              <a:rPr lang="en" sz="2500">
                <a:solidFill>
                  <a:schemeClr val="dk1"/>
                </a:solidFill>
              </a:rPr>
              <a:t>We are blessed with every spiritual blessing in the heavenly places.</a:t>
            </a:r>
            <a:endParaRPr sz="2500">
              <a:solidFill>
                <a:schemeClr val="dk1"/>
              </a:solidFill>
            </a:endParaRPr>
          </a:p>
          <a:p>
            <a:pPr marL="457200" lvl="0" indent="-387350" algn="l" rtl="0">
              <a:lnSpc>
                <a:spcPct val="80000"/>
              </a:lnSpc>
              <a:spcBef>
                <a:spcPts val="0"/>
              </a:spcBef>
              <a:spcAft>
                <a:spcPts val="0"/>
              </a:spcAft>
              <a:buClr>
                <a:srgbClr val="FFFF00"/>
              </a:buClr>
              <a:buSzPts val="2500"/>
              <a:buChar char="●"/>
            </a:pPr>
            <a:r>
              <a:rPr lang="en" sz="2500" u="sng">
                <a:solidFill>
                  <a:srgbClr val="FFFF00"/>
                </a:solidFill>
              </a:rPr>
              <a:t>1:4</a:t>
            </a:r>
            <a:r>
              <a:rPr lang="en" sz="2500">
                <a:solidFill>
                  <a:srgbClr val="FFFF00"/>
                </a:solidFill>
              </a:rPr>
              <a:t> - </a:t>
            </a:r>
            <a:r>
              <a:rPr lang="en" sz="2500">
                <a:solidFill>
                  <a:srgbClr val="00FFFF"/>
                </a:solidFill>
              </a:rPr>
              <a:t>We are chosen in Christ</a:t>
            </a:r>
            <a:endParaRPr sz="2500">
              <a:solidFill>
                <a:srgbClr val="00FFFF"/>
              </a:solidFill>
            </a:endParaRPr>
          </a:p>
          <a:p>
            <a:pPr marL="457200" lvl="0" indent="-387350" algn="l" rtl="0">
              <a:lnSpc>
                <a:spcPct val="80000"/>
              </a:lnSpc>
              <a:spcBef>
                <a:spcPts val="0"/>
              </a:spcBef>
              <a:spcAft>
                <a:spcPts val="0"/>
              </a:spcAft>
              <a:buClr>
                <a:srgbClr val="FFFF00"/>
              </a:buClr>
              <a:buSzPts val="2500"/>
              <a:buChar char="●"/>
            </a:pPr>
            <a:r>
              <a:rPr lang="en" sz="2500" u="sng">
                <a:solidFill>
                  <a:srgbClr val="FFFF00"/>
                </a:solidFill>
              </a:rPr>
              <a:t>1:5</a:t>
            </a:r>
            <a:r>
              <a:rPr lang="en" sz="2500">
                <a:solidFill>
                  <a:srgbClr val="FFFF00"/>
                </a:solidFill>
              </a:rPr>
              <a:t> - We are predestined</a:t>
            </a:r>
            <a:endParaRPr sz="2500">
              <a:solidFill>
                <a:srgbClr val="FFFF00"/>
              </a:solidFill>
            </a:endParaRPr>
          </a:p>
          <a:p>
            <a:pPr marL="457200" lvl="0" indent="-387350" algn="l" rtl="0">
              <a:lnSpc>
                <a:spcPct val="80000"/>
              </a:lnSpc>
              <a:spcBef>
                <a:spcPts val="0"/>
              </a:spcBef>
              <a:spcAft>
                <a:spcPts val="0"/>
              </a:spcAft>
              <a:buClr>
                <a:srgbClr val="FFFF00"/>
              </a:buClr>
              <a:buSzPts val="2500"/>
              <a:buChar char="●"/>
            </a:pPr>
            <a:r>
              <a:rPr lang="en" sz="2500" u="sng">
                <a:solidFill>
                  <a:srgbClr val="FFFF00"/>
                </a:solidFill>
              </a:rPr>
              <a:t>1:5</a:t>
            </a:r>
            <a:r>
              <a:rPr lang="en" sz="2500">
                <a:solidFill>
                  <a:srgbClr val="FFFF00"/>
                </a:solidFill>
              </a:rPr>
              <a:t> - </a:t>
            </a:r>
            <a:r>
              <a:rPr lang="en" sz="2500">
                <a:solidFill>
                  <a:schemeClr val="dk1"/>
                </a:solidFill>
              </a:rPr>
              <a:t>We are adopted as sons of God</a:t>
            </a:r>
            <a:endParaRPr sz="2500">
              <a:solidFill>
                <a:schemeClr val="dk1"/>
              </a:solidFill>
            </a:endParaRPr>
          </a:p>
          <a:p>
            <a:pPr marL="457200" lvl="0" indent="-387350" algn="l" rtl="0">
              <a:lnSpc>
                <a:spcPct val="80000"/>
              </a:lnSpc>
              <a:spcBef>
                <a:spcPts val="0"/>
              </a:spcBef>
              <a:spcAft>
                <a:spcPts val="0"/>
              </a:spcAft>
              <a:buClr>
                <a:srgbClr val="FFFF00"/>
              </a:buClr>
              <a:buSzPts val="2500"/>
              <a:buChar char="●"/>
            </a:pPr>
            <a:r>
              <a:rPr lang="en" sz="2500" u="sng">
                <a:solidFill>
                  <a:srgbClr val="FFFF00"/>
                </a:solidFill>
              </a:rPr>
              <a:t>1:7</a:t>
            </a:r>
            <a:r>
              <a:rPr lang="en" sz="2500">
                <a:solidFill>
                  <a:srgbClr val="FFFF00"/>
                </a:solidFill>
              </a:rPr>
              <a:t> - </a:t>
            </a:r>
            <a:r>
              <a:rPr lang="en" sz="2500">
                <a:solidFill>
                  <a:srgbClr val="00FFFF"/>
                </a:solidFill>
              </a:rPr>
              <a:t>We are redeemed (bought back) by Jesus’ blood</a:t>
            </a:r>
            <a:endParaRPr sz="2500">
              <a:solidFill>
                <a:srgbClr val="00FFFF"/>
              </a:solidFill>
            </a:endParaRPr>
          </a:p>
          <a:p>
            <a:pPr marL="457200" lvl="0" indent="-387350" algn="l" rtl="0">
              <a:lnSpc>
                <a:spcPct val="80000"/>
              </a:lnSpc>
              <a:spcBef>
                <a:spcPts val="0"/>
              </a:spcBef>
              <a:spcAft>
                <a:spcPts val="0"/>
              </a:spcAft>
              <a:buClr>
                <a:srgbClr val="FFFF00"/>
              </a:buClr>
              <a:buSzPts val="2500"/>
              <a:buChar char="●"/>
            </a:pPr>
            <a:r>
              <a:rPr lang="en" sz="2500" u="sng">
                <a:solidFill>
                  <a:srgbClr val="FFFF00"/>
                </a:solidFill>
              </a:rPr>
              <a:t>1:7</a:t>
            </a:r>
            <a:r>
              <a:rPr lang="en" sz="2500">
                <a:solidFill>
                  <a:srgbClr val="FFFF00"/>
                </a:solidFill>
              </a:rPr>
              <a:t> - Our trespasses are forgiven</a:t>
            </a:r>
            <a:endParaRPr sz="2500">
              <a:solidFill>
                <a:srgbClr val="FFFF00"/>
              </a:solidFill>
            </a:endParaRPr>
          </a:p>
          <a:p>
            <a:pPr marL="457200" lvl="0" indent="-387350" algn="l" rtl="0">
              <a:lnSpc>
                <a:spcPct val="80000"/>
              </a:lnSpc>
              <a:spcBef>
                <a:spcPts val="0"/>
              </a:spcBef>
              <a:spcAft>
                <a:spcPts val="0"/>
              </a:spcAft>
              <a:buClr>
                <a:srgbClr val="FFFF00"/>
              </a:buClr>
              <a:buSzPts val="2500"/>
              <a:buChar char="●"/>
            </a:pPr>
            <a:r>
              <a:rPr lang="en" sz="2500" u="sng">
                <a:solidFill>
                  <a:srgbClr val="FFFF00"/>
                </a:solidFill>
              </a:rPr>
              <a:t>1:7-8</a:t>
            </a:r>
            <a:r>
              <a:rPr lang="en" sz="2500">
                <a:solidFill>
                  <a:srgbClr val="FFFF00"/>
                </a:solidFill>
              </a:rPr>
              <a:t> - </a:t>
            </a:r>
            <a:r>
              <a:rPr lang="en" sz="2500">
                <a:solidFill>
                  <a:schemeClr val="dk1"/>
                </a:solidFill>
              </a:rPr>
              <a:t>Riches of God’s grace have been lavishly given to us</a:t>
            </a:r>
            <a:endParaRPr sz="2500">
              <a:solidFill>
                <a:schemeClr val="dk1"/>
              </a:solidFill>
            </a:endParaRPr>
          </a:p>
          <a:p>
            <a:pPr marL="457200" lvl="0" indent="-387350" algn="l" rtl="0">
              <a:lnSpc>
                <a:spcPct val="80000"/>
              </a:lnSpc>
              <a:spcBef>
                <a:spcPts val="0"/>
              </a:spcBef>
              <a:spcAft>
                <a:spcPts val="0"/>
              </a:spcAft>
              <a:buClr>
                <a:srgbClr val="FFFF00"/>
              </a:buClr>
              <a:buSzPts val="2500"/>
              <a:buChar char="●"/>
            </a:pPr>
            <a:r>
              <a:rPr lang="en" sz="2500" u="sng">
                <a:solidFill>
                  <a:srgbClr val="FFFF00"/>
                </a:solidFill>
              </a:rPr>
              <a:t>1:9</a:t>
            </a:r>
            <a:r>
              <a:rPr lang="en" sz="2500">
                <a:solidFill>
                  <a:srgbClr val="FFFF00"/>
                </a:solidFill>
              </a:rPr>
              <a:t> - </a:t>
            </a:r>
            <a:r>
              <a:rPr lang="en" sz="2500">
                <a:solidFill>
                  <a:srgbClr val="00FFFF"/>
                </a:solidFill>
              </a:rPr>
              <a:t>God made known to us the mystery of His will</a:t>
            </a:r>
            <a:endParaRPr sz="2500">
              <a:solidFill>
                <a:srgbClr val="00FFFF"/>
              </a:solidFill>
            </a:endParaRPr>
          </a:p>
          <a:p>
            <a:pPr marL="457200" lvl="0" indent="-387350" algn="l" rtl="0">
              <a:lnSpc>
                <a:spcPct val="80000"/>
              </a:lnSpc>
              <a:spcBef>
                <a:spcPts val="0"/>
              </a:spcBef>
              <a:spcAft>
                <a:spcPts val="0"/>
              </a:spcAft>
              <a:buClr>
                <a:srgbClr val="FFFF00"/>
              </a:buClr>
              <a:buSzPts val="2500"/>
              <a:buChar char="●"/>
            </a:pPr>
            <a:r>
              <a:rPr lang="en" sz="2500" u="sng">
                <a:solidFill>
                  <a:srgbClr val="FFFF00"/>
                </a:solidFill>
              </a:rPr>
              <a:t>1:11</a:t>
            </a:r>
            <a:r>
              <a:rPr lang="en" sz="2500">
                <a:solidFill>
                  <a:srgbClr val="FFFF00"/>
                </a:solidFill>
              </a:rPr>
              <a:t> - We have obtained an inheritance</a:t>
            </a:r>
            <a:endParaRPr sz="2500">
              <a:solidFill>
                <a:srgbClr val="FFFF00"/>
              </a:solidFill>
            </a:endParaRPr>
          </a:p>
          <a:p>
            <a:pPr marL="457200" lvl="0" indent="-387350" algn="l" rtl="0">
              <a:lnSpc>
                <a:spcPct val="80000"/>
              </a:lnSpc>
              <a:spcBef>
                <a:spcPts val="0"/>
              </a:spcBef>
              <a:spcAft>
                <a:spcPts val="0"/>
              </a:spcAft>
              <a:buClr>
                <a:srgbClr val="FFFF00"/>
              </a:buClr>
              <a:buSzPts val="2500"/>
              <a:buChar char="●"/>
            </a:pPr>
            <a:r>
              <a:rPr lang="en" sz="2500" u="sng">
                <a:solidFill>
                  <a:srgbClr val="FFFF00"/>
                </a:solidFill>
              </a:rPr>
              <a:t>1:12</a:t>
            </a:r>
            <a:r>
              <a:rPr lang="en" sz="2500">
                <a:solidFill>
                  <a:srgbClr val="FFFF00"/>
                </a:solidFill>
              </a:rPr>
              <a:t> - </a:t>
            </a:r>
            <a:r>
              <a:rPr lang="en" sz="2500">
                <a:solidFill>
                  <a:schemeClr val="dk1"/>
                </a:solidFill>
              </a:rPr>
              <a:t>We have hope in Christ</a:t>
            </a:r>
            <a:endParaRPr sz="2500">
              <a:solidFill>
                <a:schemeClr val="dk1"/>
              </a:solidFill>
            </a:endParaRPr>
          </a:p>
          <a:p>
            <a:pPr marL="457200" lvl="0" indent="-387350" algn="l" rtl="0">
              <a:lnSpc>
                <a:spcPct val="80000"/>
              </a:lnSpc>
              <a:spcBef>
                <a:spcPts val="0"/>
              </a:spcBef>
              <a:spcAft>
                <a:spcPts val="0"/>
              </a:spcAft>
              <a:buClr>
                <a:srgbClr val="FFFF00"/>
              </a:buClr>
              <a:buSzPts val="2500"/>
              <a:buChar char="●"/>
            </a:pPr>
            <a:r>
              <a:rPr lang="en" sz="2500" u="sng">
                <a:solidFill>
                  <a:srgbClr val="FFFF00"/>
                </a:solidFill>
              </a:rPr>
              <a:t>1:12</a:t>
            </a:r>
            <a:r>
              <a:rPr lang="en" sz="2500">
                <a:solidFill>
                  <a:srgbClr val="FFFF00"/>
                </a:solidFill>
              </a:rPr>
              <a:t> - </a:t>
            </a:r>
            <a:r>
              <a:rPr lang="en" sz="2500">
                <a:solidFill>
                  <a:srgbClr val="00FFFF"/>
                </a:solidFill>
              </a:rPr>
              <a:t>God receives glory and praise because of us</a:t>
            </a:r>
            <a:endParaRPr sz="2500">
              <a:solidFill>
                <a:srgbClr val="00FFFF"/>
              </a:solidFill>
            </a:endParaRPr>
          </a:p>
          <a:p>
            <a:pPr marL="457200" lvl="0" indent="-387350" algn="l" rtl="0">
              <a:lnSpc>
                <a:spcPct val="80000"/>
              </a:lnSpc>
              <a:spcBef>
                <a:spcPts val="0"/>
              </a:spcBef>
              <a:spcAft>
                <a:spcPts val="0"/>
              </a:spcAft>
              <a:buClr>
                <a:srgbClr val="FFFF00"/>
              </a:buClr>
              <a:buSzPts val="2500"/>
              <a:buChar char="●"/>
            </a:pPr>
            <a:r>
              <a:rPr lang="en" sz="2500" u="sng">
                <a:solidFill>
                  <a:srgbClr val="FFFF00"/>
                </a:solidFill>
              </a:rPr>
              <a:t>1:13</a:t>
            </a:r>
            <a:r>
              <a:rPr lang="en" sz="2500">
                <a:solidFill>
                  <a:srgbClr val="FFFF00"/>
                </a:solidFill>
              </a:rPr>
              <a:t> - We are sealed with the Holy Spirit</a:t>
            </a:r>
            <a:endParaRPr sz="25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7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7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7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7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140775" y="0"/>
            <a:ext cx="94071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900" b="1">
                <a:solidFill>
                  <a:srgbClr val="00FFFF"/>
                </a:solidFill>
              </a:rPr>
              <a:t>HOW DOES GOD VIEW US? - 2</a:t>
            </a:r>
            <a:r>
              <a:rPr lang="en" sz="4800" b="1">
                <a:solidFill>
                  <a:srgbClr val="00FFFF"/>
                </a:solidFill>
              </a:rPr>
              <a:t> </a:t>
            </a:r>
            <a:endParaRPr sz="4800" b="1">
              <a:solidFill>
                <a:srgbClr val="00FFFF"/>
              </a:solidFill>
            </a:endParaRPr>
          </a:p>
        </p:txBody>
      </p:sp>
      <p:sp>
        <p:nvSpPr>
          <p:cNvPr id="79" name="Google Shape;79;p17"/>
          <p:cNvSpPr txBox="1">
            <a:spLocks noGrp="1"/>
          </p:cNvSpPr>
          <p:nvPr>
            <p:ph type="subTitle" idx="1"/>
          </p:nvPr>
        </p:nvSpPr>
        <p:spPr>
          <a:xfrm>
            <a:off x="-79850" y="381700"/>
            <a:ext cx="9299100" cy="4761600"/>
          </a:xfrm>
          <a:prstGeom prst="rect">
            <a:avLst/>
          </a:prstGeom>
        </p:spPr>
        <p:txBody>
          <a:bodyPr spcFirstLastPara="1" wrap="square" lIns="91425" tIns="91425" rIns="91425" bIns="91425" anchor="t" anchorCtr="0">
            <a:noAutofit/>
          </a:bodyPr>
          <a:lstStyle/>
          <a:p>
            <a:pPr marL="457200" lvl="0" indent="-387350" algn="l" rtl="0">
              <a:lnSpc>
                <a:spcPct val="80000"/>
              </a:lnSpc>
              <a:spcBef>
                <a:spcPts val="0"/>
              </a:spcBef>
              <a:spcAft>
                <a:spcPts val="0"/>
              </a:spcAft>
              <a:buClr>
                <a:srgbClr val="FFFF00"/>
              </a:buClr>
              <a:buSzPts val="2500"/>
              <a:buChar char="●"/>
            </a:pPr>
            <a:r>
              <a:rPr lang="en" sz="2500" u="sng" dirty="0">
                <a:solidFill>
                  <a:srgbClr val="FFFF00"/>
                </a:solidFill>
              </a:rPr>
              <a:t>1:14</a:t>
            </a:r>
            <a:r>
              <a:rPr lang="en" sz="2500" dirty="0">
                <a:solidFill>
                  <a:srgbClr val="FFFF00"/>
                </a:solidFill>
              </a:rPr>
              <a:t> - We have received the Holy Spirit as a pledge</a:t>
            </a:r>
            <a:endParaRPr sz="2500" dirty="0">
              <a:solidFill>
                <a:srgbClr val="FFFF00"/>
              </a:solidFill>
            </a:endParaRPr>
          </a:p>
          <a:p>
            <a:pPr marL="457200" lvl="0" indent="-387350" algn="l" rtl="0">
              <a:lnSpc>
                <a:spcPct val="80000"/>
              </a:lnSpc>
              <a:spcBef>
                <a:spcPts val="0"/>
              </a:spcBef>
              <a:spcAft>
                <a:spcPts val="0"/>
              </a:spcAft>
              <a:buClr>
                <a:srgbClr val="FFFF00"/>
              </a:buClr>
              <a:buSzPts val="2500"/>
              <a:buChar char="●"/>
            </a:pPr>
            <a:r>
              <a:rPr lang="en" sz="2500" u="sng" dirty="0">
                <a:solidFill>
                  <a:srgbClr val="FFFF00"/>
                </a:solidFill>
              </a:rPr>
              <a:t>1:14</a:t>
            </a:r>
            <a:r>
              <a:rPr lang="en" sz="2500" dirty="0">
                <a:solidFill>
                  <a:srgbClr val="FFFF00"/>
                </a:solidFill>
              </a:rPr>
              <a:t> - </a:t>
            </a:r>
            <a:r>
              <a:rPr lang="en" sz="2500" dirty="0">
                <a:solidFill>
                  <a:schemeClr val="dk1"/>
                </a:solidFill>
              </a:rPr>
              <a:t>We are God’s own possession (again to His praise)</a:t>
            </a:r>
            <a:endParaRPr sz="2500" dirty="0">
              <a:solidFill>
                <a:schemeClr val="dk1"/>
              </a:solidFill>
            </a:endParaRPr>
          </a:p>
          <a:p>
            <a:pPr marL="457200" lvl="0" indent="-387350" algn="l" rtl="0">
              <a:lnSpc>
                <a:spcPct val="80000"/>
              </a:lnSpc>
              <a:spcBef>
                <a:spcPts val="0"/>
              </a:spcBef>
              <a:spcAft>
                <a:spcPts val="0"/>
              </a:spcAft>
              <a:buClr>
                <a:srgbClr val="FFFF00"/>
              </a:buClr>
              <a:buSzPts val="2500"/>
              <a:buChar char="●"/>
            </a:pPr>
            <a:r>
              <a:rPr lang="en" sz="2500" u="sng" dirty="0">
                <a:solidFill>
                  <a:srgbClr val="FFFF00"/>
                </a:solidFill>
              </a:rPr>
              <a:t>1:18-19</a:t>
            </a:r>
            <a:r>
              <a:rPr lang="en" sz="2500" dirty="0">
                <a:solidFill>
                  <a:srgbClr val="FFFF00"/>
                </a:solidFill>
              </a:rPr>
              <a:t> - </a:t>
            </a:r>
            <a:r>
              <a:rPr lang="en" sz="2500" dirty="0">
                <a:solidFill>
                  <a:srgbClr val="00FFFF"/>
                </a:solidFill>
              </a:rPr>
              <a:t>We received the surpassing greatness of God’s power</a:t>
            </a:r>
            <a:endParaRPr sz="2500" dirty="0">
              <a:solidFill>
                <a:srgbClr val="00FFFF"/>
              </a:solidFill>
            </a:endParaRPr>
          </a:p>
          <a:p>
            <a:pPr marL="457200" lvl="0" indent="-387350" algn="l" rtl="0">
              <a:lnSpc>
                <a:spcPct val="80000"/>
              </a:lnSpc>
              <a:spcBef>
                <a:spcPts val="0"/>
              </a:spcBef>
              <a:spcAft>
                <a:spcPts val="0"/>
              </a:spcAft>
              <a:buClr>
                <a:srgbClr val="FFFF00"/>
              </a:buClr>
              <a:buSzPts val="2500"/>
              <a:buChar char="●"/>
            </a:pPr>
            <a:r>
              <a:rPr lang="en" sz="2500" u="sng" dirty="0">
                <a:solidFill>
                  <a:srgbClr val="FFFF00"/>
                </a:solidFill>
              </a:rPr>
              <a:t>2:4</a:t>
            </a:r>
            <a:r>
              <a:rPr lang="en" sz="2500" dirty="0">
                <a:solidFill>
                  <a:srgbClr val="FFFF00"/>
                </a:solidFill>
              </a:rPr>
              <a:t> - We are recipients of God’s great love</a:t>
            </a:r>
            <a:endParaRPr sz="2500" dirty="0">
              <a:solidFill>
                <a:srgbClr val="FFFF00"/>
              </a:solidFill>
            </a:endParaRPr>
          </a:p>
          <a:p>
            <a:pPr marL="457200" lvl="0" indent="-387350" algn="l" rtl="0">
              <a:lnSpc>
                <a:spcPct val="80000"/>
              </a:lnSpc>
              <a:spcBef>
                <a:spcPts val="0"/>
              </a:spcBef>
              <a:spcAft>
                <a:spcPts val="0"/>
              </a:spcAft>
              <a:buClr>
                <a:srgbClr val="FFFF00"/>
              </a:buClr>
              <a:buSzPts val="2500"/>
              <a:buChar char="●"/>
            </a:pPr>
            <a:r>
              <a:rPr lang="en" sz="2500" u="sng" dirty="0">
                <a:solidFill>
                  <a:srgbClr val="FFFF00"/>
                </a:solidFill>
              </a:rPr>
              <a:t>2:5</a:t>
            </a:r>
            <a:r>
              <a:rPr lang="en" sz="2500" dirty="0">
                <a:solidFill>
                  <a:srgbClr val="FFFF00"/>
                </a:solidFill>
              </a:rPr>
              <a:t> - </a:t>
            </a:r>
            <a:r>
              <a:rPr lang="en" sz="2500" dirty="0">
                <a:solidFill>
                  <a:schemeClr val="dk1"/>
                </a:solidFill>
              </a:rPr>
              <a:t>We are alive together with Christ</a:t>
            </a:r>
            <a:endParaRPr sz="2500" dirty="0">
              <a:solidFill>
                <a:schemeClr val="dk1"/>
              </a:solidFill>
            </a:endParaRPr>
          </a:p>
          <a:p>
            <a:pPr marL="457200" lvl="0" indent="-387350" algn="l" rtl="0">
              <a:lnSpc>
                <a:spcPct val="80000"/>
              </a:lnSpc>
              <a:spcBef>
                <a:spcPts val="0"/>
              </a:spcBef>
              <a:spcAft>
                <a:spcPts val="0"/>
              </a:spcAft>
              <a:buClr>
                <a:srgbClr val="FFFF00"/>
              </a:buClr>
              <a:buSzPts val="2500"/>
              <a:buChar char="●"/>
            </a:pPr>
            <a:r>
              <a:rPr lang="en" sz="2500" u="sng" dirty="0">
                <a:solidFill>
                  <a:srgbClr val="FFFF00"/>
                </a:solidFill>
              </a:rPr>
              <a:t>2:5</a:t>
            </a:r>
            <a:r>
              <a:rPr lang="en" sz="2500" dirty="0">
                <a:solidFill>
                  <a:srgbClr val="FFFF00"/>
                </a:solidFill>
              </a:rPr>
              <a:t> - </a:t>
            </a:r>
            <a:r>
              <a:rPr lang="en" sz="2500" dirty="0">
                <a:solidFill>
                  <a:srgbClr val="00FFFF"/>
                </a:solidFill>
              </a:rPr>
              <a:t>We are saved by the grace of God</a:t>
            </a:r>
            <a:endParaRPr sz="2500" dirty="0">
              <a:solidFill>
                <a:srgbClr val="00FFFF"/>
              </a:solidFill>
            </a:endParaRPr>
          </a:p>
          <a:p>
            <a:pPr marL="457200" lvl="0" indent="-387350" algn="l" rtl="0">
              <a:lnSpc>
                <a:spcPct val="80000"/>
              </a:lnSpc>
              <a:spcBef>
                <a:spcPts val="0"/>
              </a:spcBef>
              <a:spcAft>
                <a:spcPts val="0"/>
              </a:spcAft>
              <a:buClr>
                <a:srgbClr val="FFFF00"/>
              </a:buClr>
              <a:buSzPts val="2500"/>
              <a:buChar char="●"/>
            </a:pPr>
            <a:r>
              <a:rPr lang="en" sz="2500" u="sng" dirty="0">
                <a:solidFill>
                  <a:srgbClr val="FFFF00"/>
                </a:solidFill>
              </a:rPr>
              <a:t>2:6</a:t>
            </a:r>
            <a:r>
              <a:rPr lang="en" sz="2500" dirty="0">
                <a:solidFill>
                  <a:srgbClr val="FFFF00"/>
                </a:solidFill>
              </a:rPr>
              <a:t> - We are raised up and seated in the heavenly places</a:t>
            </a:r>
            <a:endParaRPr sz="2500" dirty="0">
              <a:solidFill>
                <a:srgbClr val="FFFF00"/>
              </a:solidFill>
            </a:endParaRPr>
          </a:p>
          <a:p>
            <a:pPr marL="457200" lvl="0" indent="-387350" algn="l" rtl="0">
              <a:lnSpc>
                <a:spcPct val="80000"/>
              </a:lnSpc>
              <a:spcBef>
                <a:spcPts val="0"/>
              </a:spcBef>
              <a:spcAft>
                <a:spcPts val="0"/>
              </a:spcAft>
              <a:buClr>
                <a:srgbClr val="FFFF00"/>
              </a:buClr>
              <a:buSzPts val="2500"/>
              <a:buChar char="●"/>
            </a:pPr>
            <a:r>
              <a:rPr lang="en" sz="2500" u="sng" dirty="0">
                <a:solidFill>
                  <a:srgbClr val="FFFF00"/>
                </a:solidFill>
              </a:rPr>
              <a:t>2:7</a:t>
            </a:r>
            <a:r>
              <a:rPr lang="en" sz="2500" dirty="0">
                <a:solidFill>
                  <a:srgbClr val="FFFF00"/>
                </a:solidFill>
              </a:rPr>
              <a:t> - </a:t>
            </a:r>
            <a:r>
              <a:rPr lang="en" sz="2500" dirty="0">
                <a:solidFill>
                  <a:schemeClr val="dk1"/>
                </a:solidFill>
              </a:rPr>
              <a:t>We are recipients of God’s kindness</a:t>
            </a:r>
            <a:endParaRPr sz="2500" dirty="0">
              <a:solidFill>
                <a:schemeClr val="dk1"/>
              </a:solidFill>
            </a:endParaRPr>
          </a:p>
          <a:p>
            <a:pPr marL="457200" lvl="0" indent="-387350" algn="l" rtl="0">
              <a:lnSpc>
                <a:spcPct val="80000"/>
              </a:lnSpc>
              <a:spcBef>
                <a:spcPts val="0"/>
              </a:spcBef>
              <a:spcAft>
                <a:spcPts val="0"/>
              </a:spcAft>
              <a:buClr>
                <a:srgbClr val="FFFF00"/>
              </a:buClr>
              <a:buSzPts val="2500"/>
              <a:buChar char="●"/>
            </a:pPr>
            <a:r>
              <a:rPr lang="en" sz="2500" u="sng" dirty="0">
                <a:solidFill>
                  <a:srgbClr val="FFFF00"/>
                </a:solidFill>
              </a:rPr>
              <a:t>2:10</a:t>
            </a:r>
            <a:r>
              <a:rPr lang="en" sz="2500" dirty="0">
                <a:solidFill>
                  <a:srgbClr val="FFFF00"/>
                </a:solidFill>
              </a:rPr>
              <a:t> - </a:t>
            </a:r>
            <a:r>
              <a:rPr lang="en" sz="2500" dirty="0">
                <a:solidFill>
                  <a:srgbClr val="00FFFF"/>
                </a:solidFill>
              </a:rPr>
              <a:t>We are God’s workmanship</a:t>
            </a:r>
            <a:endParaRPr sz="2500" dirty="0">
              <a:solidFill>
                <a:srgbClr val="00FFFF"/>
              </a:solidFill>
            </a:endParaRPr>
          </a:p>
          <a:p>
            <a:pPr marL="457200" lvl="0" indent="-387350" algn="l" rtl="0">
              <a:lnSpc>
                <a:spcPct val="80000"/>
              </a:lnSpc>
              <a:spcBef>
                <a:spcPts val="0"/>
              </a:spcBef>
              <a:spcAft>
                <a:spcPts val="0"/>
              </a:spcAft>
              <a:buClr>
                <a:srgbClr val="FFFF00"/>
              </a:buClr>
              <a:buSzPts val="2500"/>
              <a:buChar char="●"/>
            </a:pPr>
            <a:r>
              <a:rPr lang="en" sz="2500" u="sng" dirty="0">
                <a:solidFill>
                  <a:srgbClr val="FFFF00"/>
                </a:solidFill>
              </a:rPr>
              <a:t>2:13</a:t>
            </a:r>
            <a:r>
              <a:rPr lang="en" sz="2500" dirty="0">
                <a:solidFill>
                  <a:srgbClr val="FFFF00"/>
                </a:solidFill>
              </a:rPr>
              <a:t> - We have been brought near to God and Christ</a:t>
            </a:r>
            <a:endParaRPr sz="2500" dirty="0">
              <a:solidFill>
                <a:srgbClr val="FFFF00"/>
              </a:solidFill>
            </a:endParaRPr>
          </a:p>
          <a:p>
            <a:pPr marL="457200" lvl="0" indent="-387350" algn="l" rtl="0">
              <a:lnSpc>
                <a:spcPct val="80000"/>
              </a:lnSpc>
              <a:spcBef>
                <a:spcPts val="0"/>
              </a:spcBef>
              <a:spcAft>
                <a:spcPts val="0"/>
              </a:spcAft>
              <a:buClr>
                <a:srgbClr val="FFFF00"/>
              </a:buClr>
              <a:buSzPts val="2500"/>
              <a:buChar char="●"/>
            </a:pPr>
            <a:r>
              <a:rPr lang="en" sz="2500" u="sng" dirty="0">
                <a:solidFill>
                  <a:srgbClr val="FFFF00"/>
                </a:solidFill>
              </a:rPr>
              <a:t>2:19</a:t>
            </a:r>
            <a:r>
              <a:rPr lang="en" sz="2500" dirty="0">
                <a:solidFill>
                  <a:srgbClr val="FFFF00"/>
                </a:solidFill>
              </a:rPr>
              <a:t> - </a:t>
            </a:r>
            <a:r>
              <a:rPr lang="en" sz="2500" dirty="0">
                <a:solidFill>
                  <a:schemeClr val="dk1"/>
                </a:solidFill>
              </a:rPr>
              <a:t>We are fellow citizens with the other saints</a:t>
            </a:r>
            <a:endParaRPr sz="2500" dirty="0">
              <a:solidFill>
                <a:schemeClr val="dk1"/>
              </a:solidFill>
            </a:endParaRPr>
          </a:p>
          <a:p>
            <a:pPr marL="457200" lvl="0" indent="-387350" algn="l" rtl="0">
              <a:lnSpc>
                <a:spcPct val="80000"/>
              </a:lnSpc>
              <a:spcBef>
                <a:spcPts val="0"/>
              </a:spcBef>
              <a:spcAft>
                <a:spcPts val="0"/>
              </a:spcAft>
              <a:buClr>
                <a:srgbClr val="FFFF00"/>
              </a:buClr>
              <a:buSzPts val="2500"/>
              <a:buChar char="●"/>
            </a:pPr>
            <a:r>
              <a:rPr lang="en" sz="2500" u="sng" dirty="0">
                <a:solidFill>
                  <a:srgbClr val="FFFF00"/>
                </a:solidFill>
              </a:rPr>
              <a:t>2:19</a:t>
            </a:r>
            <a:r>
              <a:rPr lang="en" sz="2500" dirty="0">
                <a:solidFill>
                  <a:srgbClr val="FFFF00"/>
                </a:solidFill>
              </a:rPr>
              <a:t> - </a:t>
            </a:r>
            <a:r>
              <a:rPr lang="en" sz="2500" dirty="0">
                <a:solidFill>
                  <a:srgbClr val="00FFFF"/>
                </a:solidFill>
              </a:rPr>
              <a:t>We are in God’s household</a:t>
            </a:r>
            <a:endParaRPr sz="2500" dirty="0">
              <a:solidFill>
                <a:srgbClr val="00FFFF"/>
              </a:solidFill>
            </a:endParaRPr>
          </a:p>
          <a:p>
            <a:pPr marL="457200" lvl="0" indent="-387350" algn="l" rtl="0">
              <a:lnSpc>
                <a:spcPct val="80000"/>
              </a:lnSpc>
              <a:spcBef>
                <a:spcPts val="0"/>
              </a:spcBef>
              <a:spcAft>
                <a:spcPts val="0"/>
              </a:spcAft>
              <a:buClr>
                <a:srgbClr val="FFFF00"/>
              </a:buClr>
              <a:buSzPts val="2500"/>
              <a:buChar char="●"/>
            </a:pPr>
            <a:r>
              <a:rPr lang="en" sz="2500" u="sng" dirty="0">
                <a:solidFill>
                  <a:srgbClr val="FFFF00"/>
                </a:solidFill>
              </a:rPr>
              <a:t>3:6</a:t>
            </a:r>
            <a:r>
              <a:rPr lang="en" sz="2500" dirty="0">
                <a:solidFill>
                  <a:srgbClr val="FFFF00"/>
                </a:solidFill>
              </a:rPr>
              <a:t> - We are members of Christ’s body</a:t>
            </a:r>
            <a:endParaRPr sz="2500" dirty="0">
              <a:solidFill>
                <a:srgbClr val="FFFF00"/>
              </a:solidFill>
            </a:endParaRPr>
          </a:p>
          <a:p>
            <a:pPr marL="457200" lvl="0" indent="-387350" algn="l" rtl="0">
              <a:lnSpc>
                <a:spcPct val="80000"/>
              </a:lnSpc>
              <a:spcBef>
                <a:spcPts val="0"/>
              </a:spcBef>
              <a:spcAft>
                <a:spcPts val="0"/>
              </a:spcAft>
              <a:buClr>
                <a:srgbClr val="FFFF00"/>
              </a:buClr>
              <a:buSzPts val="2500"/>
              <a:buChar char="●"/>
            </a:pPr>
            <a:r>
              <a:rPr lang="en" sz="2500" u="sng" dirty="0">
                <a:solidFill>
                  <a:srgbClr val="FFFF00"/>
                </a:solidFill>
              </a:rPr>
              <a:t>3:6</a:t>
            </a:r>
            <a:r>
              <a:rPr lang="en" sz="2500" dirty="0">
                <a:solidFill>
                  <a:srgbClr val="FFFF00"/>
                </a:solidFill>
              </a:rPr>
              <a:t> - </a:t>
            </a:r>
            <a:r>
              <a:rPr lang="en" sz="2500" dirty="0">
                <a:solidFill>
                  <a:schemeClr val="dk1"/>
                </a:solidFill>
              </a:rPr>
              <a:t>We are partakers of God’s promise</a:t>
            </a:r>
            <a:endParaRPr sz="2500"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9">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9">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79">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79">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79">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79">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79">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140775" y="0"/>
            <a:ext cx="94071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900" b="1">
                <a:solidFill>
                  <a:srgbClr val="00FFFF"/>
                </a:solidFill>
              </a:rPr>
              <a:t>HOW DOES GOD VIEW US? - 3</a:t>
            </a:r>
            <a:r>
              <a:rPr lang="en" sz="4800" b="1">
                <a:solidFill>
                  <a:srgbClr val="00FFFF"/>
                </a:solidFill>
              </a:rPr>
              <a:t> </a:t>
            </a:r>
            <a:endParaRPr sz="4800" b="1">
              <a:solidFill>
                <a:srgbClr val="00FFFF"/>
              </a:solidFill>
            </a:endParaRPr>
          </a:p>
        </p:txBody>
      </p:sp>
      <p:sp>
        <p:nvSpPr>
          <p:cNvPr id="85" name="Google Shape;85;p18"/>
          <p:cNvSpPr txBox="1">
            <a:spLocks noGrp="1"/>
          </p:cNvSpPr>
          <p:nvPr>
            <p:ph type="subTitle" idx="1"/>
          </p:nvPr>
        </p:nvSpPr>
        <p:spPr>
          <a:xfrm>
            <a:off x="-187875" y="381700"/>
            <a:ext cx="9407100" cy="4761600"/>
          </a:xfrm>
          <a:prstGeom prst="rect">
            <a:avLst/>
          </a:prstGeom>
        </p:spPr>
        <p:txBody>
          <a:bodyPr spcFirstLastPara="1" wrap="square" lIns="91425" tIns="91425" rIns="91425" bIns="91425" anchor="t" anchorCtr="0">
            <a:noAutofit/>
          </a:bodyPr>
          <a:lstStyle/>
          <a:p>
            <a:pPr marL="457200" lvl="0" indent="-387350" algn="l" rtl="0">
              <a:lnSpc>
                <a:spcPct val="80000"/>
              </a:lnSpc>
              <a:spcBef>
                <a:spcPts val="0"/>
              </a:spcBef>
              <a:spcAft>
                <a:spcPts val="0"/>
              </a:spcAft>
              <a:buClr>
                <a:srgbClr val="FFFF00"/>
              </a:buClr>
              <a:buSzPts val="2500"/>
              <a:buChar char="●"/>
            </a:pPr>
            <a:r>
              <a:rPr lang="en" sz="2500" u="sng" dirty="0">
                <a:solidFill>
                  <a:srgbClr val="FFFF00"/>
                </a:solidFill>
              </a:rPr>
              <a:t>3:12</a:t>
            </a:r>
            <a:r>
              <a:rPr lang="en" sz="2500" dirty="0">
                <a:solidFill>
                  <a:srgbClr val="FFFF00"/>
                </a:solidFill>
              </a:rPr>
              <a:t> - We have boldness and confident access to God</a:t>
            </a:r>
            <a:endParaRPr sz="2500" dirty="0">
              <a:solidFill>
                <a:srgbClr val="FFFF00"/>
              </a:solidFill>
            </a:endParaRPr>
          </a:p>
          <a:p>
            <a:pPr marL="457200" lvl="0" indent="-387350" algn="l" rtl="0">
              <a:lnSpc>
                <a:spcPct val="80000"/>
              </a:lnSpc>
              <a:spcBef>
                <a:spcPts val="0"/>
              </a:spcBef>
              <a:spcAft>
                <a:spcPts val="0"/>
              </a:spcAft>
              <a:buClr>
                <a:srgbClr val="FFFF00"/>
              </a:buClr>
              <a:buSzPts val="2500"/>
              <a:buChar char="●"/>
            </a:pPr>
            <a:r>
              <a:rPr lang="en" sz="2500" u="sng" dirty="0">
                <a:solidFill>
                  <a:srgbClr val="FFFF00"/>
                </a:solidFill>
              </a:rPr>
              <a:t>3:16</a:t>
            </a:r>
            <a:r>
              <a:rPr lang="en" sz="2500" dirty="0">
                <a:solidFill>
                  <a:srgbClr val="FFFF00"/>
                </a:solidFill>
              </a:rPr>
              <a:t> - </a:t>
            </a:r>
            <a:r>
              <a:rPr lang="en" sz="2500" dirty="0">
                <a:solidFill>
                  <a:schemeClr val="dk1"/>
                </a:solidFill>
              </a:rPr>
              <a:t>We are strengthened with power through God’s Spirit</a:t>
            </a:r>
            <a:endParaRPr sz="2500" dirty="0">
              <a:solidFill>
                <a:schemeClr val="dk1"/>
              </a:solidFill>
            </a:endParaRPr>
          </a:p>
          <a:p>
            <a:pPr marL="457200" lvl="0" indent="-387350" algn="l" rtl="0">
              <a:lnSpc>
                <a:spcPct val="80000"/>
              </a:lnSpc>
              <a:spcBef>
                <a:spcPts val="0"/>
              </a:spcBef>
              <a:spcAft>
                <a:spcPts val="0"/>
              </a:spcAft>
              <a:buClr>
                <a:srgbClr val="FFFF00"/>
              </a:buClr>
              <a:buSzPts val="2500"/>
              <a:buChar char="●"/>
            </a:pPr>
            <a:r>
              <a:rPr lang="en" sz="2500" u="sng" dirty="0">
                <a:solidFill>
                  <a:srgbClr val="FFFF00"/>
                </a:solidFill>
              </a:rPr>
              <a:t>3:17</a:t>
            </a:r>
            <a:r>
              <a:rPr lang="en" sz="2500" dirty="0">
                <a:solidFill>
                  <a:srgbClr val="FFFF00"/>
                </a:solidFill>
              </a:rPr>
              <a:t> - </a:t>
            </a:r>
            <a:r>
              <a:rPr lang="en" sz="2500" dirty="0">
                <a:solidFill>
                  <a:srgbClr val="00FFFF"/>
                </a:solidFill>
              </a:rPr>
              <a:t>Christ dwells in our hearts</a:t>
            </a:r>
            <a:endParaRPr sz="2500" dirty="0">
              <a:solidFill>
                <a:srgbClr val="00FFFF"/>
              </a:solidFill>
            </a:endParaRPr>
          </a:p>
          <a:p>
            <a:pPr marL="457200" lvl="0" indent="-387350" algn="l" rtl="0">
              <a:lnSpc>
                <a:spcPct val="80000"/>
              </a:lnSpc>
              <a:spcBef>
                <a:spcPts val="0"/>
              </a:spcBef>
              <a:spcAft>
                <a:spcPts val="0"/>
              </a:spcAft>
              <a:buClr>
                <a:srgbClr val="FFFF00"/>
              </a:buClr>
              <a:buSzPts val="2500"/>
              <a:buChar char="●"/>
            </a:pPr>
            <a:r>
              <a:rPr lang="en" sz="2500" u="sng" dirty="0">
                <a:solidFill>
                  <a:srgbClr val="FFFF00"/>
                </a:solidFill>
              </a:rPr>
              <a:t>3:19</a:t>
            </a:r>
            <a:r>
              <a:rPr lang="en" sz="2500" dirty="0">
                <a:solidFill>
                  <a:srgbClr val="FFFF00"/>
                </a:solidFill>
              </a:rPr>
              <a:t> - We can know the love of Christ which surpasses knowledge</a:t>
            </a:r>
            <a:endParaRPr sz="2500" dirty="0">
              <a:solidFill>
                <a:srgbClr val="FFFF00"/>
              </a:solidFill>
            </a:endParaRPr>
          </a:p>
          <a:p>
            <a:pPr marL="457200" lvl="0" indent="-387350" algn="l" rtl="0">
              <a:lnSpc>
                <a:spcPct val="80000"/>
              </a:lnSpc>
              <a:spcBef>
                <a:spcPts val="0"/>
              </a:spcBef>
              <a:spcAft>
                <a:spcPts val="0"/>
              </a:spcAft>
              <a:buClr>
                <a:srgbClr val="FFFF00"/>
              </a:buClr>
              <a:buSzPts val="2500"/>
              <a:buChar char="●"/>
            </a:pPr>
            <a:r>
              <a:rPr lang="en" sz="2500" u="sng" dirty="0">
                <a:solidFill>
                  <a:srgbClr val="FFFF00"/>
                </a:solidFill>
              </a:rPr>
              <a:t>3:19</a:t>
            </a:r>
            <a:r>
              <a:rPr lang="en" sz="2500" dirty="0">
                <a:solidFill>
                  <a:srgbClr val="FFFF00"/>
                </a:solidFill>
              </a:rPr>
              <a:t> - </a:t>
            </a:r>
            <a:r>
              <a:rPr lang="en" sz="2500" dirty="0">
                <a:solidFill>
                  <a:schemeClr val="dk1"/>
                </a:solidFill>
              </a:rPr>
              <a:t>We are filled with all the fullness of God</a:t>
            </a:r>
            <a:endParaRPr sz="2500" dirty="0">
              <a:solidFill>
                <a:schemeClr val="dk1"/>
              </a:solidFill>
            </a:endParaRPr>
          </a:p>
          <a:p>
            <a:pPr marL="457200" lvl="0" indent="-387350" algn="l" rtl="0">
              <a:lnSpc>
                <a:spcPct val="80000"/>
              </a:lnSpc>
              <a:spcBef>
                <a:spcPts val="0"/>
              </a:spcBef>
              <a:spcAft>
                <a:spcPts val="0"/>
              </a:spcAft>
              <a:buClr>
                <a:srgbClr val="FFFF00"/>
              </a:buClr>
              <a:buSzPts val="2500"/>
              <a:buChar char="●"/>
            </a:pPr>
            <a:r>
              <a:rPr lang="en" sz="2500" u="sng" dirty="0">
                <a:solidFill>
                  <a:srgbClr val="FFFF00"/>
                </a:solidFill>
              </a:rPr>
              <a:t>3:20</a:t>
            </a:r>
            <a:r>
              <a:rPr lang="en" sz="2500" dirty="0">
                <a:solidFill>
                  <a:srgbClr val="FFFF00"/>
                </a:solidFill>
              </a:rPr>
              <a:t> - </a:t>
            </a:r>
            <a:r>
              <a:rPr lang="en" sz="2500" dirty="0">
                <a:solidFill>
                  <a:srgbClr val="00FFFF"/>
                </a:solidFill>
              </a:rPr>
              <a:t>We have a God who can do far more abundantly beyond all that we ask or think</a:t>
            </a:r>
            <a:endParaRPr sz="2500" dirty="0">
              <a:solidFill>
                <a:srgbClr val="00FFFF"/>
              </a:solidFill>
            </a:endParaRPr>
          </a:p>
          <a:p>
            <a:pPr marL="457200" lvl="0" indent="-387350" algn="l" rtl="0">
              <a:lnSpc>
                <a:spcPct val="80000"/>
              </a:lnSpc>
              <a:spcBef>
                <a:spcPts val="0"/>
              </a:spcBef>
              <a:spcAft>
                <a:spcPts val="0"/>
              </a:spcAft>
              <a:buClr>
                <a:srgbClr val="FFFF00"/>
              </a:buClr>
              <a:buSzPts val="2500"/>
              <a:buChar char="●"/>
            </a:pPr>
            <a:r>
              <a:rPr lang="en" sz="2500" u="sng" dirty="0">
                <a:solidFill>
                  <a:srgbClr val="FFFF00"/>
                </a:solidFill>
              </a:rPr>
              <a:t>4:3</a:t>
            </a:r>
            <a:r>
              <a:rPr lang="en" sz="2500" dirty="0">
                <a:solidFill>
                  <a:srgbClr val="FFFF00"/>
                </a:solidFill>
              </a:rPr>
              <a:t> - We have unity from God’s Spirit and a bond of peace</a:t>
            </a:r>
            <a:endParaRPr sz="2500" dirty="0">
              <a:solidFill>
                <a:srgbClr val="FFFF00"/>
              </a:solidFill>
            </a:endParaRPr>
          </a:p>
          <a:p>
            <a:pPr marL="457200" lvl="0" indent="-387350" algn="l" rtl="0">
              <a:lnSpc>
                <a:spcPct val="80000"/>
              </a:lnSpc>
              <a:spcBef>
                <a:spcPts val="0"/>
              </a:spcBef>
              <a:spcAft>
                <a:spcPts val="0"/>
              </a:spcAft>
              <a:buClr>
                <a:srgbClr val="FFFF00"/>
              </a:buClr>
              <a:buSzPts val="2500"/>
              <a:buChar char="●"/>
            </a:pPr>
            <a:r>
              <a:rPr lang="en" sz="2500" u="sng" dirty="0">
                <a:solidFill>
                  <a:srgbClr val="FFFF00"/>
                </a:solidFill>
              </a:rPr>
              <a:t>5:8</a:t>
            </a:r>
            <a:r>
              <a:rPr lang="en" sz="2500" dirty="0">
                <a:solidFill>
                  <a:srgbClr val="FFFF00"/>
                </a:solidFill>
              </a:rPr>
              <a:t> - </a:t>
            </a:r>
            <a:r>
              <a:rPr lang="en" sz="2500" dirty="0">
                <a:solidFill>
                  <a:schemeClr val="dk1"/>
                </a:solidFill>
              </a:rPr>
              <a:t>We are light in the Lord</a:t>
            </a:r>
            <a:endParaRPr sz="2500" dirty="0">
              <a:solidFill>
                <a:schemeClr val="dk1"/>
              </a:solidFill>
            </a:endParaRPr>
          </a:p>
          <a:p>
            <a:pPr marL="457200" lvl="0" indent="-387350" algn="l" rtl="0">
              <a:lnSpc>
                <a:spcPct val="80000"/>
              </a:lnSpc>
              <a:spcBef>
                <a:spcPts val="0"/>
              </a:spcBef>
              <a:spcAft>
                <a:spcPts val="0"/>
              </a:spcAft>
              <a:buClr>
                <a:srgbClr val="FFFF00"/>
              </a:buClr>
              <a:buSzPts val="2500"/>
              <a:buChar char="●"/>
            </a:pPr>
            <a:r>
              <a:rPr lang="en" sz="2500" u="sng" dirty="0">
                <a:solidFill>
                  <a:srgbClr val="FFFF00"/>
                </a:solidFill>
              </a:rPr>
              <a:t>5:26</a:t>
            </a:r>
            <a:r>
              <a:rPr lang="en" sz="2500" dirty="0">
                <a:solidFill>
                  <a:srgbClr val="FFFF00"/>
                </a:solidFill>
              </a:rPr>
              <a:t> - </a:t>
            </a:r>
            <a:r>
              <a:rPr lang="en" sz="2500" dirty="0">
                <a:solidFill>
                  <a:srgbClr val="00FFFF"/>
                </a:solidFill>
              </a:rPr>
              <a:t>We are sanctified</a:t>
            </a:r>
            <a:endParaRPr sz="2500" dirty="0">
              <a:solidFill>
                <a:srgbClr val="00FFFF"/>
              </a:solidFill>
            </a:endParaRPr>
          </a:p>
          <a:p>
            <a:pPr marL="457200" lvl="0" indent="-387350" algn="l" rtl="0">
              <a:lnSpc>
                <a:spcPct val="80000"/>
              </a:lnSpc>
              <a:spcBef>
                <a:spcPts val="0"/>
              </a:spcBef>
              <a:spcAft>
                <a:spcPts val="0"/>
              </a:spcAft>
              <a:buClr>
                <a:srgbClr val="FFFF00"/>
              </a:buClr>
              <a:buSzPts val="2500"/>
              <a:buChar char="●"/>
            </a:pPr>
            <a:r>
              <a:rPr lang="en" sz="2500" u="sng" dirty="0">
                <a:solidFill>
                  <a:srgbClr val="FFFF00"/>
                </a:solidFill>
              </a:rPr>
              <a:t>5:26</a:t>
            </a:r>
            <a:r>
              <a:rPr lang="en" sz="2500" dirty="0">
                <a:solidFill>
                  <a:srgbClr val="FFFF00"/>
                </a:solidFill>
              </a:rPr>
              <a:t> - We are cleansed</a:t>
            </a:r>
            <a:endParaRPr sz="2500" dirty="0">
              <a:solidFill>
                <a:srgbClr val="FFFF00"/>
              </a:solidFill>
            </a:endParaRPr>
          </a:p>
          <a:p>
            <a:pPr marL="457200" lvl="0" indent="-387350" algn="l" rtl="0">
              <a:lnSpc>
                <a:spcPct val="80000"/>
              </a:lnSpc>
              <a:spcBef>
                <a:spcPts val="0"/>
              </a:spcBef>
              <a:spcAft>
                <a:spcPts val="0"/>
              </a:spcAft>
              <a:buClr>
                <a:srgbClr val="FFFF00"/>
              </a:buClr>
              <a:buSzPts val="2500"/>
              <a:buChar char="●"/>
            </a:pPr>
            <a:r>
              <a:rPr lang="en" sz="2500" u="sng" dirty="0">
                <a:solidFill>
                  <a:srgbClr val="FFFF00"/>
                </a:solidFill>
              </a:rPr>
              <a:t>5:26</a:t>
            </a:r>
            <a:r>
              <a:rPr lang="en" sz="2500" dirty="0">
                <a:solidFill>
                  <a:srgbClr val="FFFF00"/>
                </a:solidFill>
              </a:rPr>
              <a:t> - </a:t>
            </a:r>
            <a:r>
              <a:rPr lang="en" sz="2500" dirty="0">
                <a:solidFill>
                  <a:schemeClr val="dk1"/>
                </a:solidFill>
              </a:rPr>
              <a:t>We are washed in water with the word</a:t>
            </a:r>
            <a:endParaRPr sz="2500" dirty="0">
              <a:solidFill>
                <a:schemeClr val="dk1"/>
              </a:solidFill>
            </a:endParaRPr>
          </a:p>
          <a:p>
            <a:pPr marL="457200" lvl="0" indent="-387350" algn="l" rtl="0">
              <a:lnSpc>
                <a:spcPct val="80000"/>
              </a:lnSpc>
              <a:spcBef>
                <a:spcPts val="0"/>
              </a:spcBef>
              <a:spcAft>
                <a:spcPts val="0"/>
              </a:spcAft>
              <a:buClr>
                <a:srgbClr val="FFFF00"/>
              </a:buClr>
              <a:buSzPts val="2500"/>
              <a:buChar char="●"/>
            </a:pPr>
            <a:r>
              <a:rPr lang="en" sz="2500" u="sng" dirty="0">
                <a:solidFill>
                  <a:srgbClr val="FFFF00"/>
                </a:solidFill>
              </a:rPr>
              <a:t>5:29</a:t>
            </a:r>
            <a:r>
              <a:rPr lang="en" sz="2500" dirty="0">
                <a:solidFill>
                  <a:srgbClr val="FFFF00"/>
                </a:solidFill>
              </a:rPr>
              <a:t> - </a:t>
            </a:r>
            <a:r>
              <a:rPr lang="en" sz="2500" dirty="0">
                <a:solidFill>
                  <a:srgbClr val="00FFFF"/>
                </a:solidFill>
              </a:rPr>
              <a:t>We are nourished and cherished</a:t>
            </a:r>
            <a:endParaRPr sz="2500" dirty="0">
              <a:solidFill>
                <a:srgbClr val="00FFFF"/>
              </a:solidFill>
            </a:endParaRPr>
          </a:p>
          <a:p>
            <a:pPr marL="457200" lvl="0" indent="-387350" algn="l" rtl="0">
              <a:lnSpc>
                <a:spcPct val="80000"/>
              </a:lnSpc>
              <a:spcBef>
                <a:spcPts val="0"/>
              </a:spcBef>
              <a:spcAft>
                <a:spcPts val="0"/>
              </a:spcAft>
              <a:buClr>
                <a:srgbClr val="FFFF00"/>
              </a:buClr>
              <a:buSzPts val="2500"/>
              <a:buChar char="●"/>
            </a:pPr>
            <a:r>
              <a:rPr lang="en" sz="2500" dirty="0">
                <a:solidFill>
                  <a:srgbClr val="FFFF00"/>
                </a:solidFill>
              </a:rPr>
              <a:t>This is near FORTY blessings in just ONE letter! </a:t>
            </a:r>
            <a:r>
              <a:rPr lang="en" sz="2500" dirty="0">
                <a:solidFill>
                  <a:srgbClr val="00FFFF"/>
                </a:solidFill>
              </a:rPr>
              <a:t>Can we see?</a:t>
            </a:r>
            <a:r>
              <a:rPr lang="en" sz="2500" dirty="0">
                <a:solidFill>
                  <a:srgbClr val="FFFF00"/>
                </a:solidFill>
              </a:rPr>
              <a:t> </a:t>
            </a:r>
            <a:endParaRPr sz="25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8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85">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85">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85">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8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140775" y="0"/>
            <a:ext cx="94071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900" b="1">
                <a:solidFill>
                  <a:srgbClr val="00FFFF"/>
                </a:solidFill>
              </a:rPr>
              <a:t>ARE YOU SAVED OR NOT?!</a:t>
            </a:r>
            <a:r>
              <a:rPr lang="en" sz="4800" b="1">
                <a:solidFill>
                  <a:srgbClr val="00FFFF"/>
                </a:solidFill>
              </a:rPr>
              <a:t> </a:t>
            </a:r>
            <a:endParaRPr sz="4800" b="1">
              <a:solidFill>
                <a:srgbClr val="00FFFF"/>
              </a:solidFill>
            </a:endParaRPr>
          </a:p>
        </p:txBody>
      </p:sp>
      <p:sp>
        <p:nvSpPr>
          <p:cNvPr id="91" name="Google Shape;91;p19"/>
          <p:cNvSpPr txBox="1">
            <a:spLocks noGrp="1"/>
          </p:cNvSpPr>
          <p:nvPr>
            <p:ph type="subTitle" idx="1"/>
          </p:nvPr>
        </p:nvSpPr>
        <p:spPr>
          <a:xfrm>
            <a:off x="-140775" y="438550"/>
            <a:ext cx="9360000" cy="4704300"/>
          </a:xfrm>
          <a:prstGeom prst="rect">
            <a:avLst/>
          </a:prstGeom>
        </p:spPr>
        <p:txBody>
          <a:bodyPr spcFirstLastPara="1" wrap="square" lIns="91425" tIns="91425" rIns="91425" bIns="91425" anchor="t" anchorCtr="0">
            <a:noAutofit/>
          </a:bodyPr>
          <a:lstStyle/>
          <a:p>
            <a:pPr marL="457200" lvl="0" indent="-368300" algn="l" rtl="0">
              <a:lnSpc>
                <a:spcPct val="80000"/>
              </a:lnSpc>
              <a:spcBef>
                <a:spcPts val="0"/>
              </a:spcBef>
              <a:spcAft>
                <a:spcPts val="0"/>
              </a:spcAft>
              <a:buClr>
                <a:srgbClr val="FFFF00"/>
              </a:buClr>
              <a:buSzPts val="2200"/>
              <a:buChar char="●"/>
            </a:pPr>
            <a:r>
              <a:rPr lang="en" sz="2200" dirty="0">
                <a:solidFill>
                  <a:srgbClr val="FFFF00"/>
                </a:solidFill>
              </a:rPr>
              <a:t>Why are so many Christians today acting like they are NOT saved?</a:t>
            </a:r>
            <a:endParaRPr sz="2200" dirty="0">
              <a:solidFill>
                <a:srgbClr val="FFFF00"/>
              </a:solidFill>
            </a:endParaRPr>
          </a:p>
          <a:p>
            <a:pPr marL="457200" lvl="0" indent="-368300" algn="l" rtl="0">
              <a:lnSpc>
                <a:spcPct val="80000"/>
              </a:lnSpc>
              <a:spcBef>
                <a:spcPts val="0"/>
              </a:spcBef>
              <a:spcAft>
                <a:spcPts val="0"/>
              </a:spcAft>
              <a:buClr>
                <a:schemeClr val="dk1"/>
              </a:buClr>
              <a:buSzPts val="2200"/>
              <a:buChar char="●"/>
            </a:pPr>
            <a:r>
              <a:rPr lang="en" sz="2200" dirty="0">
                <a:solidFill>
                  <a:schemeClr val="dk1"/>
                </a:solidFill>
              </a:rPr>
              <a:t>Who did Paul address Ephesians to in Eph.1:1?</a:t>
            </a:r>
            <a:endParaRPr sz="2200" dirty="0">
              <a:solidFill>
                <a:schemeClr val="dk1"/>
              </a:solidFill>
            </a:endParaRPr>
          </a:p>
          <a:p>
            <a:pPr marL="457200" lvl="0" indent="-368300" algn="l" rtl="0">
              <a:lnSpc>
                <a:spcPct val="80000"/>
              </a:lnSpc>
              <a:spcBef>
                <a:spcPts val="0"/>
              </a:spcBef>
              <a:spcAft>
                <a:spcPts val="0"/>
              </a:spcAft>
              <a:buClr>
                <a:srgbClr val="00FFFF"/>
              </a:buClr>
              <a:buSzPts val="2200"/>
              <a:buChar char="●"/>
            </a:pPr>
            <a:r>
              <a:rPr lang="en" sz="2200" dirty="0">
                <a:solidFill>
                  <a:srgbClr val="00FFFF"/>
                </a:solidFill>
              </a:rPr>
              <a:t>Was it just to “the least sinful Christians in Ephesus”?</a:t>
            </a:r>
            <a:endParaRPr sz="2200" dirty="0">
              <a:solidFill>
                <a:srgbClr val="00FFFF"/>
              </a:solidFill>
            </a:endParaRPr>
          </a:p>
          <a:p>
            <a:pPr marL="457200" lvl="0" indent="-368300" algn="l" rtl="0">
              <a:lnSpc>
                <a:spcPct val="80000"/>
              </a:lnSpc>
              <a:spcBef>
                <a:spcPts val="0"/>
              </a:spcBef>
              <a:spcAft>
                <a:spcPts val="0"/>
              </a:spcAft>
              <a:buClr>
                <a:srgbClr val="FFFF00"/>
              </a:buClr>
              <a:buSzPts val="2200"/>
              <a:buChar char="●"/>
            </a:pPr>
            <a:r>
              <a:rPr lang="en" sz="2200" dirty="0">
                <a:solidFill>
                  <a:srgbClr val="FFFF00"/>
                </a:solidFill>
              </a:rPr>
              <a:t>Was it just to “the Christians in Ephesus who have done the most charitable works”?</a:t>
            </a:r>
            <a:endParaRPr sz="2200" dirty="0">
              <a:solidFill>
                <a:srgbClr val="FFFF00"/>
              </a:solidFill>
            </a:endParaRPr>
          </a:p>
          <a:p>
            <a:pPr marL="457200" lvl="0" indent="-368300" algn="l" rtl="0">
              <a:lnSpc>
                <a:spcPct val="80000"/>
              </a:lnSpc>
              <a:spcBef>
                <a:spcPts val="0"/>
              </a:spcBef>
              <a:spcAft>
                <a:spcPts val="0"/>
              </a:spcAft>
              <a:buClr>
                <a:schemeClr val="dk1"/>
              </a:buClr>
              <a:buSzPts val="2200"/>
              <a:buChar char="●"/>
            </a:pPr>
            <a:r>
              <a:rPr lang="en" sz="2200" dirty="0">
                <a:solidFill>
                  <a:schemeClr val="dk1"/>
                </a:solidFill>
              </a:rPr>
              <a:t>Was it just to “the Christians in Ephesus who know the most about God’s word”?</a:t>
            </a:r>
            <a:endParaRPr sz="2200" dirty="0">
              <a:solidFill>
                <a:schemeClr val="dk1"/>
              </a:solidFill>
            </a:endParaRPr>
          </a:p>
          <a:p>
            <a:pPr marL="457200" lvl="0" indent="-368300" algn="l" rtl="0">
              <a:lnSpc>
                <a:spcPct val="80000"/>
              </a:lnSpc>
              <a:spcBef>
                <a:spcPts val="0"/>
              </a:spcBef>
              <a:spcAft>
                <a:spcPts val="0"/>
              </a:spcAft>
              <a:buClr>
                <a:srgbClr val="00FFFF"/>
              </a:buClr>
              <a:buSzPts val="2200"/>
              <a:buChar char="●"/>
            </a:pPr>
            <a:r>
              <a:rPr lang="en" sz="2200" dirty="0">
                <a:solidFill>
                  <a:srgbClr val="00FFFF"/>
                </a:solidFill>
              </a:rPr>
              <a:t>Was it just to “the Christians in Ephesus who converted the most people to the Lord”?</a:t>
            </a:r>
            <a:endParaRPr sz="2200" dirty="0">
              <a:solidFill>
                <a:srgbClr val="00FFFF"/>
              </a:solidFill>
            </a:endParaRPr>
          </a:p>
          <a:p>
            <a:pPr marL="457200" lvl="0" indent="-368300" algn="l" rtl="0">
              <a:lnSpc>
                <a:spcPct val="80000"/>
              </a:lnSpc>
              <a:spcBef>
                <a:spcPts val="0"/>
              </a:spcBef>
              <a:spcAft>
                <a:spcPts val="0"/>
              </a:spcAft>
              <a:buClr>
                <a:srgbClr val="FFFF00"/>
              </a:buClr>
              <a:buSzPts val="2200"/>
              <a:buChar char="●"/>
            </a:pPr>
            <a:r>
              <a:rPr lang="en" sz="2200" u="sng" dirty="0">
                <a:solidFill>
                  <a:srgbClr val="FFFF00"/>
                </a:solidFill>
              </a:rPr>
              <a:t>Eph.1:1-2</a:t>
            </a:r>
            <a:r>
              <a:rPr lang="en" sz="2200" dirty="0">
                <a:solidFill>
                  <a:srgbClr val="FFFF00"/>
                </a:solidFill>
              </a:rPr>
              <a:t> </a:t>
            </a:r>
            <a:r>
              <a:rPr lang="en" sz="2200" i="1" dirty="0">
                <a:solidFill>
                  <a:schemeClr val="dk1"/>
                </a:solidFill>
              </a:rPr>
              <a:t>“To the saints who are at Ephesus and who are faithful in Christ Jesus: 2 Grace to you and peace from God our Father and the Lord Jesus Christ.”</a:t>
            </a:r>
            <a:endParaRPr sz="2200" i="1" dirty="0">
              <a:solidFill>
                <a:schemeClr val="dk1"/>
              </a:solidFill>
            </a:endParaRPr>
          </a:p>
          <a:p>
            <a:pPr marL="457200" lvl="0" indent="-368300" algn="l" rtl="0">
              <a:lnSpc>
                <a:spcPct val="80000"/>
              </a:lnSpc>
              <a:spcBef>
                <a:spcPts val="0"/>
              </a:spcBef>
              <a:spcAft>
                <a:spcPts val="0"/>
              </a:spcAft>
              <a:buClr>
                <a:srgbClr val="FFFF00"/>
              </a:buClr>
              <a:buSzPts val="2200"/>
              <a:buChar char="●"/>
            </a:pPr>
            <a:r>
              <a:rPr lang="en" sz="2200" dirty="0">
                <a:solidFill>
                  <a:srgbClr val="FFFF00"/>
                </a:solidFill>
              </a:rPr>
              <a:t>Brethren, if we start to interpret the word </a:t>
            </a:r>
            <a:r>
              <a:rPr lang="en" sz="2200" i="1" dirty="0">
                <a:solidFill>
                  <a:schemeClr val="dk1"/>
                </a:solidFill>
              </a:rPr>
              <a:t>“faithful”</a:t>
            </a:r>
            <a:r>
              <a:rPr lang="en" sz="2200" dirty="0">
                <a:solidFill>
                  <a:srgbClr val="FFFF00"/>
                </a:solidFill>
              </a:rPr>
              <a:t> as “perfectly obedient so we can go to heaven”, then 1) We are preaching salvation by works, and 2) NONE of us will be saved!</a:t>
            </a:r>
            <a:endParaRPr sz="2200" dirty="0">
              <a:solidFill>
                <a:srgbClr val="FFFF00"/>
              </a:solidFill>
            </a:endParaRPr>
          </a:p>
          <a:p>
            <a:pPr marL="457200" lvl="0" indent="-368300" algn="l" rtl="0">
              <a:lnSpc>
                <a:spcPct val="80000"/>
              </a:lnSpc>
              <a:spcBef>
                <a:spcPts val="0"/>
              </a:spcBef>
              <a:spcAft>
                <a:spcPts val="0"/>
              </a:spcAft>
              <a:buClr>
                <a:srgbClr val="FFFF00"/>
              </a:buClr>
              <a:buSzPts val="2200"/>
              <a:buChar char="●"/>
            </a:pPr>
            <a:r>
              <a:rPr lang="en" sz="2200" u="sng" dirty="0">
                <a:solidFill>
                  <a:srgbClr val="FFFF00"/>
                </a:solidFill>
              </a:rPr>
              <a:t>Eph.1:7</a:t>
            </a:r>
            <a:r>
              <a:rPr lang="en" sz="2200" dirty="0">
                <a:solidFill>
                  <a:srgbClr val="FFFF00"/>
                </a:solidFill>
              </a:rPr>
              <a:t> </a:t>
            </a:r>
            <a:r>
              <a:rPr lang="en" sz="2200" i="1" dirty="0">
                <a:solidFill>
                  <a:schemeClr val="dk1"/>
                </a:solidFill>
              </a:rPr>
              <a:t>“</a:t>
            </a:r>
            <a:r>
              <a:rPr lang="en" sz="2200" i="1" u="sng" dirty="0">
                <a:solidFill>
                  <a:schemeClr val="dk1"/>
                </a:solidFill>
              </a:rPr>
              <a:t>In Him</a:t>
            </a:r>
            <a:r>
              <a:rPr lang="en" sz="2200" i="1" dirty="0">
                <a:solidFill>
                  <a:schemeClr val="dk1"/>
                </a:solidFill>
              </a:rPr>
              <a:t> we have redemption </a:t>
            </a:r>
            <a:r>
              <a:rPr lang="en" sz="2200" i="1" u="sng" dirty="0">
                <a:solidFill>
                  <a:schemeClr val="dk1"/>
                </a:solidFill>
              </a:rPr>
              <a:t>through His blood</a:t>
            </a:r>
            <a:r>
              <a:rPr lang="en" sz="2200" i="1" dirty="0">
                <a:solidFill>
                  <a:schemeClr val="dk1"/>
                </a:solidFill>
              </a:rPr>
              <a:t>, the forgiveness of our trespasses.”</a:t>
            </a:r>
            <a:r>
              <a:rPr lang="en" sz="2200" dirty="0">
                <a:solidFill>
                  <a:srgbClr val="FFFF00"/>
                </a:solidFill>
              </a:rPr>
              <a:t>  </a:t>
            </a:r>
            <a:r>
              <a:rPr lang="en" sz="2200" dirty="0">
                <a:solidFill>
                  <a:srgbClr val="00FFFF"/>
                </a:solidFill>
              </a:rPr>
              <a:t>I am saved by Christ’s blood!</a:t>
            </a:r>
            <a:endParaRPr sz="22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1">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9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140775" y="0"/>
            <a:ext cx="94071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900" b="1">
                <a:solidFill>
                  <a:srgbClr val="00FFFF"/>
                </a:solidFill>
              </a:rPr>
              <a:t>HOW DO WE VIEW GOD?</a:t>
            </a:r>
            <a:endParaRPr sz="4800" b="1">
              <a:solidFill>
                <a:srgbClr val="00FFFF"/>
              </a:solidFill>
            </a:endParaRPr>
          </a:p>
        </p:txBody>
      </p:sp>
      <p:sp>
        <p:nvSpPr>
          <p:cNvPr id="97" name="Google Shape;97;p20"/>
          <p:cNvSpPr txBox="1">
            <a:spLocks noGrp="1"/>
          </p:cNvSpPr>
          <p:nvPr>
            <p:ph type="subTitle" idx="1"/>
          </p:nvPr>
        </p:nvSpPr>
        <p:spPr>
          <a:xfrm>
            <a:off x="-140775" y="438550"/>
            <a:ext cx="9360000" cy="4704300"/>
          </a:xfrm>
          <a:prstGeom prst="rect">
            <a:avLst/>
          </a:prstGeom>
        </p:spPr>
        <p:txBody>
          <a:bodyPr spcFirstLastPara="1" wrap="square" lIns="91425" tIns="91425" rIns="91425" bIns="91425" anchor="t" anchorCtr="0">
            <a:noAutofit/>
          </a:bodyPr>
          <a:lstStyle/>
          <a:p>
            <a:pPr marL="457200" lvl="0" indent="-387350" algn="l" rtl="0">
              <a:lnSpc>
                <a:spcPct val="80000"/>
              </a:lnSpc>
              <a:spcBef>
                <a:spcPts val="0"/>
              </a:spcBef>
              <a:spcAft>
                <a:spcPts val="0"/>
              </a:spcAft>
              <a:buClr>
                <a:srgbClr val="FFFF00"/>
              </a:buClr>
              <a:buSzPts val="2500"/>
              <a:buChar char="●"/>
            </a:pPr>
            <a:r>
              <a:rPr lang="en" sz="2400" dirty="0">
                <a:solidFill>
                  <a:srgbClr val="FFFF00"/>
                </a:solidFill>
              </a:rPr>
              <a:t>How many faithful Christians out there have been made to think, even by their preachers and teachers (including me), that their salvation hangs on a thread, and that they could go to hell at any given moment?  Do we go from walking in the light to walking in darkness by one momentary mis-step?</a:t>
            </a:r>
            <a:endParaRPr sz="2400" dirty="0">
              <a:solidFill>
                <a:srgbClr val="FFFF00"/>
              </a:solidFill>
            </a:endParaRPr>
          </a:p>
          <a:p>
            <a:pPr marL="457200" lvl="0" indent="-387350" algn="l" rtl="0">
              <a:lnSpc>
                <a:spcPct val="80000"/>
              </a:lnSpc>
              <a:spcBef>
                <a:spcPts val="0"/>
              </a:spcBef>
              <a:spcAft>
                <a:spcPts val="0"/>
              </a:spcAft>
              <a:buClr>
                <a:schemeClr val="dk1"/>
              </a:buClr>
              <a:buSzPts val="2500"/>
              <a:buChar char="●"/>
            </a:pPr>
            <a:r>
              <a:rPr lang="en" sz="2400" dirty="0">
                <a:solidFill>
                  <a:schemeClr val="dk1"/>
                </a:solidFill>
              </a:rPr>
              <a:t>“Very few Christians will be saved.”</a:t>
            </a:r>
            <a:r>
              <a:rPr lang="en" sz="2400" dirty="0">
                <a:solidFill>
                  <a:srgbClr val="00FFFF"/>
                </a:solidFill>
              </a:rPr>
              <a:t>  According to whom?</a:t>
            </a:r>
            <a:endParaRPr sz="2400" dirty="0">
              <a:solidFill>
                <a:srgbClr val="00FFFF"/>
              </a:solidFill>
            </a:endParaRPr>
          </a:p>
          <a:p>
            <a:pPr marL="457200" lvl="0" indent="-387350" algn="l" rtl="0">
              <a:lnSpc>
                <a:spcPct val="80000"/>
              </a:lnSpc>
              <a:spcBef>
                <a:spcPts val="0"/>
              </a:spcBef>
              <a:spcAft>
                <a:spcPts val="0"/>
              </a:spcAft>
              <a:buClr>
                <a:schemeClr val="dk1"/>
              </a:buClr>
              <a:buSzPts val="2500"/>
              <a:buChar char="●"/>
            </a:pPr>
            <a:r>
              <a:rPr lang="en" sz="2400" dirty="0">
                <a:solidFill>
                  <a:schemeClr val="dk1"/>
                </a:solidFill>
              </a:rPr>
              <a:t>“God can’t be in the presence of sin.”</a:t>
            </a:r>
            <a:r>
              <a:rPr lang="en" sz="2400" dirty="0">
                <a:solidFill>
                  <a:srgbClr val="00FFFF"/>
                </a:solidFill>
              </a:rPr>
              <a:t>  Um, JESUS WAS!</a:t>
            </a:r>
            <a:endParaRPr sz="2400" dirty="0">
              <a:solidFill>
                <a:srgbClr val="00FFFF"/>
              </a:solidFill>
            </a:endParaRPr>
          </a:p>
          <a:p>
            <a:pPr marL="457200" lvl="0" indent="-387350" algn="l" rtl="0">
              <a:lnSpc>
                <a:spcPct val="80000"/>
              </a:lnSpc>
              <a:spcBef>
                <a:spcPts val="0"/>
              </a:spcBef>
              <a:spcAft>
                <a:spcPts val="0"/>
              </a:spcAft>
              <a:buClr>
                <a:schemeClr val="dk1"/>
              </a:buClr>
              <a:buSzPts val="2500"/>
              <a:buChar char="●"/>
            </a:pPr>
            <a:r>
              <a:rPr lang="en" sz="2400" dirty="0">
                <a:solidFill>
                  <a:schemeClr val="dk1"/>
                </a:solidFill>
              </a:rPr>
              <a:t>“God is only satisfied with our very best.”</a:t>
            </a:r>
            <a:r>
              <a:rPr lang="en" sz="2400" dirty="0">
                <a:solidFill>
                  <a:srgbClr val="00FFFF"/>
                </a:solidFill>
              </a:rPr>
              <a:t>  Who came up with this?  Where is this written to Christians?</a:t>
            </a:r>
            <a:endParaRPr sz="2400" dirty="0">
              <a:solidFill>
                <a:srgbClr val="00FFFF"/>
              </a:solidFill>
            </a:endParaRPr>
          </a:p>
          <a:p>
            <a:pPr marL="457200" lvl="0" indent="-387350" algn="l" rtl="0">
              <a:lnSpc>
                <a:spcPct val="80000"/>
              </a:lnSpc>
              <a:spcBef>
                <a:spcPts val="0"/>
              </a:spcBef>
              <a:spcAft>
                <a:spcPts val="0"/>
              </a:spcAft>
              <a:buClr>
                <a:schemeClr val="dk1"/>
              </a:buClr>
              <a:buSzPts val="2500"/>
              <a:buChar char="●"/>
            </a:pPr>
            <a:r>
              <a:rPr lang="en" sz="2400" dirty="0">
                <a:solidFill>
                  <a:schemeClr val="dk1"/>
                </a:solidFill>
              </a:rPr>
              <a:t>“You don’t get credit for trying.”</a:t>
            </a:r>
            <a:r>
              <a:rPr lang="en" sz="2400" dirty="0">
                <a:solidFill>
                  <a:srgbClr val="00FFFF"/>
                </a:solidFill>
              </a:rPr>
              <a:t>  Really?  The scriptures don’t teach this.</a:t>
            </a:r>
            <a:endParaRPr sz="2400" dirty="0">
              <a:solidFill>
                <a:srgbClr val="00FFFF"/>
              </a:solidFill>
            </a:endParaRPr>
          </a:p>
          <a:p>
            <a:pPr marL="457200" lvl="0" indent="-387350" algn="l" rtl="0">
              <a:lnSpc>
                <a:spcPct val="80000"/>
              </a:lnSpc>
              <a:spcBef>
                <a:spcPts val="0"/>
              </a:spcBef>
              <a:spcAft>
                <a:spcPts val="0"/>
              </a:spcAft>
              <a:buClr>
                <a:srgbClr val="FFFF00"/>
              </a:buClr>
              <a:buSzPts val="2500"/>
              <a:buChar char="●"/>
            </a:pPr>
            <a:r>
              <a:rPr lang="en" sz="2400" dirty="0">
                <a:solidFill>
                  <a:srgbClr val="FFFF00"/>
                </a:solidFill>
              </a:rPr>
              <a:t>Don’t get me wrong.  If you are not a Christian, you have outright rejected the will of God and you DO need to be afraid!</a:t>
            </a:r>
            <a:endParaRPr sz="2400" dirty="0">
              <a:solidFill>
                <a:srgbClr val="FFFF00"/>
              </a:solidFill>
            </a:endParaRPr>
          </a:p>
          <a:p>
            <a:pPr marL="457200" lvl="0" indent="-387350" algn="l" rtl="0">
              <a:lnSpc>
                <a:spcPct val="80000"/>
              </a:lnSpc>
              <a:spcBef>
                <a:spcPts val="0"/>
              </a:spcBef>
              <a:spcAft>
                <a:spcPts val="0"/>
              </a:spcAft>
              <a:buClr>
                <a:srgbClr val="00FFFF"/>
              </a:buClr>
              <a:buSzPts val="2500"/>
              <a:buChar char="●"/>
            </a:pPr>
            <a:r>
              <a:rPr lang="en" sz="2400" dirty="0">
                <a:solidFill>
                  <a:srgbClr val="00FFFF"/>
                </a:solidFill>
              </a:rPr>
              <a:t>But for Christians TRYING to be faithful we need to get OUT of our heads this idea that God is waiting to strike us down!</a:t>
            </a:r>
            <a:endParaRPr sz="24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140775" y="0"/>
            <a:ext cx="94071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900" b="1">
                <a:solidFill>
                  <a:srgbClr val="00FFFF"/>
                </a:solidFill>
              </a:rPr>
              <a:t>GOD KNOWS WE ARE FLESH!</a:t>
            </a:r>
            <a:endParaRPr sz="4800" b="1">
              <a:solidFill>
                <a:srgbClr val="00FFFF"/>
              </a:solidFill>
            </a:endParaRPr>
          </a:p>
        </p:txBody>
      </p:sp>
      <p:sp>
        <p:nvSpPr>
          <p:cNvPr id="103" name="Google Shape;103;p21"/>
          <p:cNvSpPr txBox="1">
            <a:spLocks noGrp="1"/>
          </p:cNvSpPr>
          <p:nvPr>
            <p:ph type="subTitle" idx="1"/>
          </p:nvPr>
        </p:nvSpPr>
        <p:spPr>
          <a:xfrm>
            <a:off x="-140600" y="439200"/>
            <a:ext cx="9407100" cy="4704300"/>
          </a:xfrm>
          <a:prstGeom prst="rect">
            <a:avLst/>
          </a:prstGeom>
        </p:spPr>
        <p:txBody>
          <a:bodyPr spcFirstLastPara="1" wrap="square" lIns="91425" tIns="91425" rIns="91425" bIns="91425" anchor="t" anchorCtr="0">
            <a:noAutofit/>
          </a:bodyPr>
          <a:lstStyle/>
          <a:p>
            <a:pPr marL="457200" lvl="0" indent="-361950" algn="l" rtl="0">
              <a:lnSpc>
                <a:spcPct val="80000"/>
              </a:lnSpc>
              <a:spcBef>
                <a:spcPts val="0"/>
              </a:spcBef>
              <a:spcAft>
                <a:spcPts val="0"/>
              </a:spcAft>
              <a:buClr>
                <a:srgbClr val="FFFF00"/>
              </a:buClr>
              <a:buSzPts val="2100"/>
              <a:buChar char="●"/>
            </a:pPr>
            <a:r>
              <a:rPr lang="en" sz="2100" u="sng">
                <a:solidFill>
                  <a:srgbClr val="FFFF00"/>
                </a:solidFill>
              </a:rPr>
              <a:t>Ps.78:34-39</a:t>
            </a:r>
            <a:r>
              <a:rPr lang="en" sz="2100">
                <a:solidFill>
                  <a:srgbClr val="FFFF00"/>
                </a:solidFill>
              </a:rPr>
              <a:t> </a:t>
            </a:r>
            <a:r>
              <a:rPr lang="en" sz="2100" i="1">
                <a:solidFill>
                  <a:schemeClr val="dk1"/>
                </a:solidFill>
              </a:rPr>
              <a:t>“When He killed them, then they sought Him, and returned and searched diligently for God; 35 And they remembered that God was their rock, and the Most High God their Redeemer. 36 But they deceived Him with their mouth and lied to Him with their tongue. 37 For their heart was not steadfast toward Him, nor were they faithful in His covenant. 38 But He, being compassionate, forgave their iniquity and did not destroy them; and often He restrained His anger and did not arouse all His wrath. 39 Thus He remembered that they were but flesh, a wind that passes and does not return.”</a:t>
            </a:r>
            <a:endParaRPr sz="2100" i="1">
              <a:solidFill>
                <a:schemeClr val="dk1"/>
              </a:solidFill>
            </a:endParaRPr>
          </a:p>
          <a:p>
            <a:pPr marL="457200" lvl="0" indent="-361950" algn="l" rtl="0">
              <a:lnSpc>
                <a:spcPct val="80000"/>
              </a:lnSpc>
              <a:spcBef>
                <a:spcPts val="0"/>
              </a:spcBef>
              <a:spcAft>
                <a:spcPts val="0"/>
              </a:spcAft>
              <a:buClr>
                <a:srgbClr val="FFFF00"/>
              </a:buClr>
              <a:buSzPts val="2100"/>
              <a:buChar char="●"/>
            </a:pPr>
            <a:r>
              <a:rPr lang="en" sz="2100" u="sng">
                <a:solidFill>
                  <a:srgbClr val="FFFF00"/>
                </a:solidFill>
              </a:rPr>
              <a:t>Ps.103:8-14</a:t>
            </a:r>
            <a:r>
              <a:rPr lang="en" sz="2100">
                <a:solidFill>
                  <a:srgbClr val="FFFF00"/>
                </a:solidFill>
              </a:rPr>
              <a:t> </a:t>
            </a:r>
            <a:r>
              <a:rPr lang="en" sz="2100" i="1">
                <a:solidFill>
                  <a:schemeClr val="dk1"/>
                </a:solidFill>
              </a:rPr>
              <a:t>“The Lord is compassionate and gracious, slow to anger and abounding in lovingkindness. 9 He will not always strive with us, nor will He keep His anger forever. 10 He has not dealt with us according to our sins, nor rewarded us according to our iniquities. 11 For as high as the heavens are above the earth, so great is His lovingkindness toward those who fear Him. 12 As far as the east is from the west, so far has He removed our transgressions from us. 13 Just as a father has compassion on his children, so the Lord has compassion on those who fear Him. 14 For He Himself knows our frame; He is mindful that we are but dust.”</a:t>
            </a:r>
            <a:endParaRPr sz="21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2525</Words>
  <Application>Microsoft Office PowerPoint</Application>
  <PresentationFormat>On-screen Show (16:9)</PresentationFormat>
  <Paragraphs>106</Paragraphs>
  <Slides>12</Slides>
  <Notes>12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12</vt:i4>
      </vt:variant>
    </vt:vector>
  </HeadingPairs>
  <TitlesOfParts>
    <vt:vector size="14" baseType="lpstr">
      <vt:lpstr>Arial</vt:lpstr>
      <vt:lpstr>Simple Dark</vt:lpstr>
      <vt:lpstr>HOW GOD VIEW US</vt:lpstr>
      <vt:lpstr>A NEEDED REMINDER</vt:lpstr>
      <vt:lpstr>HOW WE VIEW OUR “TASK”</vt:lpstr>
      <vt:lpstr>HOW DOES GOD VIEW US?</vt:lpstr>
      <vt:lpstr>HOW DOES GOD VIEW US? - 2 </vt:lpstr>
      <vt:lpstr>HOW DOES GOD VIEW US? - 3 </vt:lpstr>
      <vt:lpstr>ARE YOU SAVED OR NOT?! </vt:lpstr>
      <vt:lpstr>HOW DO WE VIEW GOD?</vt:lpstr>
      <vt:lpstr>GOD KNOWS WE ARE FLESH!</vt:lpstr>
      <vt:lpstr>GOD WAS FLESH!</vt:lpstr>
      <vt:lpstr>BROTHER, ARE YOU TRYING?</vt:lpstr>
      <vt:lpstr>GOD’S OUTSTRETCHED HAND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GOD VIEW US</dc:title>
  <dc:creator>Eric Bridge</dc:creator>
  <cp:lastModifiedBy>Eric Bridge</cp:lastModifiedBy>
  <cp:revision>1</cp:revision>
  <dcterms:modified xsi:type="dcterms:W3CDTF">2024-01-28T07:31:51Z</dcterms:modified>
</cp:coreProperties>
</file>