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7386" autoAdjust="0"/>
  </p:normalViewPr>
  <p:slideViewPr>
    <p:cSldViewPr snapToGrid="0">
      <p:cViewPr varScale="1">
        <p:scale>
          <a:sx n="210" d="100"/>
          <a:sy n="210" d="100"/>
        </p:scale>
        <p:origin x="4014" y="1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712ce40a6_0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a712ce40a6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a712ce40a6_0_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a712ce40a6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a712ce40a6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a712ce40a6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a712ce40a6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712ce40a6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a712ce40a6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a712ce40a6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a712ce40a6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a712ce40a6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a712ce40a6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a712ce40a6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a712ce40a6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a712ce40a6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a712ce40a6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a712ce40a6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a712ce40a6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a712ce40a6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a712ce40a6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a712ce40a6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88150" y="0"/>
            <a:ext cx="95289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b="1">
                <a:solidFill>
                  <a:srgbClr val="00FFFF"/>
                </a:solidFill>
              </a:rPr>
              <a:t>WHERE IS “ISRAEL”? - PART 2</a:t>
            </a:r>
            <a:endParaRPr sz="4800" b="1">
              <a:solidFill>
                <a:srgbClr val="00FFFF"/>
              </a:solidFill>
            </a:endParaRPr>
          </a:p>
        </p:txBody>
      </p:sp>
      <p:sp>
        <p:nvSpPr>
          <p:cNvPr id="55" name="Google Shape;55;p13"/>
          <p:cNvSpPr txBox="1">
            <a:spLocks noGrp="1"/>
          </p:cNvSpPr>
          <p:nvPr>
            <p:ph type="subTitle" idx="1"/>
          </p:nvPr>
        </p:nvSpPr>
        <p:spPr>
          <a:xfrm>
            <a:off x="-79850" y="496800"/>
            <a:ext cx="9292200" cy="46467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2050" u="sng" dirty="0">
                <a:solidFill>
                  <a:srgbClr val="FFFF00"/>
                </a:solidFill>
              </a:rPr>
              <a:t>Deut.18:18-19</a:t>
            </a:r>
            <a:r>
              <a:rPr lang="en" sz="2050" dirty="0">
                <a:solidFill>
                  <a:schemeClr val="dk1"/>
                </a:solidFill>
              </a:rPr>
              <a:t> </a:t>
            </a:r>
            <a:r>
              <a:rPr lang="en" sz="2050" dirty="0">
                <a:solidFill>
                  <a:srgbClr val="00FFFF"/>
                </a:solidFill>
              </a:rPr>
              <a:t>(NKJV)</a:t>
            </a:r>
            <a:r>
              <a:rPr lang="en" sz="2050" dirty="0">
                <a:solidFill>
                  <a:schemeClr val="dk1"/>
                </a:solidFill>
              </a:rPr>
              <a:t> </a:t>
            </a:r>
            <a:r>
              <a:rPr lang="en" sz="2050" i="1" dirty="0">
                <a:solidFill>
                  <a:schemeClr val="dk1"/>
                </a:solidFill>
              </a:rPr>
              <a:t>“I will raise up for them a Prophet like you </a:t>
            </a:r>
            <a:r>
              <a:rPr lang="en" sz="2050" dirty="0">
                <a:solidFill>
                  <a:srgbClr val="00FFFF"/>
                </a:solidFill>
              </a:rPr>
              <a:t>(Moses)</a:t>
            </a:r>
            <a:r>
              <a:rPr lang="en" sz="2050" i="1" dirty="0">
                <a:solidFill>
                  <a:schemeClr val="dk1"/>
                </a:solidFill>
              </a:rPr>
              <a:t> from among their brethren, and will put My words in His mouth, and He shall speak to them all that I command Him. 19 And it shall be that </a:t>
            </a:r>
            <a:r>
              <a:rPr lang="en" sz="2050" i="1" u="sng" dirty="0">
                <a:solidFill>
                  <a:schemeClr val="dk1"/>
                </a:solidFill>
              </a:rPr>
              <a:t>whoever will not hear My words, which He speaks in My name, I will require it of him</a:t>
            </a:r>
            <a:r>
              <a:rPr lang="en" sz="2050" i="1" dirty="0">
                <a:solidFill>
                  <a:schemeClr val="dk1"/>
                </a:solidFill>
              </a:rPr>
              <a:t>.”  </a:t>
            </a:r>
            <a:endParaRPr sz="2050" dirty="0">
              <a:solidFill>
                <a:srgbClr val="00FFFF"/>
              </a:solidFill>
            </a:endParaRPr>
          </a:p>
          <a:p>
            <a:pPr marL="457200" lvl="0" indent="-358775" algn="l" rtl="0">
              <a:lnSpc>
                <a:spcPct val="90000"/>
              </a:lnSpc>
              <a:spcBef>
                <a:spcPts val="0"/>
              </a:spcBef>
              <a:spcAft>
                <a:spcPts val="0"/>
              </a:spcAft>
              <a:buClr>
                <a:srgbClr val="FFFF00"/>
              </a:buClr>
              <a:buSzPts val="2050"/>
              <a:buChar char="●"/>
            </a:pPr>
            <a:r>
              <a:rPr lang="en" sz="2050" dirty="0">
                <a:solidFill>
                  <a:srgbClr val="FFFF00"/>
                </a:solidFill>
              </a:rPr>
              <a:t>Reviewing Part One …</a:t>
            </a:r>
            <a:endParaRPr sz="2050" dirty="0">
              <a:solidFill>
                <a:srgbClr val="FFFF00"/>
              </a:solidFill>
            </a:endParaRPr>
          </a:p>
          <a:p>
            <a:pPr marL="457200" lvl="0" indent="-358775" algn="l" rtl="0">
              <a:lnSpc>
                <a:spcPct val="90000"/>
              </a:lnSpc>
              <a:spcBef>
                <a:spcPts val="0"/>
              </a:spcBef>
              <a:spcAft>
                <a:spcPts val="0"/>
              </a:spcAft>
              <a:buClr>
                <a:srgbClr val="00FFFF"/>
              </a:buClr>
              <a:buSzPts val="2050"/>
              <a:buAutoNum type="arabicPeriod"/>
            </a:pPr>
            <a:r>
              <a:rPr lang="en" sz="2050" dirty="0">
                <a:solidFill>
                  <a:srgbClr val="00FFFF"/>
                </a:solidFill>
              </a:rPr>
              <a:t>God made promises to Abraham regarding a land, a nation, and an eventual blessing that would encompass all families on earth.</a:t>
            </a:r>
            <a:endParaRPr sz="2050" dirty="0">
              <a:solidFill>
                <a:srgbClr val="00FFFF"/>
              </a:solidFill>
            </a:endParaRPr>
          </a:p>
          <a:p>
            <a:pPr marL="457200" lvl="0" indent="-358775" algn="l" rtl="0">
              <a:lnSpc>
                <a:spcPct val="90000"/>
              </a:lnSpc>
              <a:spcBef>
                <a:spcPts val="0"/>
              </a:spcBef>
              <a:spcAft>
                <a:spcPts val="0"/>
              </a:spcAft>
              <a:buClr>
                <a:schemeClr val="dk1"/>
              </a:buClr>
              <a:buSzPts val="2050"/>
              <a:buAutoNum type="arabicPeriod"/>
            </a:pPr>
            <a:r>
              <a:rPr lang="en" sz="2050" dirty="0">
                <a:solidFill>
                  <a:schemeClr val="dk1"/>
                </a:solidFill>
              </a:rPr>
              <a:t>In Joshua, God FULFILLED the land and nation promises.</a:t>
            </a:r>
            <a:endParaRPr sz="2050" dirty="0">
              <a:solidFill>
                <a:schemeClr val="dk1"/>
              </a:solidFill>
            </a:endParaRPr>
          </a:p>
          <a:p>
            <a:pPr marL="457200" lvl="0" indent="-358775" algn="l" rtl="0">
              <a:lnSpc>
                <a:spcPct val="90000"/>
              </a:lnSpc>
              <a:spcBef>
                <a:spcPts val="0"/>
              </a:spcBef>
              <a:spcAft>
                <a:spcPts val="0"/>
              </a:spcAft>
              <a:buClr>
                <a:srgbClr val="FFFF00"/>
              </a:buClr>
              <a:buSzPts val="2050"/>
              <a:buAutoNum type="arabicPeriod"/>
            </a:pPr>
            <a:r>
              <a:rPr lang="en" sz="2050" dirty="0">
                <a:solidFill>
                  <a:srgbClr val="FFFF00"/>
                </a:solidFill>
              </a:rPr>
              <a:t>But those promises were CONDITIONAL on Israel’s obedience.</a:t>
            </a:r>
            <a:endParaRPr sz="2050" dirty="0">
              <a:solidFill>
                <a:srgbClr val="FFFF00"/>
              </a:solidFill>
            </a:endParaRPr>
          </a:p>
          <a:p>
            <a:pPr marL="457200" lvl="0" indent="-358775" algn="l" rtl="0">
              <a:lnSpc>
                <a:spcPct val="90000"/>
              </a:lnSpc>
              <a:spcBef>
                <a:spcPts val="0"/>
              </a:spcBef>
              <a:spcAft>
                <a:spcPts val="0"/>
              </a:spcAft>
              <a:buClr>
                <a:srgbClr val="00FFFF"/>
              </a:buClr>
              <a:buSzPts val="2050"/>
              <a:buAutoNum type="arabicPeriod"/>
            </a:pPr>
            <a:r>
              <a:rPr lang="en" sz="2050" dirty="0">
                <a:solidFill>
                  <a:srgbClr val="00FFFF"/>
                </a:solidFill>
              </a:rPr>
              <a:t>Israel did not obey, breaking the terms of their covenant with God.</a:t>
            </a:r>
            <a:endParaRPr sz="2050" dirty="0">
              <a:solidFill>
                <a:srgbClr val="00FFFF"/>
              </a:solidFill>
            </a:endParaRPr>
          </a:p>
          <a:p>
            <a:pPr marL="457200" lvl="0" indent="-358775" algn="l" rtl="0">
              <a:lnSpc>
                <a:spcPct val="90000"/>
              </a:lnSpc>
              <a:spcBef>
                <a:spcPts val="0"/>
              </a:spcBef>
              <a:spcAft>
                <a:spcPts val="0"/>
              </a:spcAft>
              <a:buClr>
                <a:schemeClr val="dk1"/>
              </a:buClr>
              <a:buSzPts val="2050"/>
              <a:buAutoNum type="arabicPeriod"/>
            </a:pPr>
            <a:r>
              <a:rPr lang="en" sz="2050" dirty="0">
                <a:solidFill>
                  <a:schemeClr val="dk1"/>
                </a:solidFill>
              </a:rPr>
              <a:t>God TOOK AWAY their land and their nation, and gave it into the hand of Nebuchadnezzar, king of Babylon.</a:t>
            </a:r>
            <a:endParaRPr sz="2050" dirty="0">
              <a:solidFill>
                <a:schemeClr val="dk1"/>
              </a:solidFill>
            </a:endParaRPr>
          </a:p>
          <a:p>
            <a:pPr marL="457200" lvl="0" indent="-358775" algn="l" rtl="0">
              <a:lnSpc>
                <a:spcPct val="90000"/>
              </a:lnSpc>
              <a:spcBef>
                <a:spcPts val="0"/>
              </a:spcBef>
              <a:spcAft>
                <a:spcPts val="0"/>
              </a:spcAft>
              <a:buClr>
                <a:srgbClr val="FFFF00"/>
              </a:buClr>
              <a:buSzPts val="2050"/>
              <a:buAutoNum type="arabicPeriod"/>
            </a:pPr>
            <a:r>
              <a:rPr lang="en" sz="2050" dirty="0">
                <a:solidFill>
                  <a:srgbClr val="FFFF00"/>
                </a:solidFill>
              </a:rPr>
              <a:t>70 years later, a small remnant returns to Judah and rebuilds Jerusalem, their temple, their walls, but they are still under the rule of foreign kings.</a:t>
            </a:r>
            <a:endParaRPr sz="2050" dirty="0">
              <a:solidFill>
                <a:srgbClr val="FFFF00"/>
              </a:solidFill>
            </a:endParaRPr>
          </a:p>
          <a:p>
            <a:pPr marL="457200" lvl="0" indent="-358775" algn="l" rtl="0">
              <a:lnSpc>
                <a:spcPct val="90000"/>
              </a:lnSpc>
              <a:spcBef>
                <a:spcPts val="0"/>
              </a:spcBef>
              <a:spcAft>
                <a:spcPts val="0"/>
              </a:spcAft>
              <a:buClr>
                <a:srgbClr val="00FFFF"/>
              </a:buClr>
              <a:buSzPts val="2050"/>
              <a:buAutoNum type="arabicPeriod"/>
            </a:pPr>
            <a:r>
              <a:rPr lang="en" sz="2050" dirty="0">
                <a:solidFill>
                  <a:srgbClr val="00FFFF"/>
                </a:solidFill>
              </a:rPr>
              <a:t>This will continue to be the case for the next 500 years, as they await that “blessing” promise - their coming “deliverer”.</a:t>
            </a:r>
            <a:endParaRPr sz="2050" dirty="0">
              <a:solidFill>
                <a:srgbClr val="00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88150" y="0"/>
            <a:ext cx="9528900" cy="46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WHO WAS </a:t>
            </a:r>
            <a:r>
              <a:rPr lang="en" sz="5000" b="1" u="sng">
                <a:solidFill>
                  <a:srgbClr val="00FFFF"/>
                </a:solidFill>
              </a:rPr>
              <a:t>ALWAYS</a:t>
            </a:r>
            <a:r>
              <a:rPr lang="en" sz="5000" b="1">
                <a:solidFill>
                  <a:srgbClr val="00FFFF"/>
                </a:solidFill>
              </a:rPr>
              <a:t> ISRAEL?</a:t>
            </a:r>
            <a:endParaRPr sz="5000" b="1">
              <a:solidFill>
                <a:srgbClr val="00FFFF"/>
              </a:solidFill>
            </a:endParaRPr>
          </a:p>
        </p:txBody>
      </p:sp>
      <p:sp>
        <p:nvSpPr>
          <p:cNvPr id="109" name="Google Shape;109;p22"/>
          <p:cNvSpPr txBox="1">
            <a:spLocks noGrp="1"/>
          </p:cNvSpPr>
          <p:nvPr>
            <p:ph type="subTitle" idx="1"/>
          </p:nvPr>
        </p:nvSpPr>
        <p:spPr>
          <a:xfrm>
            <a:off x="-188150" y="420950"/>
            <a:ext cx="9366900" cy="4722000"/>
          </a:xfrm>
          <a:prstGeom prst="rect">
            <a:avLst/>
          </a:prstGeom>
        </p:spPr>
        <p:txBody>
          <a:bodyPr spcFirstLastPara="1" wrap="square" lIns="91425" tIns="91425" rIns="91425" bIns="91425" anchor="t" anchorCtr="0">
            <a:noAutofit/>
          </a:bodyPr>
          <a:lstStyle/>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Rom.2:28-29</a:t>
            </a:r>
            <a:r>
              <a:rPr lang="en" sz="2100">
                <a:solidFill>
                  <a:schemeClr val="dk1"/>
                </a:solidFill>
              </a:rPr>
              <a:t> </a:t>
            </a:r>
            <a:r>
              <a:rPr lang="en" sz="2100" i="1">
                <a:solidFill>
                  <a:schemeClr val="dk1"/>
                </a:solidFill>
              </a:rPr>
              <a:t>“For he is not a Jew who is one outwardly, nor is circumcision that which is outward in the flesh; 29 </a:t>
            </a:r>
            <a:r>
              <a:rPr lang="en" sz="2100" i="1" u="sng">
                <a:solidFill>
                  <a:schemeClr val="dk1"/>
                </a:solidFill>
              </a:rPr>
              <a:t>but he is a Jew who is one inwardly; and circumcision is that of the heart</a:t>
            </a:r>
            <a:r>
              <a:rPr lang="en" sz="2100" i="1">
                <a:solidFill>
                  <a:schemeClr val="dk1"/>
                </a:solidFill>
              </a:rPr>
              <a:t>, in the Spirit, not in the letter; whose praise is not from men but from God.”</a:t>
            </a:r>
            <a:endParaRPr sz="2100" i="1">
              <a:solidFill>
                <a:schemeClr val="dk1"/>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Rom.4:11-13</a:t>
            </a:r>
            <a:r>
              <a:rPr lang="en" sz="2100">
                <a:solidFill>
                  <a:schemeClr val="dk1"/>
                </a:solidFill>
              </a:rPr>
              <a:t> </a:t>
            </a:r>
            <a:r>
              <a:rPr lang="en" sz="2100" i="1">
                <a:solidFill>
                  <a:schemeClr val="dk1"/>
                </a:solidFill>
              </a:rPr>
              <a:t>“And he received the sign of circumcision, a seal of the righteousness of the faith which he had while still uncircumcised, </a:t>
            </a:r>
            <a:r>
              <a:rPr lang="en" sz="2100" i="1" u="sng">
                <a:solidFill>
                  <a:schemeClr val="dk1"/>
                </a:solidFill>
              </a:rPr>
              <a:t>that he might be the father of all those who believe, though they are uncircumcised, that righteousness might be imputed to them also</a:t>
            </a:r>
            <a:r>
              <a:rPr lang="en" sz="2100" i="1">
                <a:solidFill>
                  <a:schemeClr val="dk1"/>
                </a:solidFill>
              </a:rPr>
              <a:t>, 12 and the father of circumcision to those who not only are of the circumcision, but </a:t>
            </a:r>
            <a:r>
              <a:rPr lang="en" sz="2100" i="1" u="sng">
                <a:solidFill>
                  <a:schemeClr val="dk1"/>
                </a:solidFill>
              </a:rPr>
              <a:t>who also walk in the steps of the faith which our father Abraham had while still uncircumcised</a:t>
            </a:r>
            <a:r>
              <a:rPr lang="en" sz="2100" i="1">
                <a:solidFill>
                  <a:schemeClr val="dk1"/>
                </a:solidFill>
              </a:rPr>
              <a:t>.”</a:t>
            </a:r>
            <a:endParaRPr sz="2100" i="1">
              <a:solidFill>
                <a:schemeClr val="dk1"/>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Rom.9:6-8</a:t>
            </a:r>
            <a:r>
              <a:rPr lang="en" sz="2100">
                <a:solidFill>
                  <a:schemeClr val="dk1"/>
                </a:solidFill>
              </a:rPr>
              <a:t> </a:t>
            </a:r>
            <a:r>
              <a:rPr lang="en" sz="2100" i="1">
                <a:solidFill>
                  <a:schemeClr val="dk1"/>
                </a:solidFill>
              </a:rPr>
              <a:t>“But it is not that the word of God has taken no effect. </a:t>
            </a:r>
            <a:r>
              <a:rPr lang="en" sz="2100" i="1" u="sng">
                <a:solidFill>
                  <a:srgbClr val="00FFFF"/>
                </a:solidFill>
              </a:rPr>
              <a:t>For they are not all Israel who are of Israel, 7 nor are they all children because they are the seed of Abraham</a:t>
            </a:r>
            <a:r>
              <a:rPr lang="en" sz="2100" i="1">
                <a:solidFill>
                  <a:schemeClr val="dk1"/>
                </a:solidFill>
              </a:rPr>
              <a:t>; but, “In Isaac your seed shall be called.” 8 That is, those who are the children of the flesh, these are not the children of God; </a:t>
            </a:r>
            <a:r>
              <a:rPr lang="en" sz="2100" i="1" u="sng">
                <a:solidFill>
                  <a:schemeClr val="dk1"/>
                </a:solidFill>
              </a:rPr>
              <a:t>but the children of the promise are counted as the seed</a:t>
            </a:r>
            <a:r>
              <a:rPr lang="en" sz="2100" i="1">
                <a:solidFill>
                  <a:schemeClr val="dk1"/>
                </a:solidFill>
              </a:rPr>
              <a:t>.”</a:t>
            </a:r>
            <a:endParaRPr sz="21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88150" y="0"/>
            <a:ext cx="9528900" cy="46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PUTTING IT ALL TOGETHER</a:t>
            </a:r>
            <a:endParaRPr sz="5000" b="1">
              <a:solidFill>
                <a:srgbClr val="00FFFF"/>
              </a:solidFill>
            </a:endParaRPr>
          </a:p>
        </p:txBody>
      </p:sp>
      <p:sp>
        <p:nvSpPr>
          <p:cNvPr id="115" name="Google Shape;115;p23"/>
          <p:cNvSpPr txBox="1">
            <a:spLocks noGrp="1"/>
          </p:cNvSpPr>
          <p:nvPr>
            <p:ph type="subTitle" idx="1"/>
          </p:nvPr>
        </p:nvSpPr>
        <p:spPr>
          <a:xfrm>
            <a:off x="-46025" y="354625"/>
            <a:ext cx="9251400" cy="47883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1900" u="sng">
                <a:solidFill>
                  <a:srgbClr val="FFFF00"/>
                </a:solidFill>
              </a:rPr>
              <a:t>Rom.11:17-26</a:t>
            </a:r>
            <a:r>
              <a:rPr lang="en" sz="1900" i="1">
                <a:solidFill>
                  <a:schemeClr val="dk1"/>
                </a:solidFill>
              </a:rPr>
              <a:t> “And if </a:t>
            </a:r>
            <a:r>
              <a:rPr lang="en" sz="1900" i="1" u="sng">
                <a:solidFill>
                  <a:schemeClr val="dk1"/>
                </a:solidFill>
              </a:rPr>
              <a:t>some of the branches were broken off, and you, being a wild olive tree, were grafted in among them</a:t>
            </a:r>
            <a:r>
              <a:rPr lang="en" sz="1900" i="1">
                <a:solidFill>
                  <a:schemeClr val="dk1"/>
                </a:solidFill>
              </a:rPr>
              <a:t>, and with them became a partaker of the root and fatness of the olive tree, 18 do not boast against the branches. But if you do boast, remember that you do not support the root, but the root supports you. 19 You will say then, “Branches were broken off that I might be grafted in.” 20 Well said. </a:t>
            </a:r>
            <a:r>
              <a:rPr lang="en" sz="1900" i="1" u="sng">
                <a:solidFill>
                  <a:schemeClr val="dk1"/>
                </a:solidFill>
              </a:rPr>
              <a:t>Because of unbelief they were broken off</a:t>
            </a:r>
            <a:r>
              <a:rPr lang="en" sz="1900" i="1">
                <a:solidFill>
                  <a:schemeClr val="dk1"/>
                </a:solidFill>
              </a:rPr>
              <a:t>, and you stand by faith. Do not be haughty, but fear. 21 </a:t>
            </a:r>
            <a:r>
              <a:rPr lang="en" sz="1900" i="1" u="sng">
                <a:solidFill>
                  <a:schemeClr val="dk1"/>
                </a:solidFill>
              </a:rPr>
              <a:t>For if God did not spare the natural branches, He may not spare you either</a:t>
            </a:r>
            <a:r>
              <a:rPr lang="en" sz="1900" i="1">
                <a:solidFill>
                  <a:schemeClr val="dk1"/>
                </a:solidFill>
              </a:rPr>
              <a:t>. 22 Therefore consider the goodness and severity of God: on those who fell, severity; but toward you, goodness, </a:t>
            </a:r>
            <a:r>
              <a:rPr lang="en" sz="1900" i="1" u="sng">
                <a:solidFill>
                  <a:schemeClr val="dk1"/>
                </a:solidFill>
              </a:rPr>
              <a:t>if you continue in His goodness. Otherwise you also will be cut off</a:t>
            </a:r>
            <a:r>
              <a:rPr lang="en" sz="1900" i="1">
                <a:solidFill>
                  <a:schemeClr val="dk1"/>
                </a:solidFill>
              </a:rPr>
              <a:t>. 23 </a:t>
            </a:r>
            <a:r>
              <a:rPr lang="en" sz="1900" i="1" u="sng">
                <a:solidFill>
                  <a:schemeClr val="dk1"/>
                </a:solidFill>
              </a:rPr>
              <a:t>And they also, if they do not continue in unbelief, will be grafted in, for God is able to graft them in again</a:t>
            </a:r>
            <a:r>
              <a:rPr lang="en" sz="1900" i="1">
                <a:solidFill>
                  <a:schemeClr val="dk1"/>
                </a:solidFill>
              </a:rPr>
              <a:t>. 24 For if you were cut out of the olive tree which is wild by nature, and were grafted contrary to nature into a cultivated olive tree, how much more will these, who are natural branches, be grafted into their own olive tree? 25 For I do not desire, brethren, that you should be ignorant of this mystery, lest you should be wise in your own opinion, that blindness in part has happened to Israel </a:t>
            </a:r>
            <a:r>
              <a:rPr lang="en" sz="1900" i="1" u="sng">
                <a:solidFill>
                  <a:schemeClr val="dk1"/>
                </a:solidFill>
              </a:rPr>
              <a:t>until the fullness of the Gentiles has come in</a:t>
            </a:r>
            <a:r>
              <a:rPr lang="en" sz="1900" i="1">
                <a:solidFill>
                  <a:schemeClr val="dk1"/>
                </a:solidFill>
              </a:rPr>
              <a:t>. 26 </a:t>
            </a:r>
            <a:r>
              <a:rPr lang="en" sz="1900" i="1" u="sng">
                <a:solidFill>
                  <a:srgbClr val="00FFFF"/>
                </a:solidFill>
              </a:rPr>
              <a:t>And so all Israel will be saved</a:t>
            </a:r>
            <a:r>
              <a:rPr lang="en" sz="1900" i="1">
                <a:solidFill>
                  <a:srgbClr val="00FFFF"/>
                </a:solidFill>
              </a:rPr>
              <a:t>,</a:t>
            </a:r>
            <a:r>
              <a:rPr lang="en" sz="1900" i="1">
                <a:solidFill>
                  <a:schemeClr val="dk1"/>
                </a:solidFill>
              </a:rPr>
              <a:t> as it is written: “</a:t>
            </a:r>
            <a:r>
              <a:rPr lang="en" sz="1900" i="1" u="sng">
                <a:solidFill>
                  <a:schemeClr val="dk1"/>
                </a:solidFill>
              </a:rPr>
              <a:t>The Deliverer will come out of Zion, and He will turn away ungodliness from Jacob</a:t>
            </a:r>
            <a:r>
              <a:rPr lang="en" sz="1900" i="1">
                <a:solidFill>
                  <a:schemeClr val="dk1"/>
                </a:solidFill>
              </a:rPr>
              <a:t>;”  </a:t>
            </a:r>
            <a:r>
              <a:rPr lang="en" sz="1900">
                <a:solidFill>
                  <a:srgbClr val="FFFF00"/>
                </a:solidFill>
              </a:rPr>
              <a:t>Israel is ALL OF, and ONLY, the faithful!</a:t>
            </a:r>
            <a:endParaRPr sz="19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88150" y="0"/>
            <a:ext cx="9528900" cy="46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 “HOPE OF ISRAEL”</a:t>
            </a:r>
            <a:endParaRPr sz="5000" b="1">
              <a:solidFill>
                <a:srgbClr val="00FFFF"/>
              </a:solidFill>
            </a:endParaRPr>
          </a:p>
        </p:txBody>
      </p:sp>
      <p:sp>
        <p:nvSpPr>
          <p:cNvPr id="121" name="Google Shape;121;p24"/>
          <p:cNvSpPr txBox="1">
            <a:spLocks noGrp="1"/>
          </p:cNvSpPr>
          <p:nvPr>
            <p:ph type="subTitle" idx="1"/>
          </p:nvPr>
        </p:nvSpPr>
        <p:spPr>
          <a:xfrm>
            <a:off x="-188150" y="354625"/>
            <a:ext cx="9367200" cy="4788300"/>
          </a:xfrm>
          <a:prstGeom prst="rect">
            <a:avLst/>
          </a:prstGeom>
        </p:spPr>
        <p:txBody>
          <a:bodyPr spcFirstLastPara="1" wrap="square" lIns="91425" tIns="91425" rIns="91425" bIns="91425" anchor="t" anchorCtr="0">
            <a:noAutofit/>
          </a:bodyPr>
          <a:lstStyle/>
          <a:p>
            <a:pPr marL="457200" lvl="0" indent="-361950" algn="l" rtl="0">
              <a:lnSpc>
                <a:spcPct val="90000"/>
              </a:lnSpc>
              <a:spcBef>
                <a:spcPts val="0"/>
              </a:spcBef>
              <a:spcAft>
                <a:spcPts val="0"/>
              </a:spcAft>
              <a:buClr>
                <a:srgbClr val="FFFF00"/>
              </a:buClr>
              <a:buSzPts val="2100"/>
              <a:buChar char="●"/>
            </a:pPr>
            <a:r>
              <a:rPr lang="en" sz="2100">
                <a:solidFill>
                  <a:srgbClr val="FFFF00"/>
                </a:solidFill>
              </a:rPr>
              <a:t>It is only natural to have questions today about Israel - even the apostles did not fully understand before they received the Holy Spirit.</a:t>
            </a:r>
            <a:endParaRPr sz="2100">
              <a:solidFill>
                <a:srgbClr val="FFFF00"/>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Acts 1:6-7</a:t>
            </a:r>
            <a:r>
              <a:rPr lang="en" sz="2100">
                <a:solidFill>
                  <a:schemeClr val="dk1"/>
                </a:solidFill>
              </a:rPr>
              <a:t> </a:t>
            </a:r>
            <a:r>
              <a:rPr lang="en" sz="2100" i="1">
                <a:solidFill>
                  <a:schemeClr val="dk1"/>
                </a:solidFill>
              </a:rPr>
              <a:t>“Therefore, when they had come together, they asked Him, saying, “</a:t>
            </a:r>
            <a:r>
              <a:rPr lang="en" sz="2100" i="1" u="sng">
                <a:solidFill>
                  <a:schemeClr val="dk1"/>
                </a:solidFill>
              </a:rPr>
              <a:t>Lord, will You at this time restore the kingdom to Israel</a:t>
            </a:r>
            <a:r>
              <a:rPr lang="en" sz="2100" i="1">
                <a:solidFill>
                  <a:schemeClr val="dk1"/>
                </a:solidFill>
              </a:rPr>
              <a:t>?” 7 And He said to them, “It is not for you to know times or seasons which the Father has put in His own authority.”</a:t>
            </a:r>
            <a:endParaRPr sz="2100" i="1">
              <a:solidFill>
                <a:schemeClr val="dk1"/>
              </a:solidFill>
            </a:endParaRPr>
          </a:p>
          <a:p>
            <a:pPr marL="457200" lvl="0" indent="-361950" algn="l" rtl="0">
              <a:lnSpc>
                <a:spcPct val="90000"/>
              </a:lnSpc>
              <a:spcBef>
                <a:spcPts val="0"/>
              </a:spcBef>
              <a:spcAft>
                <a:spcPts val="0"/>
              </a:spcAft>
              <a:buClr>
                <a:srgbClr val="00FFFF"/>
              </a:buClr>
              <a:buSzPts val="2100"/>
              <a:buChar char="●"/>
            </a:pPr>
            <a:r>
              <a:rPr lang="en" sz="2100">
                <a:solidFill>
                  <a:srgbClr val="00FFFF"/>
                </a:solidFill>
              </a:rPr>
              <a:t>But the ONLY hope for any physical Jew or Gentile today is Jesus Christ!</a:t>
            </a:r>
            <a:endParaRPr sz="2100">
              <a:solidFill>
                <a:srgbClr val="00FFFF"/>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Jn.14:6</a:t>
            </a:r>
            <a:r>
              <a:rPr lang="en" sz="2100">
                <a:solidFill>
                  <a:schemeClr val="dk1"/>
                </a:solidFill>
              </a:rPr>
              <a:t> </a:t>
            </a:r>
            <a:r>
              <a:rPr lang="en" sz="2100" i="1">
                <a:solidFill>
                  <a:schemeClr val="dk1"/>
                </a:solidFill>
              </a:rPr>
              <a:t>“Jesus said to him, “I am the way, the truth, and the life. </a:t>
            </a:r>
            <a:r>
              <a:rPr lang="en" sz="2100" i="1" u="sng">
                <a:solidFill>
                  <a:schemeClr val="dk1"/>
                </a:solidFill>
              </a:rPr>
              <a:t>No one</a:t>
            </a:r>
            <a:r>
              <a:rPr lang="en" sz="2100" i="1">
                <a:solidFill>
                  <a:schemeClr val="dk1"/>
                </a:solidFill>
              </a:rPr>
              <a:t> comes to the Father </a:t>
            </a:r>
            <a:r>
              <a:rPr lang="en" sz="2100" i="1" u="sng">
                <a:solidFill>
                  <a:schemeClr val="dk1"/>
                </a:solidFill>
              </a:rPr>
              <a:t>except through Me</a:t>
            </a:r>
            <a:r>
              <a:rPr lang="en" sz="2100" i="1">
                <a:solidFill>
                  <a:schemeClr val="dk1"/>
                </a:solidFill>
              </a:rPr>
              <a:t>.”</a:t>
            </a:r>
            <a:endParaRPr sz="2100" i="1">
              <a:solidFill>
                <a:schemeClr val="dk1"/>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Acts 4:10-12</a:t>
            </a:r>
            <a:r>
              <a:rPr lang="en" sz="2100">
                <a:solidFill>
                  <a:schemeClr val="dk1"/>
                </a:solidFill>
              </a:rPr>
              <a:t> </a:t>
            </a:r>
            <a:r>
              <a:rPr lang="en" sz="2100" i="1">
                <a:solidFill>
                  <a:schemeClr val="dk1"/>
                </a:solidFill>
              </a:rPr>
              <a:t>“let it be known to you all, and to all the people of Israel, that </a:t>
            </a:r>
            <a:r>
              <a:rPr lang="en" sz="2100" i="1" u="sng">
                <a:solidFill>
                  <a:schemeClr val="dk1"/>
                </a:solidFill>
              </a:rPr>
              <a:t>by the name of Jesus Christ of Nazareth</a:t>
            </a:r>
            <a:r>
              <a:rPr lang="en" sz="2100" i="1">
                <a:solidFill>
                  <a:schemeClr val="dk1"/>
                </a:solidFill>
              </a:rPr>
              <a:t>, whom you crucified, whom God raised from the dead, by Him this man stands here before you whole. 11 </a:t>
            </a:r>
            <a:r>
              <a:rPr lang="en" sz="2100" i="1" u="sng">
                <a:solidFill>
                  <a:schemeClr val="dk1"/>
                </a:solidFill>
              </a:rPr>
              <a:t>This is the ‘stone which was rejected by you builders, which has become the chief cornerstone</a:t>
            </a:r>
            <a:r>
              <a:rPr lang="en" sz="2100" i="1">
                <a:solidFill>
                  <a:schemeClr val="dk1"/>
                </a:solidFill>
              </a:rPr>
              <a:t>.’ 12 Nor is there salvation in any other, for </a:t>
            </a:r>
            <a:r>
              <a:rPr lang="en" sz="2100" i="1" u="sng">
                <a:solidFill>
                  <a:schemeClr val="dk1"/>
                </a:solidFill>
              </a:rPr>
              <a:t>there is no other name under heaven given among men by which we must be saved</a:t>
            </a:r>
            <a:r>
              <a:rPr lang="en" sz="2100" i="1">
                <a:solidFill>
                  <a:schemeClr val="dk1"/>
                </a:solidFill>
              </a:rPr>
              <a:t>.”</a:t>
            </a:r>
            <a:r>
              <a:rPr lang="en" sz="2100">
                <a:solidFill>
                  <a:schemeClr val="dk1"/>
                </a:solidFill>
              </a:rPr>
              <a:t> </a:t>
            </a:r>
            <a:r>
              <a:rPr lang="en" sz="2100">
                <a:solidFill>
                  <a:srgbClr val="00FFFF"/>
                </a:solidFill>
              </a:rPr>
              <a:t> Are YOU in the “Israel of God”?  If not, what is holding you back?</a:t>
            </a:r>
            <a:endParaRPr sz="2100">
              <a:solidFill>
                <a:srgbClr val="00FFFF"/>
              </a:solidFill>
            </a:endParaRPr>
          </a:p>
          <a:p>
            <a:pPr marL="457200" lvl="0" indent="-368300" algn="l" rtl="0">
              <a:lnSpc>
                <a:spcPct val="90000"/>
              </a:lnSpc>
              <a:spcBef>
                <a:spcPts val="0"/>
              </a:spcBef>
              <a:spcAft>
                <a:spcPts val="0"/>
              </a:spcAft>
              <a:buClr>
                <a:schemeClr val="dk1"/>
              </a:buClr>
              <a:buSzPts val="2200"/>
              <a:buChar char="●"/>
            </a:pPr>
            <a:endParaRPr sz="22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88150" y="0"/>
            <a:ext cx="9528900" cy="46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 COMING MESSIAH!</a:t>
            </a:r>
            <a:endParaRPr sz="5000" b="1">
              <a:solidFill>
                <a:srgbClr val="00FFFF"/>
              </a:solidFill>
            </a:endParaRPr>
          </a:p>
        </p:txBody>
      </p:sp>
      <p:sp>
        <p:nvSpPr>
          <p:cNvPr id="61" name="Google Shape;61;p14"/>
          <p:cNvSpPr txBox="1">
            <a:spLocks noGrp="1"/>
          </p:cNvSpPr>
          <p:nvPr>
            <p:ph type="subTitle" idx="1"/>
          </p:nvPr>
        </p:nvSpPr>
        <p:spPr>
          <a:xfrm>
            <a:off x="-161075" y="467100"/>
            <a:ext cx="9373500" cy="4676100"/>
          </a:xfrm>
          <a:prstGeom prst="rect">
            <a:avLst/>
          </a:prstGeom>
        </p:spPr>
        <p:txBody>
          <a:bodyPr spcFirstLastPara="1" wrap="square" lIns="91425" tIns="91425" rIns="91425" bIns="91425" anchor="t" anchorCtr="0">
            <a:noAutofit/>
          </a:bodyPr>
          <a:lstStyle/>
          <a:p>
            <a:pPr marL="457200" lvl="0" indent="-368300" algn="l" rtl="0">
              <a:lnSpc>
                <a:spcPct val="90000"/>
              </a:lnSpc>
              <a:spcBef>
                <a:spcPts val="0"/>
              </a:spcBef>
              <a:spcAft>
                <a:spcPts val="0"/>
              </a:spcAft>
              <a:buClr>
                <a:srgbClr val="FFFF00"/>
              </a:buClr>
              <a:buSzPts val="2200"/>
              <a:buChar char="●"/>
            </a:pPr>
            <a:r>
              <a:rPr lang="en" sz="2200" u="sng">
                <a:solidFill>
                  <a:srgbClr val="FFFF00"/>
                </a:solidFill>
              </a:rPr>
              <a:t>2 Sam.7:16</a:t>
            </a:r>
            <a:r>
              <a:rPr lang="en" sz="2200">
                <a:solidFill>
                  <a:srgbClr val="FFFF00"/>
                </a:solidFill>
              </a:rPr>
              <a:t> </a:t>
            </a:r>
            <a:r>
              <a:rPr lang="en" sz="2200" i="1">
                <a:solidFill>
                  <a:schemeClr val="dk1"/>
                </a:solidFill>
              </a:rPr>
              <a:t>“And your house and your kingdom shall be established forever before you. </a:t>
            </a:r>
            <a:r>
              <a:rPr lang="en" sz="2200" i="1" u="sng">
                <a:solidFill>
                  <a:schemeClr val="dk1"/>
                </a:solidFill>
              </a:rPr>
              <a:t>Your throne shall be established forever</a:t>
            </a:r>
            <a:r>
              <a:rPr lang="en" sz="2200" i="1">
                <a:solidFill>
                  <a:schemeClr val="dk1"/>
                </a:solidFill>
              </a:rPr>
              <a:t>.”</a:t>
            </a:r>
            <a:endParaRPr sz="2200" i="1">
              <a:solidFill>
                <a:schemeClr val="dk1"/>
              </a:solidFill>
            </a:endParaRPr>
          </a:p>
          <a:p>
            <a:pPr marL="457200" lvl="0" indent="-368300" algn="l" rtl="0">
              <a:lnSpc>
                <a:spcPct val="90000"/>
              </a:lnSpc>
              <a:spcBef>
                <a:spcPts val="0"/>
              </a:spcBef>
              <a:spcAft>
                <a:spcPts val="0"/>
              </a:spcAft>
              <a:buClr>
                <a:srgbClr val="FFFF00"/>
              </a:buClr>
              <a:buSzPts val="2200"/>
              <a:buChar char="●"/>
            </a:pPr>
            <a:r>
              <a:rPr lang="en" sz="2200" u="sng">
                <a:solidFill>
                  <a:srgbClr val="FFFF00"/>
                </a:solidFill>
              </a:rPr>
              <a:t>Is.9:6-7</a:t>
            </a:r>
            <a:r>
              <a:rPr lang="en" sz="2200">
                <a:solidFill>
                  <a:srgbClr val="FFFF00"/>
                </a:solidFill>
              </a:rPr>
              <a:t> </a:t>
            </a:r>
            <a:r>
              <a:rPr lang="en" sz="2200" i="1">
                <a:solidFill>
                  <a:schemeClr val="dk1"/>
                </a:solidFill>
              </a:rPr>
              <a:t>“For unto us a Child is born, unto us a Son is given; and </a:t>
            </a:r>
            <a:r>
              <a:rPr lang="en" sz="2200" i="1" u="sng">
                <a:solidFill>
                  <a:schemeClr val="dk1"/>
                </a:solidFill>
              </a:rPr>
              <a:t>the government will be upon His shoulder</a:t>
            </a:r>
            <a:r>
              <a:rPr lang="en" sz="2200" i="1">
                <a:solidFill>
                  <a:schemeClr val="dk1"/>
                </a:solidFill>
              </a:rPr>
              <a:t>. And His name will be called Wonderful, Counselor, Mighty God, Everlasting Father, Prince of Peace.7 </a:t>
            </a:r>
            <a:r>
              <a:rPr lang="en" sz="2200" i="1" u="sng">
                <a:solidFill>
                  <a:schemeClr val="dk1"/>
                </a:solidFill>
              </a:rPr>
              <a:t>Of the increase of His government and peace there will be no end, upon the throne of David and over His kingdom, to order it and establish it with judgment and justice from that time forward, even forever</a:t>
            </a:r>
            <a:r>
              <a:rPr lang="en" sz="2200" i="1">
                <a:solidFill>
                  <a:schemeClr val="dk1"/>
                </a:solidFill>
              </a:rPr>
              <a:t>. The zeal of the Lord of hosts will perform this.”</a:t>
            </a:r>
            <a:endParaRPr sz="2200" i="1">
              <a:solidFill>
                <a:schemeClr val="dk1"/>
              </a:solidFill>
            </a:endParaRPr>
          </a:p>
          <a:p>
            <a:pPr marL="457200" lvl="0" indent="-368300" algn="l" rtl="0">
              <a:lnSpc>
                <a:spcPct val="90000"/>
              </a:lnSpc>
              <a:spcBef>
                <a:spcPts val="0"/>
              </a:spcBef>
              <a:spcAft>
                <a:spcPts val="0"/>
              </a:spcAft>
              <a:buClr>
                <a:srgbClr val="FFFF00"/>
              </a:buClr>
              <a:buSzPts val="2200"/>
              <a:buChar char="●"/>
            </a:pPr>
            <a:r>
              <a:rPr lang="en" sz="2200" u="sng">
                <a:solidFill>
                  <a:srgbClr val="FFFF00"/>
                </a:solidFill>
              </a:rPr>
              <a:t>Dan.2:44</a:t>
            </a:r>
            <a:r>
              <a:rPr lang="en" sz="2200">
                <a:solidFill>
                  <a:srgbClr val="FFFF00"/>
                </a:solidFill>
              </a:rPr>
              <a:t> </a:t>
            </a:r>
            <a:r>
              <a:rPr lang="en" sz="2200" i="1">
                <a:solidFill>
                  <a:schemeClr val="dk1"/>
                </a:solidFill>
              </a:rPr>
              <a:t>“And in the days of these kings the God of heaven will set up a kingdom </a:t>
            </a:r>
            <a:r>
              <a:rPr lang="en" sz="2200" i="1" u="sng">
                <a:solidFill>
                  <a:schemeClr val="dk1"/>
                </a:solidFill>
              </a:rPr>
              <a:t>which shall never be destroyed</a:t>
            </a:r>
            <a:r>
              <a:rPr lang="en" sz="2200" i="1">
                <a:solidFill>
                  <a:schemeClr val="dk1"/>
                </a:solidFill>
              </a:rPr>
              <a:t>; and the kingdom shall not be left to other people; </a:t>
            </a:r>
            <a:r>
              <a:rPr lang="en" sz="2200" i="1" u="sng">
                <a:solidFill>
                  <a:schemeClr val="dk1"/>
                </a:solidFill>
              </a:rPr>
              <a:t>it shall break in pieces and consume all these kingdoms, and it shall stand forever</a:t>
            </a:r>
            <a:r>
              <a:rPr lang="en" sz="2200" i="1">
                <a:solidFill>
                  <a:schemeClr val="dk1"/>
                </a:solidFill>
              </a:rPr>
              <a:t>.”</a:t>
            </a:r>
            <a:endParaRPr sz="2200" i="1">
              <a:solidFill>
                <a:schemeClr val="dk1"/>
              </a:solidFill>
            </a:endParaRPr>
          </a:p>
          <a:p>
            <a:pPr marL="457200" lvl="0" indent="-368300" algn="l" rtl="0">
              <a:lnSpc>
                <a:spcPct val="90000"/>
              </a:lnSpc>
              <a:spcBef>
                <a:spcPts val="0"/>
              </a:spcBef>
              <a:spcAft>
                <a:spcPts val="0"/>
              </a:spcAft>
              <a:buClr>
                <a:srgbClr val="00FFFF"/>
              </a:buClr>
              <a:buSzPts val="2200"/>
              <a:buChar char="●"/>
            </a:pPr>
            <a:r>
              <a:rPr lang="en" sz="2200">
                <a:solidFill>
                  <a:srgbClr val="00FFFF"/>
                </a:solidFill>
              </a:rPr>
              <a:t>Israel is anxiously waiting for their coming King, from the line of David, who will set up an everlasting kingdom which will subdue all others.</a:t>
            </a:r>
            <a:endParaRPr sz="22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88150" y="0"/>
            <a:ext cx="9528900" cy="46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AND WHEN HE ARRIVED …</a:t>
            </a:r>
            <a:endParaRPr sz="5000" b="1">
              <a:solidFill>
                <a:srgbClr val="00FFFF"/>
              </a:solidFill>
            </a:endParaRPr>
          </a:p>
        </p:txBody>
      </p:sp>
      <p:sp>
        <p:nvSpPr>
          <p:cNvPr id="67" name="Google Shape;67;p15"/>
          <p:cNvSpPr txBox="1">
            <a:spLocks noGrp="1"/>
          </p:cNvSpPr>
          <p:nvPr>
            <p:ph type="subTitle" idx="1"/>
          </p:nvPr>
        </p:nvSpPr>
        <p:spPr>
          <a:xfrm>
            <a:off x="-161075" y="467100"/>
            <a:ext cx="9373500" cy="4676100"/>
          </a:xfrm>
          <a:prstGeom prst="rect">
            <a:avLst/>
          </a:prstGeom>
        </p:spPr>
        <p:txBody>
          <a:bodyPr spcFirstLastPara="1" wrap="square" lIns="91425" tIns="91425" rIns="91425" bIns="91425" anchor="t" anchorCtr="0">
            <a:noAutofit/>
          </a:bodyPr>
          <a:lstStyle/>
          <a:p>
            <a:pPr marL="457200" lvl="0" indent="-368300" algn="l" rtl="0">
              <a:lnSpc>
                <a:spcPct val="90000"/>
              </a:lnSpc>
              <a:spcBef>
                <a:spcPts val="0"/>
              </a:spcBef>
              <a:spcAft>
                <a:spcPts val="0"/>
              </a:spcAft>
              <a:buClr>
                <a:srgbClr val="FFFF00"/>
              </a:buClr>
              <a:buSzPts val="2200"/>
              <a:buChar char="●"/>
            </a:pPr>
            <a:r>
              <a:rPr lang="en" sz="2200" u="sng">
                <a:solidFill>
                  <a:srgbClr val="FFFF00"/>
                </a:solidFill>
              </a:rPr>
              <a:t>Lk.19:14</a:t>
            </a:r>
            <a:r>
              <a:rPr lang="en" sz="2200" i="1">
                <a:solidFill>
                  <a:schemeClr val="dk1"/>
                </a:solidFill>
              </a:rPr>
              <a:t> “But </a:t>
            </a:r>
            <a:r>
              <a:rPr lang="en" sz="2200" i="1" u="sng">
                <a:solidFill>
                  <a:schemeClr val="dk1"/>
                </a:solidFill>
              </a:rPr>
              <a:t>his citizens hated him</a:t>
            </a:r>
            <a:r>
              <a:rPr lang="en" sz="2200" i="1">
                <a:solidFill>
                  <a:schemeClr val="dk1"/>
                </a:solidFill>
              </a:rPr>
              <a:t>, and sent a delegation after him, saying, ‘</a:t>
            </a:r>
            <a:r>
              <a:rPr lang="en" sz="2200" i="1" u="sng">
                <a:solidFill>
                  <a:schemeClr val="dk1"/>
                </a:solidFill>
              </a:rPr>
              <a:t>We will not have this man to reign over us</a:t>
            </a:r>
            <a:r>
              <a:rPr lang="en" sz="2200" i="1">
                <a:solidFill>
                  <a:schemeClr val="dk1"/>
                </a:solidFill>
              </a:rPr>
              <a:t>.’”</a:t>
            </a:r>
            <a:endParaRPr sz="2200" i="1">
              <a:solidFill>
                <a:schemeClr val="dk1"/>
              </a:solidFill>
            </a:endParaRPr>
          </a:p>
          <a:p>
            <a:pPr marL="457200" lvl="0" indent="-368300" algn="l" rtl="0">
              <a:lnSpc>
                <a:spcPct val="90000"/>
              </a:lnSpc>
              <a:spcBef>
                <a:spcPts val="0"/>
              </a:spcBef>
              <a:spcAft>
                <a:spcPts val="0"/>
              </a:spcAft>
              <a:buClr>
                <a:srgbClr val="FFFF00"/>
              </a:buClr>
              <a:buSzPts val="2200"/>
              <a:buChar char="●"/>
            </a:pPr>
            <a:r>
              <a:rPr lang="en" sz="2200" u="sng">
                <a:solidFill>
                  <a:srgbClr val="FFFF00"/>
                </a:solidFill>
              </a:rPr>
              <a:t>Jn.1:10-11</a:t>
            </a:r>
            <a:r>
              <a:rPr lang="en" sz="2200">
                <a:solidFill>
                  <a:schemeClr val="dk1"/>
                </a:solidFill>
              </a:rPr>
              <a:t> </a:t>
            </a:r>
            <a:r>
              <a:rPr lang="en" sz="2200" i="1">
                <a:solidFill>
                  <a:schemeClr val="dk1"/>
                </a:solidFill>
              </a:rPr>
              <a:t>“He </a:t>
            </a:r>
            <a:r>
              <a:rPr lang="en" sz="2200">
                <a:solidFill>
                  <a:srgbClr val="00FFFF"/>
                </a:solidFill>
              </a:rPr>
              <a:t>(Jesus)</a:t>
            </a:r>
            <a:r>
              <a:rPr lang="en" sz="2200" i="1">
                <a:solidFill>
                  <a:schemeClr val="dk1"/>
                </a:solidFill>
              </a:rPr>
              <a:t> was in the world, and the world was made through Him, and the world did not know Him. 11 </a:t>
            </a:r>
            <a:r>
              <a:rPr lang="en" sz="2200" i="1" u="sng">
                <a:solidFill>
                  <a:schemeClr val="dk1"/>
                </a:solidFill>
              </a:rPr>
              <a:t>He came to His own, and His own did not receive Him</a:t>
            </a:r>
            <a:r>
              <a:rPr lang="en" sz="2200" i="1">
                <a:solidFill>
                  <a:schemeClr val="dk1"/>
                </a:solidFill>
              </a:rPr>
              <a:t>.”</a:t>
            </a:r>
            <a:endParaRPr sz="2200" i="1">
              <a:solidFill>
                <a:schemeClr val="dk1"/>
              </a:solidFill>
            </a:endParaRPr>
          </a:p>
          <a:p>
            <a:pPr marL="457200" lvl="0" indent="-368300" algn="l" rtl="0">
              <a:lnSpc>
                <a:spcPct val="90000"/>
              </a:lnSpc>
              <a:spcBef>
                <a:spcPts val="0"/>
              </a:spcBef>
              <a:spcAft>
                <a:spcPts val="0"/>
              </a:spcAft>
              <a:buClr>
                <a:srgbClr val="FFFF00"/>
              </a:buClr>
              <a:buSzPts val="2200"/>
              <a:buChar char="●"/>
            </a:pPr>
            <a:r>
              <a:rPr lang="en" sz="2200" u="sng">
                <a:solidFill>
                  <a:srgbClr val="FFFF00"/>
                </a:solidFill>
              </a:rPr>
              <a:t>Jn.5:45-46</a:t>
            </a:r>
            <a:r>
              <a:rPr lang="en" sz="2200">
                <a:solidFill>
                  <a:schemeClr val="dk1"/>
                </a:solidFill>
              </a:rPr>
              <a:t> </a:t>
            </a:r>
            <a:r>
              <a:rPr lang="en" sz="2200" i="1">
                <a:solidFill>
                  <a:schemeClr val="dk1"/>
                </a:solidFill>
              </a:rPr>
              <a:t>“Do not think that I shall accuse you to the Father; there is one who accuses you - Moses, in whom you trust. 46 </a:t>
            </a:r>
            <a:r>
              <a:rPr lang="en" sz="2200" i="1" u="sng">
                <a:solidFill>
                  <a:schemeClr val="dk1"/>
                </a:solidFill>
              </a:rPr>
              <a:t>For if you believed Moses, you would believe Me; for he wrote about Me</a:t>
            </a:r>
            <a:r>
              <a:rPr lang="en" sz="2200" i="1">
                <a:solidFill>
                  <a:schemeClr val="dk1"/>
                </a:solidFill>
              </a:rPr>
              <a:t>. 47 But if you do not believe his writings, how will you believe My words?”</a:t>
            </a:r>
            <a:endParaRPr sz="2200" i="1">
              <a:solidFill>
                <a:schemeClr val="dk1"/>
              </a:solidFill>
            </a:endParaRPr>
          </a:p>
          <a:p>
            <a:pPr marL="457200" lvl="0" indent="-368300" algn="l" rtl="0">
              <a:lnSpc>
                <a:spcPct val="90000"/>
              </a:lnSpc>
              <a:spcBef>
                <a:spcPts val="0"/>
              </a:spcBef>
              <a:spcAft>
                <a:spcPts val="0"/>
              </a:spcAft>
              <a:buClr>
                <a:srgbClr val="FFFF00"/>
              </a:buClr>
              <a:buSzPts val="2200"/>
              <a:buChar char="●"/>
            </a:pPr>
            <a:r>
              <a:rPr lang="en" sz="2200" u="sng">
                <a:solidFill>
                  <a:srgbClr val="FFFF00"/>
                </a:solidFill>
              </a:rPr>
              <a:t>Acts 7:51-53</a:t>
            </a:r>
            <a:r>
              <a:rPr lang="en" sz="2200">
                <a:solidFill>
                  <a:schemeClr val="dk1"/>
                </a:solidFill>
              </a:rPr>
              <a:t> </a:t>
            </a:r>
            <a:r>
              <a:rPr lang="en" sz="2200" i="1">
                <a:solidFill>
                  <a:schemeClr val="dk1"/>
                </a:solidFill>
              </a:rPr>
              <a:t>“You stiff-necked and uncircumcised in heart and ears! You always resist the Holy Spirit; as your fathers did, so do you. 52 Which of the prophets did your fathers not persecute? </a:t>
            </a:r>
            <a:r>
              <a:rPr lang="en" sz="2200" i="1" u="sng">
                <a:solidFill>
                  <a:schemeClr val="dk1"/>
                </a:solidFill>
              </a:rPr>
              <a:t>And they killed those who foretold the coming of the Just One, of whom YOU now have become the betrayers and murderers, 53 who have received the law by the direction of angels and have not kept it</a:t>
            </a:r>
            <a:r>
              <a:rPr lang="en" sz="2200" i="1">
                <a:solidFill>
                  <a:schemeClr val="dk1"/>
                </a:solidFill>
              </a:rPr>
              <a:t>.”</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88150" y="0"/>
            <a:ext cx="9528900" cy="46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WAS GOD SURPRISED?</a:t>
            </a:r>
            <a:endParaRPr sz="5000" b="1">
              <a:solidFill>
                <a:srgbClr val="00FFFF"/>
              </a:solidFill>
            </a:endParaRPr>
          </a:p>
        </p:txBody>
      </p:sp>
      <p:sp>
        <p:nvSpPr>
          <p:cNvPr id="73" name="Google Shape;73;p16"/>
          <p:cNvSpPr txBox="1">
            <a:spLocks noGrp="1"/>
          </p:cNvSpPr>
          <p:nvPr>
            <p:ph type="subTitle" idx="1"/>
          </p:nvPr>
        </p:nvSpPr>
        <p:spPr>
          <a:xfrm>
            <a:off x="-161075" y="467100"/>
            <a:ext cx="9373500" cy="4676100"/>
          </a:xfrm>
          <a:prstGeom prst="rect">
            <a:avLst/>
          </a:prstGeom>
        </p:spPr>
        <p:txBody>
          <a:bodyPr spcFirstLastPara="1" wrap="square" lIns="91425" tIns="91425" rIns="91425" bIns="91425" anchor="t" anchorCtr="0">
            <a:noAutofit/>
          </a:bodyPr>
          <a:lstStyle/>
          <a:p>
            <a:pPr marL="457200" lvl="0" indent="-368300" algn="l" rtl="0">
              <a:lnSpc>
                <a:spcPct val="90000"/>
              </a:lnSpc>
              <a:spcBef>
                <a:spcPts val="0"/>
              </a:spcBef>
              <a:spcAft>
                <a:spcPts val="0"/>
              </a:spcAft>
              <a:buClr>
                <a:srgbClr val="00FFFF"/>
              </a:buClr>
              <a:buSzPts val="2200"/>
              <a:buChar char="●"/>
            </a:pPr>
            <a:r>
              <a:rPr lang="en" sz="2200">
                <a:solidFill>
                  <a:srgbClr val="00FFFF"/>
                </a:solidFill>
              </a:rPr>
              <a:t>One of the, in my opinion, most blasphemous beliefs of premillennialism is that Jesus basically FAILED in His mission when He came to earth, because He didn’t expect to be rejected by His own nation.  But is this what the scriptures teach?</a:t>
            </a:r>
            <a:endParaRPr sz="2200">
              <a:solidFill>
                <a:srgbClr val="00FFFF"/>
              </a:solidFill>
            </a:endParaRPr>
          </a:p>
          <a:p>
            <a:pPr marL="457200" lvl="0" indent="-368300" algn="l" rtl="0">
              <a:lnSpc>
                <a:spcPct val="90000"/>
              </a:lnSpc>
              <a:spcBef>
                <a:spcPts val="0"/>
              </a:spcBef>
              <a:spcAft>
                <a:spcPts val="0"/>
              </a:spcAft>
              <a:buClr>
                <a:srgbClr val="FFFF00"/>
              </a:buClr>
              <a:buSzPts val="2200"/>
              <a:buChar char="●"/>
            </a:pPr>
            <a:r>
              <a:rPr lang="en" sz="2200" u="sng">
                <a:solidFill>
                  <a:srgbClr val="FFFF00"/>
                </a:solidFill>
              </a:rPr>
              <a:t>Matt.20:28</a:t>
            </a:r>
            <a:r>
              <a:rPr lang="en" sz="2200">
                <a:solidFill>
                  <a:schemeClr val="dk1"/>
                </a:solidFill>
              </a:rPr>
              <a:t> </a:t>
            </a:r>
            <a:r>
              <a:rPr lang="en" sz="2200" i="1">
                <a:solidFill>
                  <a:schemeClr val="dk1"/>
                </a:solidFill>
              </a:rPr>
              <a:t>“just as the Son of Man </a:t>
            </a:r>
            <a:r>
              <a:rPr lang="en" sz="2200" i="1" u="sng">
                <a:solidFill>
                  <a:schemeClr val="dk1"/>
                </a:solidFill>
              </a:rPr>
              <a:t>did not come to be served</a:t>
            </a:r>
            <a:r>
              <a:rPr lang="en" sz="2200" i="1">
                <a:solidFill>
                  <a:schemeClr val="dk1"/>
                </a:solidFill>
              </a:rPr>
              <a:t>, but to serve, </a:t>
            </a:r>
            <a:r>
              <a:rPr lang="en" sz="2200" i="1" u="sng">
                <a:solidFill>
                  <a:schemeClr val="dk1"/>
                </a:solidFill>
              </a:rPr>
              <a:t>and to give His life a ransom for many</a:t>
            </a:r>
            <a:r>
              <a:rPr lang="en" sz="2200" i="1">
                <a:solidFill>
                  <a:schemeClr val="dk1"/>
                </a:solidFill>
              </a:rPr>
              <a:t>.”</a:t>
            </a:r>
            <a:endParaRPr sz="2200" i="1">
              <a:solidFill>
                <a:schemeClr val="dk1"/>
              </a:solidFill>
            </a:endParaRPr>
          </a:p>
          <a:p>
            <a:pPr marL="457200" lvl="0" indent="-368300" algn="l" rtl="0">
              <a:lnSpc>
                <a:spcPct val="90000"/>
              </a:lnSpc>
              <a:spcBef>
                <a:spcPts val="0"/>
              </a:spcBef>
              <a:spcAft>
                <a:spcPts val="0"/>
              </a:spcAft>
              <a:buClr>
                <a:srgbClr val="FFFF00"/>
              </a:buClr>
              <a:buSzPts val="2200"/>
              <a:buChar char="●"/>
            </a:pPr>
            <a:r>
              <a:rPr lang="en" sz="2200" u="sng">
                <a:solidFill>
                  <a:srgbClr val="FFFF00"/>
                </a:solidFill>
              </a:rPr>
              <a:t>Jn.18:36</a:t>
            </a:r>
            <a:r>
              <a:rPr lang="en" sz="2200">
                <a:solidFill>
                  <a:schemeClr val="dk1"/>
                </a:solidFill>
              </a:rPr>
              <a:t> </a:t>
            </a:r>
            <a:r>
              <a:rPr lang="en" sz="2200" i="1">
                <a:solidFill>
                  <a:schemeClr val="dk1"/>
                </a:solidFill>
              </a:rPr>
              <a:t>“Jesus answered, “My kingdom is not of this world. If My kingdom were of this world, My servants would fight, so that I should not be delivered to the Jews; but now </a:t>
            </a:r>
            <a:r>
              <a:rPr lang="en" sz="2200" i="1" u="sng">
                <a:solidFill>
                  <a:schemeClr val="dk1"/>
                </a:solidFill>
              </a:rPr>
              <a:t>My kingdom is not from here</a:t>
            </a:r>
            <a:r>
              <a:rPr lang="en" sz="2200" i="1">
                <a:solidFill>
                  <a:schemeClr val="dk1"/>
                </a:solidFill>
              </a:rPr>
              <a:t>.”</a:t>
            </a:r>
            <a:endParaRPr sz="2200" i="1">
              <a:solidFill>
                <a:schemeClr val="dk1"/>
              </a:solidFill>
            </a:endParaRPr>
          </a:p>
          <a:p>
            <a:pPr marL="457200" lvl="0" indent="-368300" algn="l" rtl="0">
              <a:lnSpc>
                <a:spcPct val="90000"/>
              </a:lnSpc>
              <a:spcBef>
                <a:spcPts val="0"/>
              </a:spcBef>
              <a:spcAft>
                <a:spcPts val="0"/>
              </a:spcAft>
              <a:buClr>
                <a:srgbClr val="FFFF00"/>
              </a:buClr>
              <a:buSzPts val="2200"/>
              <a:buChar char="●"/>
            </a:pPr>
            <a:r>
              <a:rPr lang="en" sz="2200" u="sng">
                <a:solidFill>
                  <a:srgbClr val="FFFF00"/>
                </a:solidFill>
              </a:rPr>
              <a:t>Jn.17:4</a:t>
            </a:r>
            <a:r>
              <a:rPr lang="en" sz="2200">
                <a:solidFill>
                  <a:schemeClr val="dk1"/>
                </a:solidFill>
              </a:rPr>
              <a:t> </a:t>
            </a:r>
            <a:r>
              <a:rPr lang="en" sz="2200" i="1">
                <a:solidFill>
                  <a:schemeClr val="dk1"/>
                </a:solidFill>
              </a:rPr>
              <a:t>“I have glorified You on the earth. </a:t>
            </a:r>
            <a:r>
              <a:rPr lang="en" sz="2200" i="1" u="sng">
                <a:solidFill>
                  <a:srgbClr val="00FFFF"/>
                </a:solidFill>
              </a:rPr>
              <a:t>I have finished the work which You have given Me to do</a:t>
            </a:r>
            <a:r>
              <a:rPr lang="en" sz="2200" i="1">
                <a:solidFill>
                  <a:srgbClr val="00FFFF"/>
                </a:solidFill>
              </a:rPr>
              <a:t>.</a:t>
            </a:r>
            <a:r>
              <a:rPr lang="en" sz="2200" i="1">
                <a:solidFill>
                  <a:schemeClr val="dk1"/>
                </a:solidFill>
              </a:rPr>
              <a:t>”</a:t>
            </a:r>
            <a:endParaRPr sz="2200" i="1">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u="sng">
                <a:solidFill>
                  <a:srgbClr val="FFFF00"/>
                </a:solidFill>
              </a:rPr>
              <a:t>Jn.19:28,30</a:t>
            </a:r>
            <a:r>
              <a:rPr lang="en" sz="2300">
                <a:solidFill>
                  <a:schemeClr val="dk1"/>
                </a:solidFill>
              </a:rPr>
              <a:t> </a:t>
            </a:r>
            <a:r>
              <a:rPr lang="en" sz="2300" i="1">
                <a:solidFill>
                  <a:schemeClr val="dk1"/>
                </a:solidFill>
              </a:rPr>
              <a:t>“After this, Jesus, </a:t>
            </a:r>
            <a:r>
              <a:rPr lang="en" sz="2300" i="1" u="sng">
                <a:solidFill>
                  <a:schemeClr val="dk1"/>
                </a:solidFill>
              </a:rPr>
              <a:t>knowing that all things were now accomplished, that the Scripture might be fulfilled</a:t>
            </a:r>
            <a:r>
              <a:rPr lang="en" sz="2300" i="1">
                <a:solidFill>
                  <a:schemeClr val="dk1"/>
                </a:solidFill>
              </a:rPr>
              <a:t>…..when Jesus had received the sour wine, He said, “</a:t>
            </a:r>
            <a:r>
              <a:rPr lang="en" sz="2300" i="1" u="sng">
                <a:solidFill>
                  <a:schemeClr val="dk1"/>
                </a:solidFill>
              </a:rPr>
              <a:t>It is finished!</a:t>
            </a:r>
            <a:r>
              <a:rPr lang="en" sz="2300" i="1">
                <a:solidFill>
                  <a:schemeClr val="dk1"/>
                </a:solidFill>
              </a:rPr>
              <a:t>” And bowing His head, He gave up His spirit.”</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88150" y="0"/>
            <a:ext cx="9528900" cy="46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GOD PLANNED FOR THIS!</a:t>
            </a:r>
            <a:endParaRPr sz="5000" b="1">
              <a:solidFill>
                <a:srgbClr val="00FFFF"/>
              </a:solidFill>
            </a:endParaRPr>
          </a:p>
        </p:txBody>
      </p:sp>
      <p:sp>
        <p:nvSpPr>
          <p:cNvPr id="79" name="Google Shape;79;p17"/>
          <p:cNvSpPr txBox="1">
            <a:spLocks noGrp="1"/>
          </p:cNvSpPr>
          <p:nvPr>
            <p:ph type="subTitle" idx="1"/>
          </p:nvPr>
        </p:nvSpPr>
        <p:spPr>
          <a:xfrm>
            <a:off x="-161075" y="467100"/>
            <a:ext cx="9373500" cy="46761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Acts 2:23</a:t>
            </a:r>
            <a:r>
              <a:rPr lang="en" sz="2000">
                <a:solidFill>
                  <a:schemeClr val="dk1"/>
                </a:solidFill>
              </a:rPr>
              <a:t> </a:t>
            </a:r>
            <a:r>
              <a:rPr lang="en" sz="2000" i="1">
                <a:solidFill>
                  <a:schemeClr val="dk1"/>
                </a:solidFill>
              </a:rPr>
              <a:t>“Him, </a:t>
            </a:r>
            <a:r>
              <a:rPr lang="en" sz="2000" i="1" u="sng">
                <a:solidFill>
                  <a:schemeClr val="dk1"/>
                </a:solidFill>
              </a:rPr>
              <a:t>being delivered by the determined purpose and foreknowledge of God</a:t>
            </a:r>
            <a:r>
              <a:rPr lang="en" sz="2000" i="1">
                <a:solidFill>
                  <a:schemeClr val="dk1"/>
                </a:solidFill>
              </a:rPr>
              <a:t>, you have taken by lawless hands, have crucified, and put to death;”</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Acts 3:18</a:t>
            </a:r>
            <a:r>
              <a:rPr lang="en" sz="2000">
                <a:solidFill>
                  <a:schemeClr val="dk1"/>
                </a:solidFill>
              </a:rPr>
              <a:t> </a:t>
            </a:r>
            <a:r>
              <a:rPr lang="en" sz="2000" i="1">
                <a:solidFill>
                  <a:schemeClr val="dk1"/>
                </a:solidFill>
              </a:rPr>
              <a:t>“But those things which God foretold by the mouth of all His prophets, </a:t>
            </a:r>
            <a:r>
              <a:rPr lang="en" sz="2000" i="1" u="sng">
                <a:solidFill>
                  <a:schemeClr val="dk1"/>
                </a:solidFill>
              </a:rPr>
              <a:t>that the Christ would suffer, He has thus fulfilled</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Acts 4:27-28</a:t>
            </a:r>
            <a:r>
              <a:rPr lang="en" sz="2000">
                <a:solidFill>
                  <a:schemeClr val="dk1"/>
                </a:solidFill>
              </a:rPr>
              <a:t> </a:t>
            </a:r>
            <a:r>
              <a:rPr lang="en" sz="2000" i="1">
                <a:solidFill>
                  <a:schemeClr val="dk1"/>
                </a:solidFill>
              </a:rPr>
              <a:t>“For truly against Your holy Servant Jesus, whom You anointed, both Herod and Pontius Pilate, with the Gentiles and the people of Israel, were gathered together 28 </a:t>
            </a:r>
            <a:r>
              <a:rPr lang="en" sz="2000" i="1" u="sng">
                <a:solidFill>
                  <a:schemeClr val="dk1"/>
                </a:solidFill>
              </a:rPr>
              <a:t>to do whatever Your hand and Your purpose determined before to be done</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Acts 13:27</a:t>
            </a:r>
            <a:r>
              <a:rPr lang="en" sz="2000">
                <a:solidFill>
                  <a:schemeClr val="dk1"/>
                </a:solidFill>
              </a:rPr>
              <a:t> </a:t>
            </a:r>
            <a:r>
              <a:rPr lang="en" sz="2000" i="1">
                <a:solidFill>
                  <a:schemeClr val="dk1"/>
                </a:solidFill>
              </a:rPr>
              <a:t>“For those who dwell in Jerusalem, and their rulers, because they did not know Him, nor </a:t>
            </a:r>
            <a:r>
              <a:rPr lang="en" sz="2000" i="1" u="sng">
                <a:solidFill>
                  <a:schemeClr val="dk1"/>
                </a:solidFill>
              </a:rPr>
              <a:t>even the voices of the Prophets which are read every Sabbath, have fulfilled them in condemning Him</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Eph.3:10-11</a:t>
            </a:r>
            <a:r>
              <a:rPr lang="en" sz="2000">
                <a:solidFill>
                  <a:schemeClr val="dk1"/>
                </a:solidFill>
              </a:rPr>
              <a:t> </a:t>
            </a:r>
            <a:r>
              <a:rPr lang="en" sz="2000" i="1">
                <a:solidFill>
                  <a:schemeClr val="dk1"/>
                </a:solidFill>
              </a:rPr>
              <a:t>“to the intent that now the manifold wisdom of God might be made known </a:t>
            </a:r>
            <a:r>
              <a:rPr lang="en" sz="2000" i="1" u="sng">
                <a:solidFill>
                  <a:schemeClr val="dk1"/>
                </a:solidFill>
              </a:rPr>
              <a:t>by the church</a:t>
            </a:r>
            <a:r>
              <a:rPr lang="en" sz="2000" i="1">
                <a:solidFill>
                  <a:schemeClr val="dk1"/>
                </a:solidFill>
              </a:rPr>
              <a:t> to the principalities and powers in the heavenly places, 11 </a:t>
            </a:r>
            <a:r>
              <a:rPr lang="en" sz="2000" i="1" u="sng">
                <a:solidFill>
                  <a:schemeClr val="dk1"/>
                </a:solidFill>
              </a:rPr>
              <a:t>according to the eternal purpose which He accomplished in Christ Jesus our Lord</a:t>
            </a:r>
            <a:r>
              <a:rPr lang="en" sz="2000" i="1">
                <a:solidFill>
                  <a:schemeClr val="dk1"/>
                </a:solidFill>
              </a:rPr>
              <a:t>,”</a:t>
            </a:r>
            <a:r>
              <a:rPr lang="en" sz="2000">
                <a:solidFill>
                  <a:schemeClr val="dk1"/>
                </a:solidFill>
              </a:rPr>
              <a:t>  </a:t>
            </a:r>
            <a:r>
              <a:rPr lang="en" sz="2000">
                <a:solidFill>
                  <a:srgbClr val="00FFFF"/>
                </a:solidFill>
              </a:rPr>
              <a:t>The church was in God’s plan FROM THE BEGINNING!</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88150" y="0"/>
            <a:ext cx="9528900" cy="46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b="1">
                <a:solidFill>
                  <a:srgbClr val="00FFFF"/>
                </a:solidFill>
              </a:rPr>
              <a:t>WHAT HAPPENED TO ISRAEL?</a:t>
            </a:r>
            <a:endParaRPr sz="4800" b="1">
              <a:solidFill>
                <a:srgbClr val="00FFFF"/>
              </a:solidFill>
            </a:endParaRPr>
          </a:p>
        </p:txBody>
      </p:sp>
      <p:sp>
        <p:nvSpPr>
          <p:cNvPr id="85" name="Google Shape;85;p18"/>
          <p:cNvSpPr txBox="1">
            <a:spLocks noGrp="1"/>
          </p:cNvSpPr>
          <p:nvPr>
            <p:ph type="subTitle" idx="1"/>
          </p:nvPr>
        </p:nvSpPr>
        <p:spPr>
          <a:xfrm>
            <a:off x="-161075" y="345150"/>
            <a:ext cx="9339600" cy="47979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Lk.19:27, 41-44</a:t>
            </a:r>
            <a:r>
              <a:rPr lang="en" sz="2000">
                <a:solidFill>
                  <a:srgbClr val="FFFF00"/>
                </a:solidFill>
              </a:rPr>
              <a:t> </a:t>
            </a:r>
            <a:r>
              <a:rPr lang="en" sz="2000" i="1">
                <a:solidFill>
                  <a:schemeClr val="dk1"/>
                </a:solidFill>
              </a:rPr>
              <a:t>“But </a:t>
            </a:r>
            <a:r>
              <a:rPr lang="en" sz="2000" i="1" u="sng">
                <a:solidFill>
                  <a:schemeClr val="dk1"/>
                </a:solidFill>
              </a:rPr>
              <a:t>bring here those enemies of mine</a:t>
            </a:r>
            <a:r>
              <a:rPr lang="en" sz="2000" i="1">
                <a:solidFill>
                  <a:schemeClr val="dk1"/>
                </a:solidFill>
              </a:rPr>
              <a:t>, who did not want me to reign over them, and </a:t>
            </a:r>
            <a:r>
              <a:rPr lang="en" sz="2000" i="1" u="sng">
                <a:solidFill>
                  <a:schemeClr val="dk1"/>
                </a:solidFill>
              </a:rPr>
              <a:t>slay them before me</a:t>
            </a:r>
            <a:r>
              <a:rPr lang="en" sz="2000" i="1">
                <a:solidFill>
                  <a:schemeClr val="dk1"/>
                </a:solidFill>
              </a:rPr>
              <a:t>…..Now as He drew near, </a:t>
            </a:r>
            <a:r>
              <a:rPr lang="en" sz="2000" i="1" u="sng">
                <a:solidFill>
                  <a:schemeClr val="dk1"/>
                </a:solidFill>
              </a:rPr>
              <a:t>He</a:t>
            </a:r>
            <a:r>
              <a:rPr lang="en" sz="2000">
                <a:solidFill>
                  <a:srgbClr val="00FFFF"/>
                </a:solidFill>
              </a:rPr>
              <a:t> (Jesus) </a:t>
            </a:r>
            <a:r>
              <a:rPr lang="en" sz="2000" i="1" u="sng">
                <a:solidFill>
                  <a:schemeClr val="dk1"/>
                </a:solidFill>
              </a:rPr>
              <a:t>saw the city and wept over it</a:t>
            </a:r>
            <a:r>
              <a:rPr lang="en" sz="2000" i="1">
                <a:solidFill>
                  <a:schemeClr val="dk1"/>
                </a:solidFill>
              </a:rPr>
              <a:t>, 42 saying, “If you had known, even you, especially in this your day, the things that make for your peace! But now they are hidden from your eyes. 43 For days will come upon you when your enemies will build an embankment around you, surround you and close you in on every side, 44 </a:t>
            </a:r>
            <a:r>
              <a:rPr lang="en" sz="2000" i="1" u="sng">
                <a:solidFill>
                  <a:schemeClr val="dk1"/>
                </a:solidFill>
              </a:rPr>
              <a:t>and level you, and your children within you, to the ground; and they will not leave in you one stone upon another, because you did not know the time of your visitation</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Matt.23:37-39</a:t>
            </a:r>
            <a:r>
              <a:rPr lang="en" sz="2000">
                <a:solidFill>
                  <a:srgbClr val="FFFF00"/>
                </a:solidFill>
              </a:rPr>
              <a:t> </a:t>
            </a:r>
            <a:r>
              <a:rPr lang="en" sz="2000" i="1">
                <a:solidFill>
                  <a:schemeClr val="dk1"/>
                </a:solidFill>
              </a:rPr>
              <a:t>“O Jerusalem, Jerusalem, the one who kills the prophets and stones those who are sent to her! How often I wanted to gather your children together, as a hen gathers her chicks under her wings, but </a:t>
            </a:r>
            <a:r>
              <a:rPr lang="en" sz="2000" i="1" u="sng">
                <a:solidFill>
                  <a:schemeClr val="dk1"/>
                </a:solidFill>
              </a:rPr>
              <a:t>you were not willing</a:t>
            </a:r>
            <a:r>
              <a:rPr lang="en" sz="2000" i="1">
                <a:solidFill>
                  <a:schemeClr val="dk1"/>
                </a:solidFill>
              </a:rPr>
              <a:t>! 38 </a:t>
            </a:r>
            <a:r>
              <a:rPr lang="en" sz="2000" i="1" u="sng">
                <a:solidFill>
                  <a:schemeClr val="dk1"/>
                </a:solidFill>
              </a:rPr>
              <a:t>See! Your house is left to you desolate</a:t>
            </a:r>
            <a:r>
              <a:rPr lang="en" sz="2000" i="1">
                <a:solidFill>
                  <a:schemeClr val="dk1"/>
                </a:solidFill>
              </a:rPr>
              <a:t>; 39 for I say to you, you shall see Me no more till you say, ‘Blessed is He who comes in the name of the Lord!’”</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Matt.21:43</a:t>
            </a:r>
            <a:r>
              <a:rPr lang="en" sz="2000">
                <a:solidFill>
                  <a:srgbClr val="FFFF00"/>
                </a:solidFill>
              </a:rPr>
              <a:t> </a:t>
            </a:r>
            <a:r>
              <a:rPr lang="en" sz="2000" i="1">
                <a:solidFill>
                  <a:schemeClr val="dk1"/>
                </a:solidFill>
              </a:rPr>
              <a:t>“Therefore I say to you, the kingdom of God will be </a:t>
            </a:r>
            <a:r>
              <a:rPr lang="en" sz="2000" i="1" u="sng">
                <a:solidFill>
                  <a:schemeClr val="dk1"/>
                </a:solidFill>
              </a:rPr>
              <a:t>taken from you and given to a nation bearing the fruits of it</a:t>
            </a:r>
            <a:r>
              <a:rPr lang="en" sz="2000" i="1">
                <a:solidFill>
                  <a:schemeClr val="dk1"/>
                </a:solidFill>
              </a:rPr>
              <a:t>.”</a:t>
            </a:r>
            <a:r>
              <a:rPr lang="en" sz="2000">
                <a:solidFill>
                  <a:srgbClr val="FFFF00"/>
                </a:solidFill>
              </a:rPr>
              <a:t>  </a:t>
            </a:r>
            <a:r>
              <a:rPr lang="en" sz="2000">
                <a:solidFill>
                  <a:srgbClr val="00FFFF"/>
                </a:solidFill>
              </a:rPr>
              <a:t>Israel’s time was up.</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88150" y="0"/>
            <a:ext cx="9528900" cy="46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GIVEN TO WHAT NATION?</a:t>
            </a:r>
            <a:endParaRPr sz="5000" b="1">
              <a:solidFill>
                <a:srgbClr val="00FFFF"/>
              </a:solidFill>
            </a:endParaRPr>
          </a:p>
        </p:txBody>
      </p:sp>
      <p:sp>
        <p:nvSpPr>
          <p:cNvPr id="91" name="Google Shape;91;p19"/>
          <p:cNvSpPr txBox="1">
            <a:spLocks noGrp="1"/>
          </p:cNvSpPr>
          <p:nvPr>
            <p:ph type="subTitle" idx="1"/>
          </p:nvPr>
        </p:nvSpPr>
        <p:spPr>
          <a:xfrm>
            <a:off x="-161075" y="365450"/>
            <a:ext cx="9339600" cy="47775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Col.1:13-14</a:t>
            </a:r>
            <a:r>
              <a:rPr lang="en" sz="2000">
                <a:solidFill>
                  <a:srgbClr val="00FFFF"/>
                </a:solidFill>
              </a:rPr>
              <a:t> </a:t>
            </a:r>
            <a:r>
              <a:rPr lang="en" sz="2000" i="1">
                <a:solidFill>
                  <a:schemeClr val="dk1"/>
                </a:solidFill>
              </a:rPr>
              <a:t>“He has delivered US </a:t>
            </a:r>
            <a:r>
              <a:rPr lang="en" sz="2000">
                <a:solidFill>
                  <a:srgbClr val="00FFFF"/>
                </a:solidFill>
              </a:rPr>
              <a:t>(Christians)</a:t>
            </a:r>
            <a:r>
              <a:rPr lang="en" sz="2000" i="1">
                <a:solidFill>
                  <a:schemeClr val="dk1"/>
                </a:solidFill>
              </a:rPr>
              <a:t> from the power of darkness </a:t>
            </a:r>
            <a:r>
              <a:rPr lang="en" sz="2000" i="1" u="sng">
                <a:solidFill>
                  <a:schemeClr val="dk1"/>
                </a:solidFill>
              </a:rPr>
              <a:t>and conveyed us into the kingdom of the Son of His love</a:t>
            </a:r>
            <a:r>
              <a:rPr lang="en" sz="2000" i="1">
                <a:solidFill>
                  <a:schemeClr val="dk1"/>
                </a:solidFill>
              </a:rPr>
              <a:t>, 14 in whom we have redemption </a:t>
            </a:r>
            <a:r>
              <a:rPr lang="en" sz="2000" i="1" u="sng">
                <a:solidFill>
                  <a:schemeClr val="dk1"/>
                </a:solidFill>
              </a:rPr>
              <a:t>through His blood</a:t>
            </a:r>
            <a:r>
              <a:rPr lang="en" sz="2000" i="1">
                <a:solidFill>
                  <a:schemeClr val="dk1"/>
                </a:solidFill>
              </a:rPr>
              <a:t>, the forgiveness of sins.”</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Heb.12:22-24</a:t>
            </a:r>
            <a:r>
              <a:rPr lang="en" sz="2000">
                <a:solidFill>
                  <a:srgbClr val="00FFFF"/>
                </a:solidFill>
              </a:rPr>
              <a:t> </a:t>
            </a:r>
            <a:r>
              <a:rPr lang="en" sz="2000" i="1">
                <a:solidFill>
                  <a:schemeClr val="dk1"/>
                </a:solidFill>
              </a:rPr>
              <a:t>“But YOU </a:t>
            </a:r>
            <a:r>
              <a:rPr lang="en" sz="2000">
                <a:solidFill>
                  <a:srgbClr val="00FFFF"/>
                </a:solidFill>
              </a:rPr>
              <a:t>(Christians)</a:t>
            </a:r>
            <a:r>
              <a:rPr lang="en" sz="2000" i="1">
                <a:solidFill>
                  <a:schemeClr val="dk1"/>
                </a:solidFill>
              </a:rPr>
              <a:t> have come to </a:t>
            </a:r>
            <a:r>
              <a:rPr lang="en" sz="2000" i="1" u="sng">
                <a:solidFill>
                  <a:schemeClr val="dk1"/>
                </a:solidFill>
              </a:rPr>
              <a:t>Mount Zion and to the city of the living God</a:t>
            </a:r>
            <a:r>
              <a:rPr lang="en" sz="2000" i="1">
                <a:solidFill>
                  <a:schemeClr val="dk1"/>
                </a:solidFill>
              </a:rPr>
              <a:t>, </a:t>
            </a:r>
            <a:r>
              <a:rPr lang="en" sz="2000" i="1" u="sng">
                <a:solidFill>
                  <a:schemeClr val="dk1"/>
                </a:solidFill>
              </a:rPr>
              <a:t>the heavenly Jerusalem</a:t>
            </a:r>
            <a:r>
              <a:rPr lang="en" sz="2000" i="1">
                <a:solidFill>
                  <a:schemeClr val="dk1"/>
                </a:solidFill>
              </a:rPr>
              <a:t>, to an innumerable company of angels, 23 </a:t>
            </a:r>
            <a:r>
              <a:rPr lang="en" sz="2000" i="1" u="sng">
                <a:solidFill>
                  <a:schemeClr val="dk1"/>
                </a:solidFill>
              </a:rPr>
              <a:t>to the general assembly and church of the firstborn who are registered in heaven</a:t>
            </a:r>
            <a:r>
              <a:rPr lang="en" sz="2000" i="1">
                <a:solidFill>
                  <a:schemeClr val="dk1"/>
                </a:solidFill>
              </a:rPr>
              <a:t>, to God the Judge of all, to the spirits of just men made perfect, 24 to Jesus </a:t>
            </a:r>
            <a:r>
              <a:rPr lang="en" sz="2000" i="1" u="sng">
                <a:solidFill>
                  <a:schemeClr val="dk1"/>
                </a:solidFill>
              </a:rPr>
              <a:t>the Mediator of the new covenant</a:t>
            </a:r>
            <a:r>
              <a:rPr lang="en" sz="2000" i="1">
                <a:solidFill>
                  <a:schemeClr val="dk1"/>
                </a:solidFill>
              </a:rPr>
              <a:t>, and to the blood of sprinkling that speaks better things than that of Abel.”  </a:t>
            </a:r>
            <a:r>
              <a:rPr lang="en" sz="2000">
                <a:solidFill>
                  <a:srgbClr val="00FFFF"/>
                </a:solidFill>
              </a:rPr>
              <a:t>The CHURCH is the prophesied, new nation!</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1 Pet.2:9-10</a:t>
            </a:r>
            <a:r>
              <a:rPr lang="en" sz="2000">
                <a:solidFill>
                  <a:srgbClr val="00FFFF"/>
                </a:solidFill>
              </a:rPr>
              <a:t> </a:t>
            </a:r>
            <a:r>
              <a:rPr lang="en" sz="2000" i="1">
                <a:solidFill>
                  <a:schemeClr val="dk1"/>
                </a:solidFill>
              </a:rPr>
              <a:t>“But YOU </a:t>
            </a:r>
            <a:r>
              <a:rPr lang="en" sz="2000">
                <a:solidFill>
                  <a:srgbClr val="00FFFF"/>
                </a:solidFill>
              </a:rPr>
              <a:t>(Christians)</a:t>
            </a:r>
            <a:r>
              <a:rPr lang="en" sz="2000" i="1">
                <a:solidFill>
                  <a:schemeClr val="dk1"/>
                </a:solidFill>
              </a:rPr>
              <a:t> are </a:t>
            </a:r>
            <a:r>
              <a:rPr lang="en" sz="2000" i="1" u="sng">
                <a:solidFill>
                  <a:schemeClr val="dk1"/>
                </a:solidFill>
              </a:rPr>
              <a:t>a chosen generation</a:t>
            </a:r>
            <a:r>
              <a:rPr lang="en" sz="2000" i="1">
                <a:solidFill>
                  <a:schemeClr val="dk1"/>
                </a:solidFill>
              </a:rPr>
              <a:t>, </a:t>
            </a:r>
            <a:r>
              <a:rPr lang="en" sz="2000" i="1" u="sng">
                <a:solidFill>
                  <a:schemeClr val="dk1"/>
                </a:solidFill>
              </a:rPr>
              <a:t>a royal priesthood</a:t>
            </a:r>
            <a:r>
              <a:rPr lang="en" sz="2000" i="1">
                <a:solidFill>
                  <a:schemeClr val="dk1"/>
                </a:solidFill>
              </a:rPr>
              <a:t>, </a:t>
            </a:r>
            <a:r>
              <a:rPr lang="en" sz="2000" i="1" u="sng">
                <a:solidFill>
                  <a:srgbClr val="00FFFF"/>
                </a:solidFill>
              </a:rPr>
              <a:t>a holy nation</a:t>
            </a:r>
            <a:r>
              <a:rPr lang="en" sz="2000" i="1">
                <a:solidFill>
                  <a:schemeClr val="dk1"/>
                </a:solidFill>
              </a:rPr>
              <a:t>, </a:t>
            </a:r>
            <a:r>
              <a:rPr lang="en" sz="2000" i="1" u="sng">
                <a:solidFill>
                  <a:schemeClr val="dk1"/>
                </a:solidFill>
              </a:rPr>
              <a:t>His own special people</a:t>
            </a:r>
            <a:r>
              <a:rPr lang="en" sz="2000" i="1">
                <a:solidFill>
                  <a:schemeClr val="dk1"/>
                </a:solidFill>
              </a:rPr>
              <a:t>, that you may proclaim the praises of Him who called you out of darkness into His marvelous light; 10 </a:t>
            </a:r>
            <a:r>
              <a:rPr lang="en" sz="2000" i="1" u="sng">
                <a:solidFill>
                  <a:schemeClr val="dk1"/>
                </a:solidFill>
              </a:rPr>
              <a:t>who once were not a people but are now the people of God</a:t>
            </a:r>
            <a:r>
              <a:rPr lang="en" sz="2000" i="1">
                <a:solidFill>
                  <a:schemeClr val="dk1"/>
                </a:solidFill>
              </a:rPr>
              <a:t>, who had not obtained mercy but now have obtained mercy.”</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Titus 2:14</a:t>
            </a:r>
            <a:r>
              <a:rPr lang="en" sz="2000">
                <a:solidFill>
                  <a:schemeClr val="dk1"/>
                </a:solidFill>
              </a:rPr>
              <a:t> </a:t>
            </a:r>
            <a:r>
              <a:rPr lang="en" sz="2000" i="1">
                <a:solidFill>
                  <a:schemeClr val="dk1"/>
                </a:solidFill>
              </a:rPr>
              <a:t>“gave Himself for us, that He might redeem us from every lawless deed and </a:t>
            </a:r>
            <a:r>
              <a:rPr lang="en" sz="2000" i="1" u="sng">
                <a:solidFill>
                  <a:schemeClr val="dk1"/>
                </a:solidFill>
              </a:rPr>
              <a:t>purify for Himself His own special people</a:t>
            </a:r>
            <a:r>
              <a:rPr lang="en" sz="2000" i="1">
                <a:solidFill>
                  <a:schemeClr val="dk1"/>
                </a:solidFill>
              </a:rPr>
              <a:t>, zealous for good works.”</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88150" y="0"/>
            <a:ext cx="9528900" cy="46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 NEW COVENANT FOR ALL!</a:t>
            </a:r>
            <a:endParaRPr sz="5000" b="1">
              <a:solidFill>
                <a:srgbClr val="00FFFF"/>
              </a:solidFill>
            </a:endParaRPr>
          </a:p>
        </p:txBody>
      </p:sp>
      <p:sp>
        <p:nvSpPr>
          <p:cNvPr id="97" name="Google Shape;97;p20"/>
          <p:cNvSpPr txBox="1">
            <a:spLocks noGrp="1"/>
          </p:cNvSpPr>
          <p:nvPr>
            <p:ph type="subTitle" idx="1"/>
          </p:nvPr>
        </p:nvSpPr>
        <p:spPr>
          <a:xfrm>
            <a:off x="-161075" y="467100"/>
            <a:ext cx="9339600" cy="4675800"/>
          </a:xfrm>
          <a:prstGeom prst="rect">
            <a:avLst/>
          </a:prstGeom>
        </p:spPr>
        <p:txBody>
          <a:bodyPr spcFirstLastPara="1" wrap="square" lIns="91425" tIns="91425" rIns="91425" bIns="91425" anchor="t" anchorCtr="0">
            <a:noAutofit/>
          </a:bodyPr>
          <a:lstStyle/>
          <a:p>
            <a:pPr marL="457200" lvl="0" indent="-374650" algn="l" rtl="0">
              <a:lnSpc>
                <a:spcPct val="90000"/>
              </a:lnSpc>
              <a:spcBef>
                <a:spcPts val="0"/>
              </a:spcBef>
              <a:spcAft>
                <a:spcPts val="0"/>
              </a:spcAft>
              <a:buClr>
                <a:srgbClr val="FFFF00"/>
              </a:buClr>
              <a:buSzPts val="2300"/>
              <a:buChar char="●"/>
            </a:pPr>
            <a:r>
              <a:rPr lang="en" sz="2300" u="sng">
                <a:solidFill>
                  <a:srgbClr val="FFFF00"/>
                </a:solidFill>
              </a:rPr>
              <a:t>Eph.2:13-16</a:t>
            </a:r>
            <a:r>
              <a:rPr lang="en" sz="2300">
                <a:solidFill>
                  <a:srgbClr val="FFFF00"/>
                </a:solidFill>
              </a:rPr>
              <a:t> </a:t>
            </a:r>
            <a:r>
              <a:rPr lang="en" sz="2300" i="1">
                <a:solidFill>
                  <a:schemeClr val="dk1"/>
                </a:solidFill>
              </a:rPr>
              <a:t>“But now in Christ Jesus </a:t>
            </a:r>
            <a:r>
              <a:rPr lang="en" sz="2300" i="1" u="sng">
                <a:solidFill>
                  <a:schemeClr val="dk1"/>
                </a:solidFill>
              </a:rPr>
              <a:t>you who once were far off have been brought near by the blood of Christ</a:t>
            </a:r>
            <a:r>
              <a:rPr lang="en" sz="2300" i="1">
                <a:solidFill>
                  <a:schemeClr val="dk1"/>
                </a:solidFill>
              </a:rPr>
              <a:t>.14 For He Himself is our peace, </a:t>
            </a:r>
            <a:r>
              <a:rPr lang="en" sz="2300" i="1" u="sng">
                <a:solidFill>
                  <a:schemeClr val="dk1"/>
                </a:solidFill>
              </a:rPr>
              <a:t>who has made both one, and has broken down the middle wall of separation</a:t>
            </a:r>
            <a:r>
              <a:rPr lang="en" sz="2300" i="1">
                <a:solidFill>
                  <a:schemeClr val="dk1"/>
                </a:solidFill>
              </a:rPr>
              <a:t>, 15 having abolished in His flesh the enmity, that is, the law of commandments contained in ordinances, so as to create in Himself one new man from the two, thus making peace, 16 and </a:t>
            </a:r>
            <a:r>
              <a:rPr lang="en" sz="2300" i="1" u="sng">
                <a:solidFill>
                  <a:schemeClr val="dk1"/>
                </a:solidFill>
              </a:rPr>
              <a:t>that He might reconcile them both to God in one body</a:t>
            </a:r>
            <a:r>
              <a:rPr lang="en" sz="2300" i="1">
                <a:solidFill>
                  <a:schemeClr val="dk1"/>
                </a:solidFill>
              </a:rPr>
              <a:t> through the cross, thereby putting to death the enmity.”</a:t>
            </a:r>
            <a:endParaRPr sz="2300" i="1">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u="sng">
                <a:solidFill>
                  <a:srgbClr val="FFFF00"/>
                </a:solidFill>
              </a:rPr>
              <a:t>Gal.3:26-29</a:t>
            </a:r>
            <a:r>
              <a:rPr lang="en" sz="2300">
                <a:solidFill>
                  <a:srgbClr val="FFFF00"/>
                </a:solidFill>
              </a:rPr>
              <a:t> </a:t>
            </a:r>
            <a:r>
              <a:rPr lang="en" sz="2300" i="1">
                <a:solidFill>
                  <a:schemeClr val="dk1"/>
                </a:solidFill>
              </a:rPr>
              <a:t>“For you are all sons of God through faith in Christ Jesus. 27 For </a:t>
            </a:r>
            <a:r>
              <a:rPr lang="en" sz="2300" i="1" u="sng">
                <a:solidFill>
                  <a:schemeClr val="dk1"/>
                </a:solidFill>
              </a:rPr>
              <a:t>as many of you as were baptized into Christ</a:t>
            </a:r>
            <a:r>
              <a:rPr lang="en" sz="2300" i="1">
                <a:solidFill>
                  <a:schemeClr val="dk1"/>
                </a:solidFill>
              </a:rPr>
              <a:t> have put on Christ. 28 </a:t>
            </a:r>
            <a:r>
              <a:rPr lang="en" sz="2300" i="1" u="sng">
                <a:solidFill>
                  <a:schemeClr val="dk1"/>
                </a:solidFill>
              </a:rPr>
              <a:t>There is neither Jew nor Greek</a:t>
            </a:r>
            <a:r>
              <a:rPr lang="en" sz="2300" i="1">
                <a:solidFill>
                  <a:schemeClr val="dk1"/>
                </a:solidFill>
              </a:rPr>
              <a:t>, there is neither slave nor free, there is neither male nor female; for you are all one in Christ Jesus. 29 </a:t>
            </a:r>
            <a:r>
              <a:rPr lang="en" sz="2300" i="1" u="sng">
                <a:solidFill>
                  <a:srgbClr val="00FFFF"/>
                </a:solidFill>
              </a:rPr>
              <a:t>And if you are Christ’s, then you are Abraham’s seed, and heirs according to the promise</a:t>
            </a:r>
            <a:r>
              <a:rPr lang="en" sz="2300" i="1">
                <a:solidFill>
                  <a:schemeClr val="dk1"/>
                </a:solidFill>
              </a:rPr>
              <a:t>.”</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88150" y="0"/>
            <a:ext cx="9528900" cy="46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DID YOU CATCH THAT?</a:t>
            </a:r>
            <a:endParaRPr sz="5000" b="1">
              <a:solidFill>
                <a:srgbClr val="00FFFF"/>
              </a:solidFill>
            </a:endParaRPr>
          </a:p>
        </p:txBody>
      </p:sp>
      <p:sp>
        <p:nvSpPr>
          <p:cNvPr id="103" name="Google Shape;103;p21"/>
          <p:cNvSpPr txBox="1">
            <a:spLocks noGrp="1"/>
          </p:cNvSpPr>
          <p:nvPr>
            <p:ph type="subTitle" idx="1"/>
          </p:nvPr>
        </p:nvSpPr>
        <p:spPr>
          <a:xfrm>
            <a:off x="-161075" y="467100"/>
            <a:ext cx="9339600" cy="4675800"/>
          </a:xfrm>
          <a:prstGeom prst="rect">
            <a:avLst/>
          </a:prstGeom>
        </p:spPr>
        <p:txBody>
          <a:bodyPr spcFirstLastPara="1" wrap="square" lIns="91425" tIns="91425" rIns="91425" bIns="91425" anchor="t" anchorCtr="0">
            <a:noAutofit/>
          </a:bodyPr>
          <a:lstStyle/>
          <a:p>
            <a:pPr marL="457200" lvl="0" indent="-374650" algn="l" rtl="0">
              <a:lnSpc>
                <a:spcPct val="90000"/>
              </a:lnSpc>
              <a:spcBef>
                <a:spcPts val="0"/>
              </a:spcBef>
              <a:spcAft>
                <a:spcPts val="0"/>
              </a:spcAft>
              <a:buClr>
                <a:srgbClr val="00FFFF"/>
              </a:buClr>
              <a:buSzPts val="2300"/>
              <a:buChar char="●"/>
            </a:pPr>
            <a:r>
              <a:rPr lang="en" sz="2300" dirty="0">
                <a:solidFill>
                  <a:srgbClr val="00FFFF"/>
                </a:solidFill>
              </a:rPr>
              <a:t>WHO does God consider to be the seed of Abraham today?</a:t>
            </a:r>
            <a:endParaRPr sz="2300" dirty="0">
              <a:solidFill>
                <a:srgbClr val="00FFFF"/>
              </a:solidFill>
            </a:endParaRPr>
          </a:p>
          <a:p>
            <a:pPr marL="457200" lvl="0" indent="-374650" algn="l" rtl="0">
              <a:lnSpc>
                <a:spcPct val="90000"/>
              </a:lnSpc>
              <a:spcBef>
                <a:spcPts val="0"/>
              </a:spcBef>
              <a:spcAft>
                <a:spcPts val="0"/>
              </a:spcAft>
              <a:buClr>
                <a:srgbClr val="FFFF00"/>
              </a:buClr>
              <a:buSzPts val="2300"/>
              <a:buChar char="●"/>
            </a:pPr>
            <a:r>
              <a:rPr lang="en" sz="2300" u="sng" dirty="0">
                <a:solidFill>
                  <a:srgbClr val="FFFF00"/>
                </a:solidFill>
              </a:rPr>
              <a:t>Gal.3:29</a:t>
            </a:r>
            <a:r>
              <a:rPr lang="en" sz="2300" dirty="0">
                <a:solidFill>
                  <a:srgbClr val="FFFF00"/>
                </a:solidFill>
              </a:rPr>
              <a:t> </a:t>
            </a:r>
            <a:r>
              <a:rPr lang="en" sz="2300" i="1" dirty="0">
                <a:solidFill>
                  <a:schemeClr val="dk1"/>
                </a:solidFill>
              </a:rPr>
              <a:t>“And </a:t>
            </a:r>
            <a:r>
              <a:rPr lang="en" sz="2300" i="1" u="sng" dirty="0">
                <a:solidFill>
                  <a:schemeClr val="dk1"/>
                </a:solidFill>
              </a:rPr>
              <a:t>if you are Christ’s,</a:t>
            </a:r>
            <a:r>
              <a:rPr lang="en" sz="2300" i="1" dirty="0">
                <a:solidFill>
                  <a:schemeClr val="dk1"/>
                </a:solidFill>
              </a:rPr>
              <a:t> then you are Abraham’s seed, and heirs according to the promise.”</a:t>
            </a:r>
            <a:endParaRPr sz="2300" i="1" dirty="0">
              <a:solidFill>
                <a:schemeClr val="dk1"/>
              </a:solidFill>
            </a:endParaRPr>
          </a:p>
          <a:p>
            <a:pPr marL="457200" lvl="0" indent="-374650" algn="l" rtl="0">
              <a:lnSpc>
                <a:spcPct val="90000"/>
              </a:lnSpc>
              <a:spcBef>
                <a:spcPts val="0"/>
              </a:spcBef>
              <a:spcAft>
                <a:spcPts val="0"/>
              </a:spcAft>
              <a:buClr>
                <a:srgbClr val="00FFFF"/>
              </a:buClr>
              <a:buSzPts val="2300"/>
              <a:buChar char="●"/>
            </a:pPr>
            <a:r>
              <a:rPr lang="en" sz="2300" dirty="0">
                <a:solidFill>
                  <a:srgbClr val="00FFFF"/>
                </a:solidFill>
              </a:rPr>
              <a:t>Has Israel disappeared, or might it instead be that we’re looking for Israel in the wrong place?</a:t>
            </a:r>
            <a:endParaRPr sz="2300" dirty="0">
              <a:solidFill>
                <a:srgbClr val="00FFFF"/>
              </a:solidFill>
            </a:endParaRPr>
          </a:p>
          <a:p>
            <a:pPr marL="457200" lvl="0" indent="-374650" algn="l" rtl="0">
              <a:lnSpc>
                <a:spcPct val="90000"/>
              </a:lnSpc>
              <a:spcBef>
                <a:spcPts val="0"/>
              </a:spcBef>
              <a:spcAft>
                <a:spcPts val="0"/>
              </a:spcAft>
              <a:buClr>
                <a:srgbClr val="FFFF00"/>
              </a:buClr>
              <a:buSzPts val="2300"/>
              <a:buChar char="●"/>
            </a:pPr>
            <a:r>
              <a:rPr lang="en" sz="2300" u="sng" dirty="0">
                <a:solidFill>
                  <a:srgbClr val="FFFF00"/>
                </a:solidFill>
              </a:rPr>
              <a:t>Gal.3:7-9</a:t>
            </a:r>
            <a:r>
              <a:rPr lang="en" sz="2300" dirty="0">
                <a:solidFill>
                  <a:srgbClr val="00FFFF"/>
                </a:solidFill>
              </a:rPr>
              <a:t> </a:t>
            </a:r>
            <a:r>
              <a:rPr lang="en" sz="2300" i="1" dirty="0">
                <a:solidFill>
                  <a:schemeClr val="dk1"/>
                </a:solidFill>
              </a:rPr>
              <a:t>“Therefore know that </a:t>
            </a:r>
            <a:r>
              <a:rPr lang="en" sz="2300" i="1" u="sng" dirty="0">
                <a:solidFill>
                  <a:schemeClr val="dk1"/>
                </a:solidFill>
              </a:rPr>
              <a:t>only those who are of faith are sons of Abraham</a:t>
            </a:r>
            <a:r>
              <a:rPr lang="en" sz="2300" i="1" dirty="0">
                <a:solidFill>
                  <a:schemeClr val="dk1"/>
                </a:solidFill>
              </a:rPr>
              <a:t>. 8 And the Scripture, foreseeing that God would justify the Gentiles by faith, preached the gospel to Abraham beforehand, saying, “In you all the nations shall be blessed.” 9 So then those who are of faith are blessed with believing Abraham.”</a:t>
            </a:r>
            <a:endParaRPr sz="2300" i="1" dirty="0">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u="sng" dirty="0">
                <a:solidFill>
                  <a:srgbClr val="FFFF00"/>
                </a:solidFill>
              </a:rPr>
              <a:t>Gal.4:28</a:t>
            </a:r>
            <a:r>
              <a:rPr lang="en" sz="2300" dirty="0">
                <a:solidFill>
                  <a:srgbClr val="00FFFF"/>
                </a:solidFill>
              </a:rPr>
              <a:t> </a:t>
            </a:r>
            <a:r>
              <a:rPr lang="en" sz="2300" i="1" dirty="0">
                <a:solidFill>
                  <a:schemeClr val="dk1"/>
                </a:solidFill>
              </a:rPr>
              <a:t>“Now WE, brethren, </a:t>
            </a:r>
            <a:r>
              <a:rPr lang="en" sz="2300" i="1" u="sng" dirty="0">
                <a:solidFill>
                  <a:schemeClr val="dk1"/>
                </a:solidFill>
              </a:rPr>
              <a:t>as Isaac was</a:t>
            </a:r>
            <a:r>
              <a:rPr lang="en" sz="2300" i="1" dirty="0">
                <a:solidFill>
                  <a:schemeClr val="dk1"/>
                </a:solidFill>
              </a:rPr>
              <a:t>, are </a:t>
            </a:r>
            <a:r>
              <a:rPr lang="en" sz="2300" i="1" u="sng" dirty="0">
                <a:solidFill>
                  <a:schemeClr val="dk1"/>
                </a:solidFill>
              </a:rPr>
              <a:t>children of promise</a:t>
            </a:r>
            <a:r>
              <a:rPr lang="en" sz="2300" i="1" dirty="0">
                <a:solidFill>
                  <a:schemeClr val="dk1"/>
                </a:solidFill>
              </a:rPr>
              <a:t>.”</a:t>
            </a:r>
            <a:endParaRPr sz="2300" i="1" dirty="0">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u="sng" dirty="0">
                <a:solidFill>
                  <a:srgbClr val="FFFF00"/>
                </a:solidFill>
              </a:rPr>
              <a:t>Gal.6:16</a:t>
            </a:r>
            <a:r>
              <a:rPr lang="en" sz="2300" dirty="0">
                <a:solidFill>
                  <a:srgbClr val="00FFFF"/>
                </a:solidFill>
              </a:rPr>
              <a:t> </a:t>
            </a:r>
            <a:r>
              <a:rPr lang="en" sz="2300" i="1" dirty="0">
                <a:solidFill>
                  <a:schemeClr val="dk1"/>
                </a:solidFill>
              </a:rPr>
              <a:t>“And as many as walk according to this rule, peace and mercy be upon them, and upon </a:t>
            </a:r>
            <a:r>
              <a:rPr lang="en" sz="2300" i="1" u="sng" dirty="0">
                <a:solidFill>
                  <a:srgbClr val="00FFFF"/>
                </a:solidFill>
              </a:rPr>
              <a:t>the Israel of God</a:t>
            </a:r>
            <a:r>
              <a:rPr lang="en" sz="2300" i="1" dirty="0">
                <a:solidFill>
                  <a:schemeClr val="dk1"/>
                </a:solidFill>
              </a:rPr>
              <a:t>.”</a:t>
            </a:r>
            <a:endParaRPr sz="23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2819</Words>
  <Application>Microsoft Office PowerPoint</Application>
  <PresentationFormat>On-screen Show (16:9)</PresentationFormat>
  <Paragraphs>63</Paragraphs>
  <Slides>12</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Simple Dark</vt:lpstr>
      <vt:lpstr>WHERE IS “ISRAEL”? - PART 2</vt:lpstr>
      <vt:lpstr>THE COMING MESSIAH!</vt:lpstr>
      <vt:lpstr>AND WHEN HE ARRIVED …</vt:lpstr>
      <vt:lpstr>WAS GOD SURPRISED?</vt:lpstr>
      <vt:lpstr>GOD PLANNED FOR THIS!</vt:lpstr>
      <vt:lpstr>WHAT HAPPENED TO ISRAEL?</vt:lpstr>
      <vt:lpstr>GIVEN TO WHAT NATION?</vt:lpstr>
      <vt:lpstr>A NEW COVENANT FOR ALL!</vt:lpstr>
      <vt:lpstr>DID YOU CATCH THAT?</vt:lpstr>
      <vt:lpstr>WHO WAS ALWAYS ISRAEL?</vt:lpstr>
      <vt:lpstr>PUTTING IT ALL TOGETHER</vt:lpstr>
      <vt:lpstr>THE “HOPE OF ISRAEL”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WHERE IS “ISRAEL”? - PART 2</dc:title>
  <dc:creator>Eric Bridge</dc:creator>
  <cp:lastModifiedBy>Eric Bridge</cp:lastModifiedBy>
  <cp:revision>1</cp:revision>
  <dcterms:modified xsi:type="dcterms:W3CDTF">2023-12-17T02:33:45Z</dcterms:modified>
</cp:coreProperties>
</file>